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81_698B7F5D.xml" ContentType="application/vnd.ms-powerpoint.comments+xml"/>
  <Override PartName="/ppt/notesSlides/notesSlide43.xml" ContentType="application/vnd.openxmlformats-officedocument.presentationml.notesSlide+xml"/>
  <Override PartName="/ppt/comments/modernComment_10D_E6C537B8.xml" ContentType="application/vnd.ms-powerpoint.comments+xml"/>
  <Override PartName="/ppt/notesSlides/notesSlide44.xml" ContentType="application/vnd.openxmlformats-officedocument.presentationml.notesSlide+xml"/>
  <Override PartName="/ppt/comments/modernComment_182_BC41BADD.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modernComment_11B_25A9C31C.xml" ContentType="application/vnd.ms-powerpoint.comments+xml"/>
  <Override PartName="/ppt/notesSlides/notesSlide50.xml" ContentType="application/vnd.openxmlformats-officedocument.presentationml.notesSlide+xml"/>
  <Override PartName="/ppt/comments/modernComment_12E_CC40A1E9.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 id="2147483654" r:id="rId4"/>
    <p:sldMasterId id="2147483656" r:id="rId5"/>
    <p:sldMasterId id="2147483662" r:id="rId6"/>
    <p:sldMasterId id="2147483664" r:id="rId7"/>
    <p:sldMasterId id="2147483666" r:id="rId8"/>
    <p:sldMasterId id="2147483668" r:id="rId9"/>
    <p:sldMasterId id="2147483658" r:id="rId10"/>
    <p:sldMasterId id="2147483660" r:id="rId11"/>
    <p:sldMasterId id="2147483674" r:id="rId12"/>
    <p:sldMasterId id="2147483688" r:id="rId13"/>
    <p:sldMasterId id="2147483700" r:id="rId14"/>
  </p:sldMasterIdLst>
  <p:notesMasterIdLst>
    <p:notesMasterId r:id="rId102"/>
  </p:notesMasterIdLst>
  <p:sldIdLst>
    <p:sldId id="258" r:id="rId15"/>
    <p:sldId id="359" r:id="rId16"/>
    <p:sldId id="368" r:id="rId17"/>
    <p:sldId id="272" r:id="rId18"/>
    <p:sldId id="360" r:id="rId19"/>
    <p:sldId id="361" r:id="rId20"/>
    <p:sldId id="277" r:id="rId21"/>
    <p:sldId id="375" r:id="rId22"/>
    <p:sldId id="376" r:id="rId23"/>
    <p:sldId id="380" r:id="rId24"/>
    <p:sldId id="358" r:id="rId25"/>
    <p:sldId id="275" r:id="rId26"/>
    <p:sldId id="356" r:id="rId27"/>
    <p:sldId id="378" r:id="rId28"/>
    <p:sldId id="379" r:id="rId29"/>
    <p:sldId id="279" r:id="rId30"/>
    <p:sldId id="362" r:id="rId31"/>
    <p:sldId id="377" r:id="rId32"/>
    <p:sldId id="363" r:id="rId33"/>
    <p:sldId id="364" r:id="rId34"/>
    <p:sldId id="357" r:id="rId35"/>
    <p:sldId id="365" r:id="rId36"/>
    <p:sldId id="381" r:id="rId37"/>
    <p:sldId id="289" r:id="rId38"/>
    <p:sldId id="382" r:id="rId39"/>
    <p:sldId id="259" r:id="rId40"/>
    <p:sldId id="260" r:id="rId41"/>
    <p:sldId id="294" r:id="rId42"/>
    <p:sldId id="265" r:id="rId43"/>
    <p:sldId id="296" r:id="rId44"/>
    <p:sldId id="266" r:id="rId45"/>
    <p:sldId id="267" r:id="rId46"/>
    <p:sldId id="281" r:id="rId47"/>
    <p:sldId id="282" r:id="rId48"/>
    <p:sldId id="292" r:id="rId49"/>
    <p:sldId id="284" r:id="rId50"/>
    <p:sldId id="285" r:id="rId51"/>
    <p:sldId id="286" r:id="rId52"/>
    <p:sldId id="287" r:id="rId53"/>
    <p:sldId id="288" r:id="rId54"/>
    <p:sldId id="293" r:id="rId55"/>
    <p:sldId id="295" r:id="rId56"/>
    <p:sldId id="290" r:id="rId57"/>
    <p:sldId id="291" r:id="rId58"/>
    <p:sldId id="383" r:id="rId59"/>
    <p:sldId id="256" r:id="rId60"/>
    <p:sldId id="384" r:id="rId61"/>
    <p:sldId id="276" r:id="rId62"/>
    <p:sldId id="301" r:id="rId63"/>
    <p:sldId id="307" r:id="rId64"/>
    <p:sldId id="385" r:id="rId65"/>
    <p:sldId id="269" r:id="rId66"/>
    <p:sldId id="386" r:id="rId67"/>
    <p:sldId id="387" r:id="rId68"/>
    <p:sldId id="388" r:id="rId69"/>
    <p:sldId id="278" r:id="rId70"/>
    <p:sldId id="280" r:id="rId71"/>
    <p:sldId id="305" r:id="rId72"/>
    <p:sldId id="283" r:id="rId73"/>
    <p:sldId id="302" r:id="rId74"/>
    <p:sldId id="303" r:id="rId75"/>
    <p:sldId id="389" r:id="rId76"/>
    <p:sldId id="390" r:id="rId77"/>
    <p:sldId id="391" r:id="rId78"/>
    <p:sldId id="392" r:id="rId79"/>
    <p:sldId id="393" r:id="rId80"/>
    <p:sldId id="394" r:id="rId81"/>
    <p:sldId id="261" r:id="rId82"/>
    <p:sldId id="262" r:id="rId83"/>
    <p:sldId id="263" r:id="rId84"/>
    <p:sldId id="264" r:id="rId85"/>
    <p:sldId id="273" r:id="rId86"/>
    <p:sldId id="395" r:id="rId87"/>
    <p:sldId id="396" r:id="rId88"/>
    <p:sldId id="397" r:id="rId89"/>
    <p:sldId id="268" r:id="rId90"/>
    <p:sldId id="398" r:id="rId91"/>
    <p:sldId id="399" r:id="rId92"/>
    <p:sldId id="400" r:id="rId93"/>
    <p:sldId id="299" r:id="rId94"/>
    <p:sldId id="401" r:id="rId95"/>
    <p:sldId id="402" r:id="rId96"/>
    <p:sldId id="403" r:id="rId97"/>
    <p:sldId id="297" r:id="rId98"/>
    <p:sldId id="404" r:id="rId99"/>
    <p:sldId id="274" r:id="rId100"/>
    <p:sldId id="30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490B38-E560-99B5-56B5-3EC35A0C1893}" name="Rumlow, Zachary A" initials="ZR" userId="S::zrumlow@uiowa.edu::5d158432-60b0-445e-8e7f-93058dd864ed" providerId="AD"/>
  <p188:author id="{B69FE1B5-F18A-E72D-B30A-B767A449E1A1}" name="Rumlow, Zachary" initials="ZR" userId="S::zrumlow@med.umich.edu::12f29a11-9b21-4b99-bdf7-35e8e274706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3BED5"/>
    <a:srgbClr val="EA3322"/>
    <a:srgbClr val="24DA09"/>
    <a:srgbClr val="FFFFFF"/>
    <a:srgbClr val="D88EF0"/>
    <a:srgbClr val="FF0000"/>
    <a:srgbClr val="09D0DA"/>
    <a:srgbClr val="71089A"/>
    <a:srgbClr val="CC07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7"/>
    <p:restoredTop sz="73695"/>
  </p:normalViewPr>
  <p:slideViewPr>
    <p:cSldViewPr snapToGrid="0" snapToObjects="1">
      <p:cViewPr varScale="1">
        <p:scale>
          <a:sx n="83" d="100"/>
          <a:sy n="83" d="100"/>
        </p:scale>
        <p:origin x="576" y="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6" Type="http://schemas.openxmlformats.org/officeDocument/2006/relationships/slide" Target="slides/slide2.xml"/><Relationship Id="rId107" Type="http://schemas.microsoft.com/office/2018/10/relationships/authors" Target="authors.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12.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oleObject" Target="file:///\\Users\franklin\University%20of%20Michigan%20Dropbox\Franklin%20Privette\Franklin's%20Research\Stats\Results\Excel%20Document%20for%20all%20Tables%204-26-25.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franklin\University%20of%20Michigan%20Dropbox\Franklin%20Privette\Franklin's%20Research\Stats\Results\Excel%20Document%20for%20all%20Tables%204-26-25.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franklin\University%20of%20Michigan%20Dropbox\Franklin%20Privette\Franklin's%20Research\Stats\Results\Excel%20Document%20for%20all%20Tables%204-26-25.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franklin\University%20of%20Michigan%20Dropbox\Franklin%20Privette\Franklin's%20Research\Stats\Results\Excel%20Document%20for%20all%20Tables%204-26-25.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franklin\University%20of%20Michigan%20Dropbox\Franklin%20Privette\Franklin's%20Research\Stats\Results\Excel%20Document%20for%20all%20Tables%204-26-25.xlsm"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Subphenotype Percent of Patients within Each NPOD Trajectory</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Hypoinflammatory</c:v>
          </c:tx>
          <c:spPr>
            <a:solidFill>
              <a:srgbClr val="83BED5"/>
            </a:solidFill>
            <a:ln>
              <a:noFill/>
            </a:ln>
            <a:effectLst/>
          </c:spPr>
          <c:invertIfNegative val="0"/>
          <c:dLbls>
            <c:dLbl>
              <c:idx val="0"/>
              <c:layout>
                <c:manualLayout>
                  <c:x val="-2.1183584705524114E-17"/>
                  <c:y val="9.5456281023291231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C7-874A-96A8-ED175F74E5D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'Univariable Subph x NPOD'!$B$18:$E$18</c:f>
              <c:strCache>
                <c:ptCount val="4"/>
                <c:pt idx="0">
                  <c:v>Low</c:v>
                </c:pt>
                <c:pt idx="1">
                  <c:v>Medium-Low</c:v>
                </c:pt>
                <c:pt idx="2">
                  <c:v>Medium-High</c:v>
                </c:pt>
                <c:pt idx="3">
                  <c:v>High</c:v>
                </c:pt>
              </c:strCache>
            </c:strRef>
          </c:cat>
          <c:val>
            <c:numRef>
              <c:f>'Univariable Subph x NPOD'!$B$20:$E$20</c:f>
              <c:numCache>
                <c:formatCode>0%</c:formatCode>
                <c:ptCount val="4"/>
                <c:pt idx="0">
                  <c:v>0.95</c:v>
                </c:pt>
                <c:pt idx="1">
                  <c:v>0.88</c:v>
                </c:pt>
                <c:pt idx="2">
                  <c:v>0.66</c:v>
                </c:pt>
                <c:pt idx="3">
                  <c:v>0.27</c:v>
                </c:pt>
              </c:numCache>
            </c:numRef>
          </c:val>
          <c:extLst>
            <c:ext xmlns:c16="http://schemas.microsoft.com/office/drawing/2014/chart" uri="{C3380CC4-5D6E-409C-BE32-E72D297353CC}">
              <c16:uniqueId val="{00000000-4D98-3C46-A108-EAAE77A85854}"/>
            </c:ext>
          </c:extLst>
        </c:ser>
        <c:ser>
          <c:idx val="1"/>
          <c:order val="1"/>
          <c:tx>
            <c:v>Hyperinflammatory</c:v>
          </c:tx>
          <c:spPr>
            <a:solidFill>
              <a:srgbClr val="EA3322"/>
            </a:solidFill>
            <a:ln>
              <a:noFill/>
            </a:ln>
            <a:effectLst/>
          </c:spPr>
          <c:invertIfNegative val="0"/>
          <c:dLbls>
            <c:dLbl>
              <c:idx val="2"/>
              <c:layout>
                <c:manualLayout>
                  <c:x val="-8.4734338822096457E-17"/>
                  <c:y val="1.19320351279113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C7-874A-96A8-ED175F74E5D3}"/>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'Univariable Subph x NPOD'!$B$18:$E$18</c:f>
              <c:strCache>
                <c:ptCount val="4"/>
                <c:pt idx="0">
                  <c:v>Low</c:v>
                </c:pt>
                <c:pt idx="1">
                  <c:v>Medium-Low</c:v>
                </c:pt>
                <c:pt idx="2">
                  <c:v>Medium-High</c:v>
                </c:pt>
                <c:pt idx="3">
                  <c:v>High</c:v>
                </c:pt>
              </c:strCache>
            </c:strRef>
          </c:cat>
          <c:val>
            <c:numRef>
              <c:f>'Univariable Subph x NPOD'!$B$22:$E$22</c:f>
              <c:numCache>
                <c:formatCode>0%</c:formatCode>
                <c:ptCount val="4"/>
                <c:pt idx="0">
                  <c:v>0.05</c:v>
                </c:pt>
                <c:pt idx="1">
                  <c:v>0.12</c:v>
                </c:pt>
                <c:pt idx="2">
                  <c:v>0.34</c:v>
                </c:pt>
                <c:pt idx="3">
                  <c:v>0.73</c:v>
                </c:pt>
              </c:numCache>
            </c:numRef>
          </c:val>
          <c:extLst>
            <c:ext xmlns:c16="http://schemas.microsoft.com/office/drawing/2014/chart" uri="{C3380CC4-5D6E-409C-BE32-E72D297353CC}">
              <c16:uniqueId val="{00000001-4D98-3C46-A108-EAAE77A85854}"/>
            </c:ext>
          </c:extLst>
        </c:ser>
        <c:dLbls>
          <c:dLblPos val="outEnd"/>
          <c:showLegendKey val="0"/>
          <c:showVal val="1"/>
          <c:showCatName val="0"/>
          <c:showSerName val="0"/>
          <c:showPercent val="0"/>
          <c:showBubbleSize val="0"/>
        </c:dLbls>
        <c:gapWidth val="150"/>
        <c:axId val="752689168"/>
        <c:axId val="428557392"/>
      </c:barChart>
      <c:catAx>
        <c:axId val="752689168"/>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NPOD Trajectory</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28557392"/>
        <c:crosses val="autoZero"/>
        <c:auto val="1"/>
        <c:lblAlgn val="ctr"/>
        <c:lblOffset val="100"/>
        <c:noMultiLvlLbl val="0"/>
      </c:catAx>
      <c:valAx>
        <c:axId val="428557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Percent Within NPOD Trajectory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52689168"/>
        <c:crosses val="autoZero"/>
        <c:crossBetween val="between"/>
        <c:majorUnit val="0.2"/>
      </c:valAx>
      <c:spPr>
        <a:noFill/>
        <a:ln>
          <a:noFill/>
        </a:ln>
        <a:effectLst/>
      </c:spPr>
    </c:plotArea>
    <c:legend>
      <c:legendPos val="r"/>
      <c:layout>
        <c:manualLayout>
          <c:xMode val="edge"/>
          <c:yMode val="edge"/>
          <c:x val="0.79258519981581732"/>
          <c:y val="0.4737057406054484"/>
          <c:w val="0.2009364379141646"/>
          <c:h val="0.1439758818807442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Low NPOD Trajectory</a:t>
            </a:r>
          </a:p>
          <a:p>
            <a:pPr>
              <a:defRPr/>
            </a:pPr>
            <a:r>
              <a:rPr lang="en-US"/>
              <a:t>Percent of Patients</a:t>
            </a:r>
            <a:r>
              <a:rPr lang="en-US" baseline="0"/>
              <a:t> with Organ Failure Over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2"/>
          <c:order val="0"/>
          <c:tx>
            <c:strRef>
              <c:f>'Organ Failure by NPOD Traj'!$AQ$4</c:f>
              <c:strCache>
                <c:ptCount val="1"/>
                <c:pt idx="0">
                  <c:v>Respiratory Failure</c:v>
                </c:pt>
              </c:strCache>
            </c:strRef>
          </c:tx>
          <c:spPr>
            <a:solidFill>
              <a:srgbClr val="94D1EA"/>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Traj'!$AQ$5:$AQ$10</c:f>
              <c:numCache>
                <c:formatCode>0%</c:formatCode>
                <c:ptCount val="6"/>
                <c:pt idx="0">
                  <c:v>1</c:v>
                </c:pt>
                <c:pt idx="1">
                  <c:v>1</c:v>
                </c:pt>
                <c:pt idx="2">
                  <c:v>0.93100000000000005</c:v>
                </c:pt>
                <c:pt idx="3">
                  <c:v>0.81200000000000006</c:v>
                </c:pt>
                <c:pt idx="4">
                  <c:v>0.77300000000000002</c:v>
                </c:pt>
                <c:pt idx="5">
                  <c:v>0.78100000000000003</c:v>
                </c:pt>
              </c:numCache>
            </c:numRef>
          </c:val>
          <c:extLst>
            <c:ext xmlns:c16="http://schemas.microsoft.com/office/drawing/2014/chart" uri="{C3380CC4-5D6E-409C-BE32-E72D297353CC}">
              <c16:uniqueId val="{00000000-D52F-FC40-95B3-5F5BCEC6BBD7}"/>
            </c:ext>
          </c:extLst>
        </c:ser>
        <c:ser>
          <c:idx val="3"/>
          <c:order val="1"/>
          <c:tx>
            <c:strRef>
              <c:f>'Organ Failure by NPOD Traj'!$AR$4</c:f>
              <c:strCache>
                <c:ptCount val="1"/>
                <c:pt idx="0">
                  <c:v>Cardiovascular Failure</c:v>
                </c:pt>
              </c:strCache>
            </c:strRef>
          </c:tx>
          <c:spPr>
            <a:solidFill>
              <a:srgbClr val="F3787A"/>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Traj'!$AR$5:$AR$10</c:f>
              <c:numCache>
                <c:formatCode>0%</c:formatCode>
                <c:ptCount val="6"/>
                <c:pt idx="0">
                  <c:v>0</c:v>
                </c:pt>
                <c:pt idx="1">
                  <c:v>0</c:v>
                </c:pt>
                <c:pt idx="2">
                  <c:v>0</c:v>
                </c:pt>
                <c:pt idx="3">
                  <c:v>0</c:v>
                </c:pt>
                <c:pt idx="4">
                  <c:v>1.2999999999999999E-2</c:v>
                </c:pt>
                <c:pt idx="5">
                  <c:v>3.1E-2</c:v>
                </c:pt>
              </c:numCache>
            </c:numRef>
          </c:val>
          <c:extLst>
            <c:ext xmlns:c16="http://schemas.microsoft.com/office/drawing/2014/chart" uri="{C3380CC4-5D6E-409C-BE32-E72D297353CC}">
              <c16:uniqueId val="{00000001-D52F-FC40-95B3-5F5BCEC6BBD7}"/>
            </c:ext>
          </c:extLst>
        </c:ser>
        <c:ser>
          <c:idx val="4"/>
          <c:order val="2"/>
          <c:tx>
            <c:strRef>
              <c:f>'Organ Failure by NPOD Traj'!$AS$4</c:f>
              <c:strCache>
                <c:ptCount val="1"/>
                <c:pt idx="0">
                  <c:v>Neurologic Failure</c:v>
                </c:pt>
              </c:strCache>
            </c:strRef>
          </c:tx>
          <c:spPr>
            <a:solidFill>
              <a:srgbClr val="FFEE96"/>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Traj'!$AS$5:$AS$10</c:f>
              <c:numCache>
                <c:formatCode>0%</c:formatCode>
                <c:ptCount val="6"/>
                <c:pt idx="0">
                  <c:v>0</c:v>
                </c:pt>
                <c:pt idx="1">
                  <c:v>0</c:v>
                </c:pt>
                <c:pt idx="2">
                  <c:v>0</c:v>
                </c:pt>
                <c:pt idx="3">
                  <c:v>0</c:v>
                </c:pt>
                <c:pt idx="4">
                  <c:v>0</c:v>
                </c:pt>
                <c:pt idx="5">
                  <c:v>6.2E-2</c:v>
                </c:pt>
              </c:numCache>
            </c:numRef>
          </c:val>
          <c:extLst>
            <c:ext xmlns:c16="http://schemas.microsoft.com/office/drawing/2014/chart" uri="{C3380CC4-5D6E-409C-BE32-E72D297353CC}">
              <c16:uniqueId val="{00000002-D52F-FC40-95B3-5F5BCEC6BBD7}"/>
            </c:ext>
          </c:extLst>
        </c:ser>
        <c:ser>
          <c:idx val="5"/>
          <c:order val="3"/>
          <c:tx>
            <c:strRef>
              <c:f>'Organ Failure by NPOD Traj'!$AT$4</c:f>
              <c:strCache>
                <c:ptCount val="1"/>
                <c:pt idx="0">
                  <c:v>Hematologic Failure</c:v>
                </c:pt>
              </c:strCache>
            </c:strRef>
          </c:tx>
          <c:spPr>
            <a:solidFill>
              <a:srgbClr val="DAAAD1"/>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Traj'!$AT$5:$AT$10</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3-D52F-FC40-95B3-5F5BCEC6BBD7}"/>
            </c:ext>
          </c:extLst>
        </c:ser>
        <c:ser>
          <c:idx val="6"/>
          <c:order val="4"/>
          <c:tx>
            <c:strRef>
              <c:f>'Organ Failure by NPOD Traj'!$AU$4</c:f>
              <c:strCache>
                <c:ptCount val="1"/>
                <c:pt idx="0">
                  <c:v>Renal Failure</c:v>
                </c:pt>
              </c:strCache>
            </c:strRef>
          </c:tx>
          <c:spPr>
            <a:solidFill>
              <a:srgbClr val="4FBB7F"/>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Traj'!$AU$5:$AU$10</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D52F-FC40-95B3-5F5BCEC6BBD7}"/>
            </c:ext>
          </c:extLst>
        </c:ser>
        <c:ser>
          <c:idx val="0"/>
          <c:order val="5"/>
          <c:tx>
            <c:strRef>
              <c:f>'Organ Failure by NPOD Traj'!$AV$4</c:f>
              <c:strCache>
                <c:ptCount val="1"/>
                <c:pt idx="0">
                  <c:v>Hepatic Failure</c:v>
                </c:pt>
              </c:strCache>
            </c:strRef>
          </c:tx>
          <c:spPr>
            <a:solidFill>
              <a:srgbClr val="FDAE1E"/>
            </a:solidFill>
            <a:ln w="25400">
              <a:noFill/>
            </a:ln>
            <a:effectLst/>
          </c:spPr>
          <c:cat>
            <c:numRef>
              <c:f>'Organ Failure by NPOD Traj'!$AP$5:$AP$10</c:f>
              <c:numCache>
                <c:formatCode>General</c:formatCode>
                <c:ptCount val="6"/>
                <c:pt idx="0">
                  <c:v>0</c:v>
                </c:pt>
                <c:pt idx="1">
                  <c:v>1</c:v>
                </c:pt>
                <c:pt idx="2">
                  <c:v>2</c:v>
                </c:pt>
                <c:pt idx="3">
                  <c:v>3</c:v>
                </c:pt>
                <c:pt idx="4">
                  <c:v>4</c:v>
                </c:pt>
                <c:pt idx="5">
                  <c:v>5</c:v>
                </c:pt>
              </c:numCache>
            </c:numRef>
          </c:cat>
          <c:val>
            <c:numRef>
              <c:f>'Organ Failure by NPOD Traj'!$AV$5:$AV$10</c:f>
              <c:numCache>
                <c:formatCode>0%</c:formatCode>
                <c:ptCount val="6"/>
                <c:pt idx="0">
                  <c:v>0</c:v>
                </c:pt>
                <c:pt idx="1">
                  <c:v>0</c:v>
                </c:pt>
                <c:pt idx="2">
                  <c:v>0</c:v>
                </c:pt>
                <c:pt idx="3">
                  <c:v>0</c:v>
                </c:pt>
                <c:pt idx="4">
                  <c:v>1.2999999999999999E-2</c:v>
                </c:pt>
                <c:pt idx="5">
                  <c:v>0</c:v>
                </c:pt>
              </c:numCache>
            </c:numRef>
          </c:val>
          <c:extLst>
            <c:ext xmlns:c16="http://schemas.microsoft.com/office/drawing/2014/chart" uri="{C3380CC4-5D6E-409C-BE32-E72D297353CC}">
              <c16:uniqueId val="{00000005-D52F-FC40-95B3-5F5BCEC6BBD7}"/>
            </c:ext>
          </c:extLst>
        </c:ser>
        <c:dLbls>
          <c:showLegendKey val="0"/>
          <c:showVal val="0"/>
          <c:showCatName val="0"/>
          <c:showSerName val="0"/>
          <c:showPercent val="0"/>
          <c:showBubbleSize val="0"/>
        </c:dLbls>
        <c:axId val="1374938880"/>
        <c:axId val="1387486400"/>
      </c:areaChart>
      <c:catAx>
        <c:axId val="1374938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7486400"/>
        <c:crosses val="autoZero"/>
        <c:auto val="1"/>
        <c:lblAlgn val="ctr"/>
        <c:lblOffset val="100"/>
        <c:noMultiLvlLbl val="0"/>
      </c:catAx>
      <c:valAx>
        <c:axId val="13874864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938880"/>
        <c:crosses val="autoZero"/>
        <c:crossBetween val="midCat"/>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Medium-Low NPOD Trajectory</a:t>
            </a:r>
          </a:p>
          <a:p>
            <a:pPr>
              <a:defRPr/>
            </a:pPr>
            <a:r>
              <a:rPr lang="en-US" sz="1400" b="0" i="0" u="none" strike="noStrike" kern="1200" spc="0" baseline="0">
                <a:solidFill>
                  <a:sysClr val="windowText" lastClr="000000">
                    <a:lumMod val="65000"/>
                    <a:lumOff val="35000"/>
                  </a:sysClr>
                </a:solidFill>
              </a:rPr>
              <a:t>Percent of Patients with Organ Failure Over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2"/>
          <c:order val="0"/>
          <c:tx>
            <c:strRef>
              <c:f>'Organ Failure by NPOD Traj'!$AQ$16</c:f>
              <c:strCache>
                <c:ptCount val="1"/>
                <c:pt idx="0">
                  <c:v>Respiratory Failure</c:v>
                </c:pt>
              </c:strCache>
            </c:strRef>
          </c:tx>
          <c:spPr>
            <a:solidFill>
              <a:srgbClr val="94D1EA"/>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Traj'!$AQ$17:$AQ$22</c:f>
              <c:numCache>
                <c:formatCode>0%</c:formatCode>
                <c:ptCount val="6"/>
                <c:pt idx="0">
                  <c:v>1</c:v>
                </c:pt>
                <c:pt idx="1">
                  <c:v>1</c:v>
                </c:pt>
                <c:pt idx="2">
                  <c:v>0.92300000000000004</c:v>
                </c:pt>
                <c:pt idx="3">
                  <c:v>0.85499999999999998</c:v>
                </c:pt>
                <c:pt idx="4">
                  <c:v>0.79300000000000004</c:v>
                </c:pt>
                <c:pt idx="5">
                  <c:v>0.69799999999999995</c:v>
                </c:pt>
              </c:numCache>
            </c:numRef>
          </c:val>
          <c:extLst>
            <c:ext xmlns:c16="http://schemas.microsoft.com/office/drawing/2014/chart" uri="{C3380CC4-5D6E-409C-BE32-E72D297353CC}">
              <c16:uniqueId val="{00000000-39AE-3742-A2EA-AC4D52C7CE62}"/>
            </c:ext>
          </c:extLst>
        </c:ser>
        <c:ser>
          <c:idx val="3"/>
          <c:order val="1"/>
          <c:tx>
            <c:strRef>
              <c:f>'Organ Failure by NPOD Traj'!$AR$16</c:f>
              <c:strCache>
                <c:ptCount val="1"/>
                <c:pt idx="0">
                  <c:v>Cardiovascular Failure</c:v>
                </c:pt>
              </c:strCache>
            </c:strRef>
          </c:tx>
          <c:spPr>
            <a:solidFill>
              <a:srgbClr val="F3787A"/>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Traj'!$AR$17:$AR$22</c:f>
              <c:numCache>
                <c:formatCode>0%</c:formatCode>
                <c:ptCount val="6"/>
                <c:pt idx="0">
                  <c:v>0.4</c:v>
                </c:pt>
                <c:pt idx="1">
                  <c:v>0.35399999999999998</c:v>
                </c:pt>
                <c:pt idx="2">
                  <c:v>0.26200000000000001</c:v>
                </c:pt>
                <c:pt idx="3">
                  <c:v>1.6E-2</c:v>
                </c:pt>
                <c:pt idx="4">
                  <c:v>0</c:v>
                </c:pt>
                <c:pt idx="5">
                  <c:v>0</c:v>
                </c:pt>
              </c:numCache>
            </c:numRef>
          </c:val>
          <c:extLst>
            <c:ext xmlns:c16="http://schemas.microsoft.com/office/drawing/2014/chart" uri="{C3380CC4-5D6E-409C-BE32-E72D297353CC}">
              <c16:uniqueId val="{00000001-39AE-3742-A2EA-AC4D52C7CE62}"/>
            </c:ext>
          </c:extLst>
        </c:ser>
        <c:ser>
          <c:idx val="4"/>
          <c:order val="2"/>
          <c:tx>
            <c:strRef>
              <c:f>'Organ Failure by NPOD Traj'!$AS$16</c:f>
              <c:strCache>
                <c:ptCount val="1"/>
                <c:pt idx="0">
                  <c:v>Neurologic Failure</c:v>
                </c:pt>
              </c:strCache>
            </c:strRef>
          </c:tx>
          <c:spPr>
            <a:solidFill>
              <a:srgbClr val="FFEE96"/>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Traj'!$AS$17:$AS$22</c:f>
              <c:numCache>
                <c:formatCode>0%</c:formatCode>
                <c:ptCount val="6"/>
                <c:pt idx="0">
                  <c:v>0.26200000000000001</c:v>
                </c:pt>
                <c:pt idx="1">
                  <c:v>0.2</c:v>
                </c:pt>
                <c:pt idx="2">
                  <c:v>0.185</c:v>
                </c:pt>
                <c:pt idx="3">
                  <c:v>4.8000000000000001E-2</c:v>
                </c:pt>
                <c:pt idx="4">
                  <c:v>0</c:v>
                </c:pt>
                <c:pt idx="5">
                  <c:v>0</c:v>
                </c:pt>
              </c:numCache>
            </c:numRef>
          </c:val>
          <c:extLst>
            <c:ext xmlns:c16="http://schemas.microsoft.com/office/drawing/2014/chart" uri="{C3380CC4-5D6E-409C-BE32-E72D297353CC}">
              <c16:uniqueId val="{00000002-39AE-3742-A2EA-AC4D52C7CE62}"/>
            </c:ext>
          </c:extLst>
        </c:ser>
        <c:ser>
          <c:idx val="5"/>
          <c:order val="3"/>
          <c:tx>
            <c:strRef>
              <c:f>'Organ Failure by NPOD Traj'!$AT$16</c:f>
              <c:strCache>
                <c:ptCount val="1"/>
                <c:pt idx="0">
                  <c:v>Hematologic Failure</c:v>
                </c:pt>
              </c:strCache>
            </c:strRef>
          </c:tx>
          <c:spPr>
            <a:solidFill>
              <a:srgbClr val="D9AAD0"/>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Traj'!$AT$17:$AT$22</c:f>
              <c:numCache>
                <c:formatCode>0%</c:formatCode>
                <c:ptCount val="6"/>
                <c:pt idx="0">
                  <c:v>7.6999999999999999E-2</c:v>
                </c:pt>
                <c:pt idx="1">
                  <c:v>3.1E-2</c:v>
                </c:pt>
                <c:pt idx="2">
                  <c:v>1.4999999999999999E-2</c:v>
                </c:pt>
                <c:pt idx="3">
                  <c:v>0</c:v>
                </c:pt>
                <c:pt idx="4">
                  <c:v>0</c:v>
                </c:pt>
                <c:pt idx="5">
                  <c:v>0</c:v>
                </c:pt>
              </c:numCache>
            </c:numRef>
          </c:val>
          <c:extLst>
            <c:ext xmlns:c16="http://schemas.microsoft.com/office/drawing/2014/chart" uri="{C3380CC4-5D6E-409C-BE32-E72D297353CC}">
              <c16:uniqueId val="{00000003-39AE-3742-A2EA-AC4D52C7CE62}"/>
            </c:ext>
          </c:extLst>
        </c:ser>
        <c:ser>
          <c:idx val="6"/>
          <c:order val="4"/>
          <c:tx>
            <c:strRef>
              <c:f>'Organ Failure by NPOD Traj'!$AU$16</c:f>
              <c:strCache>
                <c:ptCount val="1"/>
                <c:pt idx="0">
                  <c:v>Renal Failure</c:v>
                </c:pt>
              </c:strCache>
            </c:strRef>
          </c:tx>
          <c:spPr>
            <a:solidFill>
              <a:srgbClr val="4FBB7F"/>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Traj'!$AU$17:$AU$22</c:f>
              <c:numCache>
                <c:formatCode>0%</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39AE-3742-A2EA-AC4D52C7CE62}"/>
            </c:ext>
          </c:extLst>
        </c:ser>
        <c:ser>
          <c:idx val="0"/>
          <c:order val="5"/>
          <c:tx>
            <c:strRef>
              <c:f>'Organ Failure by NPOD Traj'!$AV$16</c:f>
              <c:strCache>
                <c:ptCount val="1"/>
                <c:pt idx="0">
                  <c:v>Hepatic Failure</c:v>
                </c:pt>
              </c:strCache>
            </c:strRef>
          </c:tx>
          <c:spPr>
            <a:solidFill>
              <a:srgbClr val="FDAE1E"/>
            </a:solidFill>
            <a:ln w="25400">
              <a:noFill/>
            </a:ln>
            <a:effectLst/>
          </c:spPr>
          <c:cat>
            <c:numRef>
              <c:f>'Organ Failure by NPOD Traj'!$AP$17:$AP$22</c:f>
              <c:numCache>
                <c:formatCode>General</c:formatCode>
                <c:ptCount val="6"/>
                <c:pt idx="0">
                  <c:v>0</c:v>
                </c:pt>
                <c:pt idx="1">
                  <c:v>1</c:v>
                </c:pt>
                <c:pt idx="2">
                  <c:v>2</c:v>
                </c:pt>
                <c:pt idx="3">
                  <c:v>3</c:v>
                </c:pt>
                <c:pt idx="4">
                  <c:v>4</c:v>
                </c:pt>
                <c:pt idx="5">
                  <c:v>5</c:v>
                </c:pt>
              </c:numCache>
            </c:numRef>
          </c:cat>
          <c:val>
            <c:numRef>
              <c:f>'Organ Failure by NPOD Traj'!$AV$17:$AV$22</c:f>
              <c:numCache>
                <c:formatCode>0%</c:formatCode>
                <c:ptCount val="6"/>
                <c:pt idx="0">
                  <c:v>4.5999999999999999E-2</c:v>
                </c:pt>
                <c:pt idx="1">
                  <c:v>1.4999999999999999E-2</c:v>
                </c:pt>
                <c:pt idx="2">
                  <c:v>1.4999999999999999E-2</c:v>
                </c:pt>
                <c:pt idx="3">
                  <c:v>0</c:v>
                </c:pt>
                <c:pt idx="4">
                  <c:v>0</c:v>
                </c:pt>
                <c:pt idx="5">
                  <c:v>0</c:v>
                </c:pt>
              </c:numCache>
            </c:numRef>
          </c:val>
          <c:extLst>
            <c:ext xmlns:c16="http://schemas.microsoft.com/office/drawing/2014/chart" uri="{C3380CC4-5D6E-409C-BE32-E72D297353CC}">
              <c16:uniqueId val="{00000005-39AE-3742-A2EA-AC4D52C7CE62}"/>
            </c:ext>
          </c:extLst>
        </c:ser>
        <c:dLbls>
          <c:showLegendKey val="0"/>
          <c:showVal val="0"/>
          <c:showCatName val="0"/>
          <c:showSerName val="0"/>
          <c:showPercent val="0"/>
          <c:showBubbleSize val="0"/>
        </c:dLbls>
        <c:axId val="1374938880"/>
        <c:axId val="1387486400"/>
      </c:areaChart>
      <c:catAx>
        <c:axId val="1374938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7486400"/>
        <c:crosses val="autoZero"/>
        <c:auto val="1"/>
        <c:lblAlgn val="ctr"/>
        <c:lblOffset val="100"/>
        <c:noMultiLvlLbl val="0"/>
      </c:catAx>
      <c:valAx>
        <c:axId val="13874864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938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Medium-High NPOD Trajectory</a:t>
            </a:r>
          </a:p>
          <a:p>
            <a:pPr>
              <a:defRPr/>
            </a:pPr>
            <a:r>
              <a:rPr lang="en-US" sz="1400" b="0" i="0" u="none" strike="noStrike" kern="1200" spc="0" baseline="0">
                <a:solidFill>
                  <a:sysClr val="windowText" lastClr="000000">
                    <a:lumMod val="65000"/>
                    <a:lumOff val="35000"/>
                  </a:sysClr>
                </a:solidFill>
              </a:rPr>
              <a:t>Percent of Patients with Organ Failure Over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0"/>
          <c:tx>
            <c:strRef>
              <c:f>'Organ Failure by NPOD Traj'!$AQ$28</c:f>
              <c:strCache>
                <c:ptCount val="1"/>
                <c:pt idx="0">
                  <c:v>Respiratory Failure</c:v>
                </c:pt>
              </c:strCache>
            </c:strRef>
          </c:tx>
          <c:spPr>
            <a:solidFill>
              <a:srgbClr val="94D1EA"/>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Traj'!$AQ$29:$AQ$34</c:f>
              <c:numCache>
                <c:formatCode>0%</c:formatCode>
                <c:ptCount val="6"/>
                <c:pt idx="0">
                  <c:v>1</c:v>
                </c:pt>
                <c:pt idx="1">
                  <c:v>1</c:v>
                </c:pt>
                <c:pt idx="2">
                  <c:v>1</c:v>
                </c:pt>
                <c:pt idx="3">
                  <c:v>0.93899999999999995</c:v>
                </c:pt>
                <c:pt idx="4">
                  <c:v>0.872</c:v>
                </c:pt>
                <c:pt idx="5">
                  <c:v>0.81899999999999995</c:v>
                </c:pt>
              </c:numCache>
            </c:numRef>
          </c:val>
          <c:extLst>
            <c:ext xmlns:c16="http://schemas.microsoft.com/office/drawing/2014/chart" uri="{C3380CC4-5D6E-409C-BE32-E72D297353CC}">
              <c16:uniqueId val="{00000000-1FBE-D44D-AF80-5698F660E34D}"/>
            </c:ext>
          </c:extLst>
        </c:ser>
        <c:ser>
          <c:idx val="2"/>
          <c:order val="1"/>
          <c:tx>
            <c:strRef>
              <c:f>'Organ Failure by NPOD Traj'!$AR$28</c:f>
              <c:strCache>
                <c:ptCount val="1"/>
                <c:pt idx="0">
                  <c:v>Cardiovascular Failure</c:v>
                </c:pt>
              </c:strCache>
            </c:strRef>
          </c:tx>
          <c:spPr>
            <a:solidFill>
              <a:srgbClr val="F3787A"/>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Traj'!$AR$29:$AR$34</c:f>
              <c:numCache>
                <c:formatCode>0%</c:formatCode>
                <c:ptCount val="6"/>
                <c:pt idx="0">
                  <c:v>0.46600000000000003</c:v>
                </c:pt>
                <c:pt idx="1">
                  <c:v>0.59799999999999998</c:v>
                </c:pt>
                <c:pt idx="2">
                  <c:v>0.54500000000000004</c:v>
                </c:pt>
                <c:pt idx="3">
                  <c:v>0.45500000000000002</c:v>
                </c:pt>
                <c:pt idx="4">
                  <c:v>0.34399999999999997</c:v>
                </c:pt>
                <c:pt idx="5">
                  <c:v>0.23300000000000001</c:v>
                </c:pt>
              </c:numCache>
            </c:numRef>
          </c:val>
          <c:extLst>
            <c:ext xmlns:c16="http://schemas.microsoft.com/office/drawing/2014/chart" uri="{C3380CC4-5D6E-409C-BE32-E72D297353CC}">
              <c16:uniqueId val="{00000001-1FBE-D44D-AF80-5698F660E34D}"/>
            </c:ext>
          </c:extLst>
        </c:ser>
        <c:ser>
          <c:idx val="3"/>
          <c:order val="2"/>
          <c:tx>
            <c:strRef>
              <c:f>'Organ Failure by NPOD Traj'!$AS$28</c:f>
              <c:strCache>
                <c:ptCount val="1"/>
                <c:pt idx="0">
                  <c:v>Neurologic Failure</c:v>
                </c:pt>
              </c:strCache>
            </c:strRef>
          </c:tx>
          <c:spPr>
            <a:solidFill>
              <a:srgbClr val="FFEE96"/>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Traj'!$AS$29:$AS$34</c:f>
              <c:numCache>
                <c:formatCode>0%</c:formatCode>
                <c:ptCount val="6"/>
                <c:pt idx="0">
                  <c:v>0.23699999999999999</c:v>
                </c:pt>
                <c:pt idx="1">
                  <c:v>0.26500000000000001</c:v>
                </c:pt>
                <c:pt idx="2">
                  <c:v>0.25800000000000001</c:v>
                </c:pt>
                <c:pt idx="3">
                  <c:v>0.24199999999999999</c:v>
                </c:pt>
                <c:pt idx="4">
                  <c:v>0.23200000000000001</c:v>
                </c:pt>
                <c:pt idx="5">
                  <c:v>0.16400000000000001</c:v>
                </c:pt>
              </c:numCache>
            </c:numRef>
          </c:val>
          <c:extLst>
            <c:ext xmlns:c16="http://schemas.microsoft.com/office/drawing/2014/chart" uri="{C3380CC4-5D6E-409C-BE32-E72D297353CC}">
              <c16:uniqueId val="{00000002-1FBE-D44D-AF80-5698F660E34D}"/>
            </c:ext>
          </c:extLst>
        </c:ser>
        <c:ser>
          <c:idx val="4"/>
          <c:order val="3"/>
          <c:tx>
            <c:strRef>
              <c:f>'Organ Failure by NPOD Traj'!$AT$28</c:f>
              <c:strCache>
                <c:ptCount val="1"/>
                <c:pt idx="0">
                  <c:v>Hematologic Failure</c:v>
                </c:pt>
              </c:strCache>
            </c:strRef>
          </c:tx>
          <c:spPr>
            <a:solidFill>
              <a:srgbClr val="D9AAD0"/>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Traj'!$AT$29:$AT$34</c:f>
              <c:numCache>
                <c:formatCode>0%</c:formatCode>
                <c:ptCount val="6"/>
                <c:pt idx="0">
                  <c:v>6.9000000000000006E-2</c:v>
                </c:pt>
                <c:pt idx="1">
                  <c:v>0.106</c:v>
                </c:pt>
                <c:pt idx="2">
                  <c:v>0.129</c:v>
                </c:pt>
                <c:pt idx="3">
                  <c:v>9.8000000000000004E-2</c:v>
                </c:pt>
                <c:pt idx="4">
                  <c:v>9.6000000000000002E-2</c:v>
                </c:pt>
                <c:pt idx="5">
                  <c:v>7.8E-2</c:v>
                </c:pt>
              </c:numCache>
            </c:numRef>
          </c:val>
          <c:extLst>
            <c:ext xmlns:c16="http://schemas.microsoft.com/office/drawing/2014/chart" uri="{C3380CC4-5D6E-409C-BE32-E72D297353CC}">
              <c16:uniqueId val="{00000003-1FBE-D44D-AF80-5698F660E34D}"/>
            </c:ext>
          </c:extLst>
        </c:ser>
        <c:ser>
          <c:idx val="5"/>
          <c:order val="4"/>
          <c:tx>
            <c:strRef>
              <c:f>'Organ Failure by NPOD Traj'!$AU$28</c:f>
              <c:strCache>
                <c:ptCount val="1"/>
                <c:pt idx="0">
                  <c:v>Renal Failure</c:v>
                </c:pt>
              </c:strCache>
            </c:strRef>
          </c:tx>
          <c:spPr>
            <a:solidFill>
              <a:srgbClr val="50BA7F"/>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Traj'!$AU$29:$AU$34</c:f>
              <c:numCache>
                <c:formatCode>0%</c:formatCode>
                <c:ptCount val="6"/>
                <c:pt idx="0">
                  <c:v>1.4999999999999999E-2</c:v>
                </c:pt>
                <c:pt idx="1">
                  <c:v>1.4999999999999999E-2</c:v>
                </c:pt>
                <c:pt idx="2">
                  <c:v>1.4999999999999999E-2</c:v>
                </c:pt>
                <c:pt idx="3">
                  <c:v>0</c:v>
                </c:pt>
                <c:pt idx="4">
                  <c:v>8.0000000000000002E-3</c:v>
                </c:pt>
                <c:pt idx="5">
                  <c:v>8.9999999999999993E-3</c:v>
                </c:pt>
              </c:numCache>
            </c:numRef>
          </c:val>
          <c:extLst>
            <c:ext xmlns:c16="http://schemas.microsoft.com/office/drawing/2014/chart" uri="{C3380CC4-5D6E-409C-BE32-E72D297353CC}">
              <c16:uniqueId val="{00000004-1FBE-D44D-AF80-5698F660E34D}"/>
            </c:ext>
          </c:extLst>
        </c:ser>
        <c:ser>
          <c:idx val="6"/>
          <c:order val="5"/>
          <c:tx>
            <c:strRef>
              <c:f>'Organ Failure by NPOD Traj'!$AV$28</c:f>
              <c:strCache>
                <c:ptCount val="1"/>
                <c:pt idx="0">
                  <c:v>Hepatic Failure</c:v>
                </c:pt>
              </c:strCache>
            </c:strRef>
          </c:tx>
          <c:spPr>
            <a:solidFill>
              <a:srgbClr val="FDAE1E"/>
            </a:solidFill>
            <a:ln w="25400">
              <a:noFill/>
            </a:ln>
            <a:effectLst/>
          </c:spPr>
          <c:cat>
            <c:numRef>
              <c:f>'Organ Failure by NPOD Traj'!$AP$29:$AP$34</c:f>
              <c:numCache>
                <c:formatCode>General</c:formatCode>
                <c:ptCount val="6"/>
                <c:pt idx="0">
                  <c:v>0</c:v>
                </c:pt>
                <c:pt idx="1">
                  <c:v>1</c:v>
                </c:pt>
                <c:pt idx="2">
                  <c:v>2</c:v>
                </c:pt>
                <c:pt idx="3">
                  <c:v>3</c:v>
                </c:pt>
                <c:pt idx="4">
                  <c:v>4</c:v>
                </c:pt>
                <c:pt idx="5">
                  <c:v>5</c:v>
                </c:pt>
              </c:numCache>
            </c:numRef>
          </c:cat>
          <c:val>
            <c:numRef>
              <c:f>'Organ Failure by NPOD Traj'!$AV$29:$AV$34</c:f>
              <c:numCache>
                <c:formatCode>0%</c:formatCode>
                <c:ptCount val="6"/>
                <c:pt idx="0">
                  <c:v>9.1999999999999998E-2</c:v>
                </c:pt>
                <c:pt idx="1">
                  <c:v>7.5999999999999998E-2</c:v>
                </c:pt>
                <c:pt idx="2">
                  <c:v>8.3000000000000004E-2</c:v>
                </c:pt>
                <c:pt idx="3">
                  <c:v>0.106</c:v>
                </c:pt>
                <c:pt idx="4">
                  <c:v>0.12</c:v>
                </c:pt>
                <c:pt idx="5">
                  <c:v>0.121</c:v>
                </c:pt>
              </c:numCache>
            </c:numRef>
          </c:val>
          <c:extLst>
            <c:ext xmlns:c16="http://schemas.microsoft.com/office/drawing/2014/chart" uri="{C3380CC4-5D6E-409C-BE32-E72D297353CC}">
              <c16:uniqueId val="{00000005-1FBE-D44D-AF80-5698F660E34D}"/>
            </c:ext>
          </c:extLst>
        </c:ser>
        <c:dLbls>
          <c:showLegendKey val="0"/>
          <c:showVal val="0"/>
          <c:showCatName val="0"/>
          <c:showSerName val="0"/>
          <c:showPercent val="0"/>
          <c:showBubbleSize val="0"/>
        </c:dLbls>
        <c:axId val="1374938880"/>
        <c:axId val="1387486400"/>
      </c:areaChart>
      <c:catAx>
        <c:axId val="1374938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7486400"/>
        <c:crosses val="autoZero"/>
        <c:auto val="1"/>
        <c:lblAlgn val="ctr"/>
        <c:lblOffset val="100"/>
        <c:noMultiLvlLbl val="0"/>
      </c:catAx>
      <c:valAx>
        <c:axId val="13874864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938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a:solidFill>
                  <a:sysClr val="windowText" lastClr="000000">
                    <a:lumMod val="65000"/>
                    <a:lumOff val="35000"/>
                  </a:sysClr>
                </a:solidFill>
              </a:rPr>
              <a:t>High NPOD Trajectory</a:t>
            </a:r>
          </a:p>
          <a:p>
            <a:pPr>
              <a:defRPr/>
            </a:pPr>
            <a:r>
              <a:rPr lang="en-US" sz="1400" b="0" i="0" u="none" strike="noStrike" kern="1200" spc="0" baseline="0">
                <a:solidFill>
                  <a:sysClr val="windowText" lastClr="000000">
                    <a:lumMod val="65000"/>
                    <a:lumOff val="35000"/>
                  </a:sysClr>
                </a:solidFill>
              </a:rPr>
              <a:t>Percent of Patients with Organ Failure Over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'Organ Failure by NPOD Traj'!$AQ$40</c:f>
              <c:strCache>
                <c:ptCount val="1"/>
                <c:pt idx="0">
                  <c:v>Respiratory Failure</c:v>
                </c:pt>
              </c:strCache>
            </c:strRef>
          </c:tx>
          <c:spPr>
            <a:solidFill>
              <a:srgbClr val="94D1EA"/>
            </a:solidFill>
            <a:ln w="25400">
              <a:noFill/>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Traj'!$AQ$41:$AQ$46</c:f>
              <c:numCache>
                <c:formatCode>0%</c:formatCode>
                <c:ptCount val="6"/>
                <c:pt idx="0">
                  <c:v>1</c:v>
                </c:pt>
                <c:pt idx="1">
                  <c:v>1</c:v>
                </c:pt>
                <c:pt idx="2">
                  <c:v>1</c:v>
                </c:pt>
                <c:pt idx="3">
                  <c:v>0.99</c:v>
                </c:pt>
                <c:pt idx="4">
                  <c:v>0.94599999999999995</c:v>
                </c:pt>
                <c:pt idx="5">
                  <c:v>0.88500000000000001</c:v>
                </c:pt>
              </c:numCache>
            </c:numRef>
          </c:val>
          <c:extLst>
            <c:ext xmlns:c16="http://schemas.microsoft.com/office/drawing/2014/chart" uri="{C3380CC4-5D6E-409C-BE32-E72D297353CC}">
              <c16:uniqueId val="{00000000-B1C6-3F4D-AEBA-9B820D55091B}"/>
            </c:ext>
          </c:extLst>
        </c:ser>
        <c:ser>
          <c:idx val="1"/>
          <c:order val="1"/>
          <c:tx>
            <c:strRef>
              <c:f>'Organ Failure by NPOD Traj'!$AR$40</c:f>
              <c:strCache>
                <c:ptCount val="1"/>
                <c:pt idx="0">
                  <c:v>Cardiovascular Failure</c:v>
                </c:pt>
              </c:strCache>
            </c:strRef>
          </c:tx>
          <c:spPr>
            <a:solidFill>
              <a:srgbClr val="F3787A"/>
            </a:solidFill>
            <a:ln w="25400">
              <a:noFill/>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Traj'!$AR$41:$AR$46</c:f>
              <c:numCache>
                <c:formatCode>0%</c:formatCode>
                <c:ptCount val="6"/>
                <c:pt idx="0">
                  <c:v>0.66700000000000004</c:v>
                </c:pt>
                <c:pt idx="1">
                  <c:v>0.85899999999999999</c:v>
                </c:pt>
                <c:pt idx="2">
                  <c:v>0.86899999999999999</c:v>
                </c:pt>
                <c:pt idx="3">
                  <c:v>0.77100000000000002</c:v>
                </c:pt>
                <c:pt idx="4">
                  <c:v>0.69899999999999995</c:v>
                </c:pt>
                <c:pt idx="5">
                  <c:v>0.65500000000000003</c:v>
                </c:pt>
              </c:numCache>
            </c:numRef>
          </c:val>
          <c:extLst>
            <c:ext xmlns:c16="http://schemas.microsoft.com/office/drawing/2014/chart" uri="{C3380CC4-5D6E-409C-BE32-E72D297353CC}">
              <c16:uniqueId val="{00000001-B1C6-3F4D-AEBA-9B820D55091B}"/>
            </c:ext>
          </c:extLst>
        </c:ser>
        <c:ser>
          <c:idx val="2"/>
          <c:order val="2"/>
          <c:tx>
            <c:strRef>
              <c:f>'Organ Failure by NPOD Traj'!$AS$40</c:f>
              <c:strCache>
                <c:ptCount val="1"/>
                <c:pt idx="0">
                  <c:v>Neurologic Failure</c:v>
                </c:pt>
              </c:strCache>
            </c:strRef>
          </c:tx>
          <c:spPr>
            <a:solidFill>
              <a:srgbClr val="FFEE96"/>
            </a:solidFill>
            <a:ln w="25400">
              <a:noFill/>
              <a:prstDash val="sysDot"/>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Traj'!$AS$41:$AS$46</c:f>
              <c:numCache>
                <c:formatCode>0%</c:formatCode>
                <c:ptCount val="6"/>
                <c:pt idx="0">
                  <c:v>0.34300000000000003</c:v>
                </c:pt>
                <c:pt idx="1">
                  <c:v>0.53500000000000003</c:v>
                </c:pt>
                <c:pt idx="2">
                  <c:v>0.58599999999999997</c:v>
                </c:pt>
                <c:pt idx="3">
                  <c:v>0.57299999999999995</c:v>
                </c:pt>
                <c:pt idx="4">
                  <c:v>0.53800000000000003</c:v>
                </c:pt>
                <c:pt idx="5">
                  <c:v>0.44800000000000001</c:v>
                </c:pt>
              </c:numCache>
            </c:numRef>
          </c:val>
          <c:extLst>
            <c:ext xmlns:c16="http://schemas.microsoft.com/office/drawing/2014/chart" uri="{C3380CC4-5D6E-409C-BE32-E72D297353CC}">
              <c16:uniqueId val="{00000002-B1C6-3F4D-AEBA-9B820D55091B}"/>
            </c:ext>
          </c:extLst>
        </c:ser>
        <c:ser>
          <c:idx val="3"/>
          <c:order val="3"/>
          <c:tx>
            <c:strRef>
              <c:f>'Organ Failure by NPOD Traj'!$AT$40</c:f>
              <c:strCache>
                <c:ptCount val="1"/>
                <c:pt idx="0">
                  <c:v>Hematologic Failure</c:v>
                </c:pt>
              </c:strCache>
            </c:strRef>
          </c:tx>
          <c:spPr>
            <a:solidFill>
              <a:srgbClr val="D9AAD0"/>
            </a:solidFill>
            <a:ln w="25400">
              <a:noFill/>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Traj'!$AT$41:$AT$46</c:f>
              <c:numCache>
                <c:formatCode>0%</c:formatCode>
                <c:ptCount val="6"/>
                <c:pt idx="0">
                  <c:v>0.42399999999999999</c:v>
                </c:pt>
                <c:pt idx="1">
                  <c:v>0.44400000000000001</c:v>
                </c:pt>
                <c:pt idx="2">
                  <c:v>0.46500000000000002</c:v>
                </c:pt>
                <c:pt idx="3">
                  <c:v>0.49</c:v>
                </c:pt>
                <c:pt idx="4">
                  <c:v>0.505</c:v>
                </c:pt>
                <c:pt idx="5">
                  <c:v>0.49399999999999999</c:v>
                </c:pt>
              </c:numCache>
            </c:numRef>
          </c:val>
          <c:extLst>
            <c:ext xmlns:c16="http://schemas.microsoft.com/office/drawing/2014/chart" uri="{C3380CC4-5D6E-409C-BE32-E72D297353CC}">
              <c16:uniqueId val="{00000003-B1C6-3F4D-AEBA-9B820D55091B}"/>
            </c:ext>
          </c:extLst>
        </c:ser>
        <c:ser>
          <c:idx val="4"/>
          <c:order val="4"/>
          <c:tx>
            <c:strRef>
              <c:f>'Organ Failure by NPOD Traj'!$AU$40</c:f>
              <c:strCache>
                <c:ptCount val="1"/>
                <c:pt idx="0">
                  <c:v>Renal Failure</c:v>
                </c:pt>
              </c:strCache>
            </c:strRef>
          </c:tx>
          <c:spPr>
            <a:solidFill>
              <a:srgbClr val="50BA7F"/>
            </a:solidFill>
            <a:ln w="25400">
              <a:noFill/>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Traj'!$AU$41:$AU$46</c:f>
              <c:numCache>
                <c:formatCode>0%</c:formatCode>
                <c:ptCount val="6"/>
                <c:pt idx="0">
                  <c:v>9.0999999999999998E-2</c:v>
                </c:pt>
                <c:pt idx="1">
                  <c:v>0.13100000000000001</c:v>
                </c:pt>
                <c:pt idx="2">
                  <c:v>0.13100000000000001</c:v>
                </c:pt>
                <c:pt idx="3">
                  <c:v>0.13500000000000001</c:v>
                </c:pt>
                <c:pt idx="4">
                  <c:v>0.11799999999999999</c:v>
                </c:pt>
                <c:pt idx="5">
                  <c:v>0.115</c:v>
                </c:pt>
              </c:numCache>
            </c:numRef>
          </c:val>
          <c:extLst>
            <c:ext xmlns:c16="http://schemas.microsoft.com/office/drawing/2014/chart" uri="{C3380CC4-5D6E-409C-BE32-E72D297353CC}">
              <c16:uniqueId val="{00000004-B1C6-3F4D-AEBA-9B820D55091B}"/>
            </c:ext>
          </c:extLst>
        </c:ser>
        <c:ser>
          <c:idx val="5"/>
          <c:order val="5"/>
          <c:tx>
            <c:strRef>
              <c:f>'Organ Failure by NPOD Traj'!$AV$40</c:f>
              <c:strCache>
                <c:ptCount val="1"/>
                <c:pt idx="0">
                  <c:v>Hepatic Failure</c:v>
                </c:pt>
              </c:strCache>
            </c:strRef>
          </c:tx>
          <c:spPr>
            <a:solidFill>
              <a:srgbClr val="FDAE1E"/>
            </a:solidFill>
            <a:ln w="25400">
              <a:noFill/>
            </a:ln>
            <a:effectLst/>
          </c:spPr>
          <c:cat>
            <c:numRef>
              <c:f>'Organ Failure by NPOD Traj'!$AP$41:$AP$46</c:f>
              <c:numCache>
                <c:formatCode>General</c:formatCode>
                <c:ptCount val="6"/>
                <c:pt idx="0">
                  <c:v>0</c:v>
                </c:pt>
                <c:pt idx="1">
                  <c:v>1</c:v>
                </c:pt>
                <c:pt idx="2">
                  <c:v>2</c:v>
                </c:pt>
                <c:pt idx="3">
                  <c:v>3</c:v>
                </c:pt>
                <c:pt idx="4">
                  <c:v>4</c:v>
                </c:pt>
                <c:pt idx="5">
                  <c:v>5</c:v>
                </c:pt>
              </c:numCache>
            </c:numRef>
          </c:cat>
          <c:val>
            <c:numRef>
              <c:f>'Organ Failure by NPOD Traj'!$AV$41:$AV$46</c:f>
              <c:numCache>
                <c:formatCode>0%</c:formatCode>
                <c:ptCount val="6"/>
                <c:pt idx="0">
                  <c:v>0.36399999999999999</c:v>
                </c:pt>
                <c:pt idx="1">
                  <c:v>0.41399999999999998</c:v>
                </c:pt>
                <c:pt idx="2">
                  <c:v>0.44400000000000001</c:v>
                </c:pt>
                <c:pt idx="3">
                  <c:v>0.375</c:v>
                </c:pt>
                <c:pt idx="4">
                  <c:v>0.33300000000000002</c:v>
                </c:pt>
                <c:pt idx="5">
                  <c:v>0.36799999999999999</c:v>
                </c:pt>
              </c:numCache>
            </c:numRef>
          </c:val>
          <c:extLst>
            <c:ext xmlns:c16="http://schemas.microsoft.com/office/drawing/2014/chart" uri="{C3380CC4-5D6E-409C-BE32-E72D297353CC}">
              <c16:uniqueId val="{00000005-B1C6-3F4D-AEBA-9B820D55091B}"/>
            </c:ext>
          </c:extLst>
        </c:ser>
        <c:dLbls>
          <c:showLegendKey val="0"/>
          <c:showVal val="0"/>
          <c:showCatName val="0"/>
          <c:showSerName val="0"/>
          <c:showPercent val="0"/>
          <c:showBubbleSize val="0"/>
        </c:dLbls>
        <c:axId val="1374938880"/>
        <c:axId val="1387486400"/>
      </c:areaChart>
      <c:catAx>
        <c:axId val="1374938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7486400"/>
        <c:crosses val="autoZero"/>
        <c:auto val="1"/>
        <c:lblAlgn val="ctr"/>
        <c:lblOffset val="100"/>
        <c:noMultiLvlLbl val="0"/>
      </c:catAx>
      <c:valAx>
        <c:axId val="13874864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9388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D_E6C537B8.xml><?xml version="1.0" encoding="utf-8"?>
<p188:cmLst xmlns:a="http://schemas.openxmlformats.org/drawingml/2006/main" xmlns:r="http://schemas.openxmlformats.org/officeDocument/2006/relationships" xmlns:p188="http://schemas.microsoft.com/office/powerpoint/2018/8/main">
  <p188:cm id="{0345717B-F287-449A-BBD9-F81B61D036FB}" authorId="{B69FE1B5-F18A-E72D-B30A-B767A449E1A1}" status="resolved" created="2026-02-02T20:06:20.905">
    <ac:deMkLst xmlns:ac="http://schemas.microsoft.com/office/drawing/2013/main/command">
      <pc:docMk xmlns:pc="http://schemas.microsoft.com/office/powerpoint/2013/main/command"/>
      <pc:sldMk xmlns:pc="http://schemas.microsoft.com/office/powerpoint/2013/main/command" cId="3871684536" sldId="269"/>
      <ac:graphicFrameMk id="4" creationId="{BE4D4718-681B-7416-644F-73A0DC91F085}"/>
    </ac:deMkLst>
    <p188:replyLst>
      <p188:reply id="{D01A73AE-B7B2-47A7-ADE5-9C38CA8D2B06}" authorId="{B69FE1B5-F18A-E72D-B30A-B767A449E1A1}" created="2026-02-02T20:06:51.152">
        <p188:txBody>
          <a:bodyPr/>
          <a:lstStyle/>
          <a:p>
            <a:r>
              <a:rPr lang="en-US"/>
              <a:t>Standard deviation</a:t>
            </a:r>
          </a:p>
        </p188:txBody>
      </p188:reply>
    </p188:replyLst>
    <p188:txBody>
      <a:bodyPr/>
      <a:lstStyle/>
      <a:p>
        <a:r>
          <a:rPr lang="en-US"/>
          <a:t>Replace figure</a:t>
        </a:r>
      </a:p>
    </p188:txBody>
  </p188:cm>
</p188:cmLst>
</file>

<file path=ppt/comments/modernComment_11B_25A9C31C.xml><?xml version="1.0" encoding="utf-8"?>
<p188:cmLst xmlns:a="http://schemas.openxmlformats.org/drawingml/2006/main" xmlns:r="http://schemas.openxmlformats.org/officeDocument/2006/relationships" xmlns:p188="http://schemas.microsoft.com/office/powerpoint/2018/8/main">
  <p188:cm id="{7DFFD99F-A6FB-419E-B7DA-0D00DA41F77F}" authorId="{2A490B38-E560-99B5-56B5-3EC35A0C1893}" created="2026-02-10T18:29:34.155">
    <ac:deMkLst xmlns:ac="http://schemas.microsoft.com/office/drawing/2013/main/command">
      <pc:docMk xmlns:pc="http://schemas.microsoft.com/office/powerpoint/2013/main/command"/>
      <pc:sldMk xmlns:pc="http://schemas.microsoft.com/office/powerpoint/2013/main/command" cId="631882524" sldId="283"/>
      <ac:graphicFrameMk id="5" creationId="{1BFD2F47-55CD-DA00-EF59-AA3B56720285}"/>
    </ac:deMkLst>
    <p188:txBody>
      <a:bodyPr/>
      <a:lstStyle/>
      <a:p>
        <a:r>
          <a:rPr lang="en-US"/>
          <a:t>List other variables that were NS</a:t>
        </a:r>
      </a:p>
    </p188:txBody>
  </p188:cm>
</p188:cmLst>
</file>

<file path=ppt/comments/modernComment_12E_CC40A1E9.xml><?xml version="1.0" encoding="utf-8"?>
<p188:cmLst xmlns:a="http://schemas.openxmlformats.org/drawingml/2006/main" xmlns:r="http://schemas.openxmlformats.org/officeDocument/2006/relationships" xmlns:p188="http://schemas.microsoft.com/office/powerpoint/2018/8/main">
  <p188:cm id="{2A0C86A7-8FD7-4523-BD62-40CA51E25760}" authorId="{2A490B38-E560-99B5-56B5-3EC35A0C1893}" created="2026-02-10T18:30:20.188">
    <ac:deMkLst xmlns:ac="http://schemas.microsoft.com/office/drawing/2013/main/command">
      <pc:docMk xmlns:pc="http://schemas.microsoft.com/office/powerpoint/2013/main/command"/>
      <pc:sldMk xmlns:pc="http://schemas.microsoft.com/office/powerpoint/2013/main/command" cId="3426787817" sldId="302"/>
      <ac:graphicFrameMk id="14" creationId="{4D5E70D3-EA96-3D29-D5E0-87E27B766D57}"/>
    </ac:deMkLst>
    <p188:txBody>
      <a:bodyPr/>
      <a:lstStyle/>
      <a:p>
        <a:r>
          <a:rPr lang="en-US"/>
          <a:t>Summary statement at bottom</a:t>
        </a:r>
      </a:p>
    </p188:txBody>
  </p188:cm>
</p188:cmLst>
</file>

<file path=ppt/comments/modernComment_181_698B7F5D.xml><?xml version="1.0" encoding="utf-8"?>
<p188:cmLst xmlns:a="http://schemas.openxmlformats.org/drawingml/2006/main" xmlns:r="http://schemas.openxmlformats.org/officeDocument/2006/relationships" xmlns:p188="http://schemas.microsoft.com/office/powerpoint/2018/8/main">
  <p188:cm id="{02725A4A-A8DF-4BA6-B747-46D9B2891B8A}" authorId="{2A490B38-E560-99B5-56B5-3EC35A0C1893}" created="2026-02-10T18:26:54.902">
    <ac:deMkLst xmlns:ac="http://schemas.microsoft.com/office/drawing/2013/main/command">
      <pc:docMk xmlns:pc="http://schemas.microsoft.com/office/powerpoint/2013/main/command"/>
      <pc:sldMk xmlns:pc="http://schemas.microsoft.com/office/powerpoint/2013/main/command" cId="1770749789" sldId="385"/>
      <ac:spMk id="4" creationId="{6F09C083-F9C3-A6BA-A2EA-1688E6017FF4}"/>
    </ac:deMkLst>
    <p188:txBody>
      <a:bodyPr/>
      <a:lstStyle/>
      <a:p>
        <a:r>
          <a:rPr lang="en-US"/>
          <a:t>Connecting why these questions are intuitive based upon background</a:t>
        </a:r>
      </a:p>
    </p188:txBody>
  </p188:cm>
</p188:cmLst>
</file>

<file path=ppt/comments/modernComment_182_BC41BADD.xml><?xml version="1.0" encoding="utf-8"?>
<p188:cmLst xmlns:a="http://schemas.openxmlformats.org/drawingml/2006/main" xmlns:r="http://schemas.openxmlformats.org/officeDocument/2006/relationships" xmlns:p188="http://schemas.microsoft.com/office/powerpoint/2018/8/main">
  <p188:cm id="{23004B39-79AF-4C28-8495-0680CCEAEFD0}" authorId="{2A490B38-E560-99B5-56B5-3EC35A0C1893}" created="2026-02-10T18:27:55.369">
    <ac:deMkLst xmlns:ac="http://schemas.microsoft.com/office/drawing/2013/main/command">
      <pc:docMk xmlns:pc="http://schemas.microsoft.com/office/powerpoint/2013/main/command"/>
      <pc:sldMk xmlns:pc="http://schemas.microsoft.com/office/powerpoint/2013/main/command" cId="3158424285" sldId="282"/>
      <ac:picMk id="5" creationId="{EE213457-5507-1962-36CE-353A22B2B15A}"/>
    </ac:deMkLst>
    <p188:txBody>
      <a:bodyPr/>
      <a:lstStyle/>
      <a:p>
        <a:r>
          <a:rPr lang="en-US"/>
          <a:t>Proportion for data points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257DC-7B62-42BC-88F4-7ED03609D38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8C2DE5A-D315-48EB-9E9C-B13B26FB6DBE}">
      <dgm:prSet/>
      <dgm:spPr/>
      <dgm:t>
        <a:bodyPr/>
        <a:lstStyle/>
        <a:p>
          <a:r>
            <a:rPr lang="en-US" dirty="0"/>
            <a:t>Broad use; highest in bronchiolitis, NMW, and BPD.</a:t>
          </a:r>
        </a:p>
      </dgm:t>
    </dgm:pt>
    <dgm:pt modelId="{2D76A1E1-6A12-4650-A172-A2A8FF0D12E8}" type="parTrans" cxnId="{03850D67-C523-4459-A5B6-8C93990CFDE5}">
      <dgm:prSet/>
      <dgm:spPr/>
      <dgm:t>
        <a:bodyPr/>
        <a:lstStyle/>
        <a:p>
          <a:endParaRPr lang="en-US"/>
        </a:p>
      </dgm:t>
    </dgm:pt>
    <dgm:pt modelId="{08D4D138-B4F6-40CA-8AC2-F26A5B0D6ED8}" type="sibTrans" cxnId="{03850D67-C523-4459-A5B6-8C93990CFDE5}">
      <dgm:prSet/>
      <dgm:spPr/>
      <dgm:t>
        <a:bodyPr/>
        <a:lstStyle/>
        <a:p>
          <a:endParaRPr lang="en-US"/>
        </a:p>
      </dgm:t>
    </dgm:pt>
    <dgm:pt modelId="{20A4C0E3-7E4C-4014-A008-144450E309BF}">
      <dgm:prSet/>
      <dgm:spPr/>
      <dgm:t>
        <a:bodyPr/>
        <a:lstStyle/>
        <a:p>
          <a:r>
            <a:rPr lang="en-US" dirty="0"/>
            <a:t>Top barrier to adoption: availability.</a:t>
          </a:r>
        </a:p>
      </dgm:t>
    </dgm:pt>
    <dgm:pt modelId="{A8D94B70-1969-492F-90DC-AD6E2E158477}" type="parTrans" cxnId="{9286326F-EAD4-4EF5-88F2-53F510372AD6}">
      <dgm:prSet/>
      <dgm:spPr/>
      <dgm:t>
        <a:bodyPr/>
        <a:lstStyle/>
        <a:p>
          <a:endParaRPr lang="en-US"/>
        </a:p>
      </dgm:t>
    </dgm:pt>
    <dgm:pt modelId="{360D589D-8F0F-4D6F-BCEE-E045EFCFF6FB}" type="sibTrans" cxnId="{9286326F-EAD4-4EF5-88F2-53F510372AD6}">
      <dgm:prSet/>
      <dgm:spPr/>
      <dgm:t>
        <a:bodyPr/>
        <a:lstStyle/>
        <a:p>
          <a:endParaRPr lang="en-US"/>
        </a:p>
      </dgm:t>
    </dgm:pt>
    <dgm:pt modelId="{8FEE2A1E-6654-4778-9600-A6EECF7064CB}">
      <dgm:prSet/>
      <dgm:spPr/>
      <dgm:t>
        <a:bodyPr/>
        <a:lstStyle/>
        <a:p>
          <a:r>
            <a:rPr lang="en-US" dirty="0"/>
            <a:t>Catheter challenges remain significant.</a:t>
          </a:r>
        </a:p>
      </dgm:t>
    </dgm:pt>
    <dgm:pt modelId="{72170FFF-191C-46EF-97A4-40AFF7FC977B}" type="parTrans" cxnId="{1E6337EC-A1DC-4B44-8CCF-D618C34352C5}">
      <dgm:prSet/>
      <dgm:spPr/>
      <dgm:t>
        <a:bodyPr/>
        <a:lstStyle/>
        <a:p>
          <a:endParaRPr lang="en-US"/>
        </a:p>
      </dgm:t>
    </dgm:pt>
    <dgm:pt modelId="{953CF9AC-5ED4-43EF-87D0-454E6D1E1B5E}" type="sibTrans" cxnId="{1E6337EC-A1DC-4B44-8CCF-D618C34352C5}">
      <dgm:prSet/>
      <dgm:spPr/>
      <dgm:t>
        <a:bodyPr/>
        <a:lstStyle/>
        <a:p>
          <a:endParaRPr lang="en-US"/>
        </a:p>
      </dgm:t>
    </dgm:pt>
    <dgm:pt modelId="{CC7BF083-E244-48B5-8AEB-57C606ADDD2F}" type="pres">
      <dgm:prSet presAssocID="{24E257DC-7B62-42BC-88F4-7ED03609D384}" presName="root" presStyleCnt="0">
        <dgm:presLayoutVars>
          <dgm:dir/>
          <dgm:resizeHandles val="exact"/>
        </dgm:presLayoutVars>
      </dgm:prSet>
      <dgm:spPr/>
    </dgm:pt>
    <dgm:pt modelId="{95402E64-B966-472E-B0E0-57ACFD6C2C52}" type="pres">
      <dgm:prSet presAssocID="{F8C2DE5A-D315-48EB-9E9C-B13B26FB6DBE}" presName="compNode" presStyleCnt="0"/>
      <dgm:spPr/>
    </dgm:pt>
    <dgm:pt modelId="{941FE4EE-E0D3-48AA-89E0-82D17AB22AE4}" type="pres">
      <dgm:prSet presAssocID="{F8C2DE5A-D315-48EB-9E9C-B13B26FB6D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4E32AC78-549E-4F65-B506-CD4B180D8F1C}" type="pres">
      <dgm:prSet presAssocID="{F8C2DE5A-D315-48EB-9E9C-B13B26FB6DBE}" presName="spaceRect" presStyleCnt="0"/>
      <dgm:spPr/>
    </dgm:pt>
    <dgm:pt modelId="{2C61C72A-D607-4BAE-AC6F-07F01607E192}" type="pres">
      <dgm:prSet presAssocID="{F8C2DE5A-D315-48EB-9E9C-B13B26FB6DBE}" presName="textRect" presStyleLbl="revTx" presStyleIdx="0" presStyleCnt="3">
        <dgm:presLayoutVars>
          <dgm:chMax val="1"/>
          <dgm:chPref val="1"/>
        </dgm:presLayoutVars>
      </dgm:prSet>
      <dgm:spPr/>
    </dgm:pt>
    <dgm:pt modelId="{03497365-C389-41DF-B486-E76193CA75D5}" type="pres">
      <dgm:prSet presAssocID="{08D4D138-B4F6-40CA-8AC2-F26A5B0D6ED8}" presName="sibTrans" presStyleCnt="0"/>
      <dgm:spPr/>
    </dgm:pt>
    <dgm:pt modelId="{D54AAF3A-4E68-4A43-AD0D-FEBF7ACD7BD3}" type="pres">
      <dgm:prSet presAssocID="{20A4C0E3-7E4C-4014-A008-144450E309BF}" presName="compNode" presStyleCnt="0"/>
      <dgm:spPr/>
    </dgm:pt>
    <dgm:pt modelId="{2A2E74A7-5B84-445E-AC5D-8E0D47BE4983}" type="pres">
      <dgm:prSet presAssocID="{20A4C0E3-7E4C-4014-A008-144450E309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ions"/>
        </a:ext>
      </dgm:extLst>
    </dgm:pt>
    <dgm:pt modelId="{DD581290-9D33-48D1-B22F-FF78DE05FBBF}" type="pres">
      <dgm:prSet presAssocID="{20A4C0E3-7E4C-4014-A008-144450E309BF}" presName="spaceRect" presStyleCnt="0"/>
      <dgm:spPr/>
    </dgm:pt>
    <dgm:pt modelId="{85BE2D89-8D31-49F1-B883-1569AECC204F}" type="pres">
      <dgm:prSet presAssocID="{20A4C0E3-7E4C-4014-A008-144450E309BF}" presName="textRect" presStyleLbl="revTx" presStyleIdx="1" presStyleCnt="3">
        <dgm:presLayoutVars>
          <dgm:chMax val="1"/>
          <dgm:chPref val="1"/>
        </dgm:presLayoutVars>
      </dgm:prSet>
      <dgm:spPr/>
    </dgm:pt>
    <dgm:pt modelId="{6342C7AD-0FA6-4C00-9DEA-9B43A6475F6B}" type="pres">
      <dgm:prSet presAssocID="{360D589D-8F0F-4D6F-BCEE-E045EFCFF6FB}" presName="sibTrans" presStyleCnt="0"/>
      <dgm:spPr/>
    </dgm:pt>
    <dgm:pt modelId="{4FB62341-3323-40D8-9B08-06BDE7430E53}" type="pres">
      <dgm:prSet presAssocID="{8FEE2A1E-6654-4778-9600-A6EECF7064CB}" presName="compNode" presStyleCnt="0"/>
      <dgm:spPr/>
    </dgm:pt>
    <dgm:pt modelId="{895615D1-4C27-4D31-B622-CF3C5359E9C9}" type="pres">
      <dgm:prSet presAssocID="{8FEE2A1E-6654-4778-9600-A6EECF7064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beat"/>
        </a:ext>
      </dgm:extLst>
    </dgm:pt>
    <dgm:pt modelId="{B4A04C2A-E38B-4BDF-B7FE-DDC75C15C2CF}" type="pres">
      <dgm:prSet presAssocID="{8FEE2A1E-6654-4778-9600-A6EECF7064CB}" presName="spaceRect" presStyleCnt="0"/>
      <dgm:spPr/>
    </dgm:pt>
    <dgm:pt modelId="{DF0D8CCD-9E11-4C3B-A128-E9F5D0BD0C9D}" type="pres">
      <dgm:prSet presAssocID="{8FEE2A1E-6654-4778-9600-A6EECF7064CB}" presName="textRect" presStyleLbl="revTx" presStyleIdx="2" presStyleCnt="3">
        <dgm:presLayoutVars>
          <dgm:chMax val="1"/>
          <dgm:chPref val="1"/>
        </dgm:presLayoutVars>
      </dgm:prSet>
      <dgm:spPr/>
    </dgm:pt>
  </dgm:ptLst>
  <dgm:cxnLst>
    <dgm:cxn modelId="{BA59623B-BC23-4BBD-8F0E-1FAABC43D451}" type="presOf" srcId="{F8C2DE5A-D315-48EB-9E9C-B13B26FB6DBE}" destId="{2C61C72A-D607-4BAE-AC6F-07F01607E192}" srcOrd="0" destOrd="0" presId="urn:microsoft.com/office/officeart/2018/2/layout/IconLabelList"/>
    <dgm:cxn modelId="{89687F3F-E1B7-4019-A3FD-FCB48630CDD6}" type="presOf" srcId="{24E257DC-7B62-42BC-88F4-7ED03609D384}" destId="{CC7BF083-E244-48B5-8AEB-57C606ADDD2F}" srcOrd="0" destOrd="0" presId="urn:microsoft.com/office/officeart/2018/2/layout/IconLabelList"/>
    <dgm:cxn modelId="{03850D67-C523-4459-A5B6-8C93990CFDE5}" srcId="{24E257DC-7B62-42BC-88F4-7ED03609D384}" destId="{F8C2DE5A-D315-48EB-9E9C-B13B26FB6DBE}" srcOrd="0" destOrd="0" parTransId="{2D76A1E1-6A12-4650-A172-A2A8FF0D12E8}" sibTransId="{08D4D138-B4F6-40CA-8AC2-F26A5B0D6ED8}"/>
    <dgm:cxn modelId="{B415A96C-3858-4874-8EEF-B32FC70CE608}" type="presOf" srcId="{20A4C0E3-7E4C-4014-A008-144450E309BF}" destId="{85BE2D89-8D31-49F1-B883-1569AECC204F}" srcOrd="0" destOrd="0" presId="urn:microsoft.com/office/officeart/2018/2/layout/IconLabelList"/>
    <dgm:cxn modelId="{9286326F-EAD4-4EF5-88F2-53F510372AD6}" srcId="{24E257DC-7B62-42BC-88F4-7ED03609D384}" destId="{20A4C0E3-7E4C-4014-A008-144450E309BF}" srcOrd="1" destOrd="0" parTransId="{A8D94B70-1969-492F-90DC-AD6E2E158477}" sibTransId="{360D589D-8F0F-4D6F-BCEE-E045EFCFF6FB}"/>
    <dgm:cxn modelId="{A8644A88-6BE1-4BF4-B5E2-AA26F3EA4783}" type="presOf" srcId="{8FEE2A1E-6654-4778-9600-A6EECF7064CB}" destId="{DF0D8CCD-9E11-4C3B-A128-E9F5D0BD0C9D}" srcOrd="0" destOrd="0" presId="urn:microsoft.com/office/officeart/2018/2/layout/IconLabelList"/>
    <dgm:cxn modelId="{1E6337EC-A1DC-4B44-8CCF-D618C34352C5}" srcId="{24E257DC-7B62-42BC-88F4-7ED03609D384}" destId="{8FEE2A1E-6654-4778-9600-A6EECF7064CB}" srcOrd="2" destOrd="0" parTransId="{72170FFF-191C-46EF-97A4-40AFF7FC977B}" sibTransId="{953CF9AC-5ED4-43EF-87D0-454E6D1E1B5E}"/>
    <dgm:cxn modelId="{07B9D994-B808-40F3-B585-67F865BFBD38}" type="presParOf" srcId="{CC7BF083-E244-48B5-8AEB-57C606ADDD2F}" destId="{95402E64-B966-472E-B0E0-57ACFD6C2C52}" srcOrd="0" destOrd="0" presId="urn:microsoft.com/office/officeart/2018/2/layout/IconLabelList"/>
    <dgm:cxn modelId="{E54637F6-7256-40E4-ABA2-758D9F36EE75}" type="presParOf" srcId="{95402E64-B966-472E-B0E0-57ACFD6C2C52}" destId="{941FE4EE-E0D3-48AA-89E0-82D17AB22AE4}" srcOrd="0" destOrd="0" presId="urn:microsoft.com/office/officeart/2018/2/layout/IconLabelList"/>
    <dgm:cxn modelId="{CD3AFFA1-5C7C-48CA-A9E4-66C6663EF260}" type="presParOf" srcId="{95402E64-B966-472E-B0E0-57ACFD6C2C52}" destId="{4E32AC78-549E-4F65-B506-CD4B180D8F1C}" srcOrd="1" destOrd="0" presId="urn:microsoft.com/office/officeart/2018/2/layout/IconLabelList"/>
    <dgm:cxn modelId="{A5A788FA-883D-48B2-B27A-98AA653DA478}" type="presParOf" srcId="{95402E64-B966-472E-B0E0-57ACFD6C2C52}" destId="{2C61C72A-D607-4BAE-AC6F-07F01607E192}" srcOrd="2" destOrd="0" presId="urn:microsoft.com/office/officeart/2018/2/layout/IconLabelList"/>
    <dgm:cxn modelId="{6CBF0EBE-F9EB-47D0-9330-9DD19B706F9B}" type="presParOf" srcId="{CC7BF083-E244-48B5-8AEB-57C606ADDD2F}" destId="{03497365-C389-41DF-B486-E76193CA75D5}" srcOrd="1" destOrd="0" presId="urn:microsoft.com/office/officeart/2018/2/layout/IconLabelList"/>
    <dgm:cxn modelId="{68A0C51F-C1CB-452C-8A55-CCCD0038A040}" type="presParOf" srcId="{CC7BF083-E244-48B5-8AEB-57C606ADDD2F}" destId="{D54AAF3A-4E68-4A43-AD0D-FEBF7ACD7BD3}" srcOrd="2" destOrd="0" presId="urn:microsoft.com/office/officeart/2018/2/layout/IconLabelList"/>
    <dgm:cxn modelId="{B12312DC-BC0A-4B64-B47E-E34EE5CC60AC}" type="presParOf" srcId="{D54AAF3A-4E68-4A43-AD0D-FEBF7ACD7BD3}" destId="{2A2E74A7-5B84-445E-AC5D-8E0D47BE4983}" srcOrd="0" destOrd="0" presId="urn:microsoft.com/office/officeart/2018/2/layout/IconLabelList"/>
    <dgm:cxn modelId="{7FCEE3AE-ECF9-4D5D-9DA5-6E19F87B8179}" type="presParOf" srcId="{D54AAF3A-4E68-4A43-AD0D-FEBF7ACD7BD3}" destId="{DD581290-9D33-48D1-B22F-FF78DE05FBBF}" srcOrd="1" destOrd="0" presId="urn:microsoft.com/office/officeart/2018/2/layout/IconLabelList"/>
    <dgm:cxn modelId="{E50B4586-B91F-4E85-87CA-F5AAE0B84224}" type="presParOf" srcId="{D54AAF3A-4E68-4A43-AD0D-FEBF7ACD7BD3}" destId="{85BE2D89-8D31-49F1-B883-1569AECC204F}" srcOrd="2" destOrd="0" presId="urn:microsoft.com/office/officeart/2018/2/layout/IconLabelList"/>
    <dgm:cxn modelId="{6A57254E-CF26-42DB-9F7C-37B7EF5BDCED}" type="presParOf" srcId="{CC7BF083-E244-48B5-8AEB-57C606ADDD2F}" destId="{6342C7AD-0FA6-4C00-9DEA-9B43A6475F6B}" srcOrd="3" destOrd="0" presId="urn:microsoft.com/office/officeart/2018/2/layout/IconLabelList"/>
    <dgm:cxn modelId="{C6C62352-D0B4-4247-BAE7-83DB15EA3E64}" type="presParOf" srcId="{CC7BF083-E244-48B5-8AEB-57C606ADDD2F}" destId="{4FB62341-3323-40D8-9B08-06BDE7430E53}" srcOrd="4" destOrd="0" presId="urn:microsoft.com/office/officeart/2018/2/layout/IconLabelList"/>
    <dgm:cxn modelId="{D924385F-D5F1-4BB4-89F2-0DEFF75BA89D}" type="presParOf" srcId="{4FB62341-3323-40D8-9B08-06BDE7430E53}" destId="{895615D1-4C27-4D31-B622-CF3C5359E9C9}" srcOrd="0" destOrd="0" presId="urn:microsoft.com/office/officeart/2018/2/layout/IconLabelList"/>
    <dgm:cxn modelId="{BACB2225-5201-49C0-842C-6963DB5623F6}" type="presParOf" srcId="{4FB62341-3323-40D8-9B08-06BDE7430E53}" destId="{B4A04C2A-E38B-4BDF-B7FE-DDC75C15C2CF}" srcOrd="1" destOrd="0" presId="urn:microsoft.com/office/officeart/2018/2/layout/IconLabelList"/>
    <dgm:cxn modelId="{50504FBD-43FB-4900-9F10-81E3D6570579}" type="presParOf" srcId="{4FB62341-3323-40D8-9B08-06BDE7430E53}" destId="{DF0D8CCD-9E11-4C3B-A128-E9F5D0BD0C9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EC16D-B284-40A8-98DD-54E59D7E86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A86586-760C-4687-ADDC-69E5DAF2A15A}">
      <dgm:prSet/>
      <dgm:spPr/>
      <dgm:t>
        <a:bodyPr/>
        <a:lstStyle/>
        <a:p>
          <a:pPr>
            <a:lnSpc>
              <a:spcPct val="100000"/>
            </a:lnSpc>
          </a:pPr>
          <a:r>
            <a:rPr lang="en-US"/>
            <a:t>Complete descriptive and comparative analysis.</a:t>
          </a:r>
        </a:p>
      </dgm:t>
    </dgm:pt>
    <dgm:pt modelId="{F6789DA9-9F3C-4715-9A27-3A597E700DD1}" type="parTrans" cxnId="{461A5C87-C16C-4A71-AC8C-948D12599186}">
      <dgm:prSet/>
      <dgm:spPr/>
      <dgm:t>
        <a:bodyPr/>
        <a:lstStyle/>
        <a:p>
          <a:endParaRPr lang="en-US"/>
        </a:p>
      </dgm:t>
    </dgm:pt>
    <dgm:pt modelId="{84F9E997-CC2D-4474-8706-8A89CD7C8B79}" type="sibTrans" cxnId="{461A5C87-C16C-4A71-AC8C-948D12599186}">
      <dgm:prSet/>
      <dgm:spPr/>
      <dgm:t>
        <a:bodyPr/>
        <a:lstStyle/>
        <a:p>
          <a:endParaRPr lang="en-US"/>
        </a:p>
      </dgm:t>
    </dgm:pt>
    <dgm:pt modelId="{A3A4E78D-4A1C-4FAF-8558-D7D5F36D346A}">
      <dgm:prSet/>
      <dgm:spPr/>
      <dgm:t>
        <a:bodyPr/>
        <a:lstStyle/>
        <a:p>
          <a:pPr>
            <a:lnSpc>
              <a:spcPct val="100000"/>
            </a:lnSpc>
          </a:pPr>
          <a:r>
            <a:rPr lang="en-US"/>
            <a:t>Create stakeholders for NAVA database inclusion.</a:t>
          </a:r>
        </a:p>
      </dgm:t>
    </dgm:pt>
    <dgm:pt modelId="{0A853F47-282B-4589-A702-810A7840A3E6}" type="parTrans" cxnId="{4624AEAA-B007-486F-A49A-2D35821D7229}">
      <dgm:prSet/>
      <dgm:spPr/>
      <dgm:t>
        <a:bodyPr/>
        <a:lstStyle/>
        <a:p>
          <a:endParaRPr lang="en-US"/>
        </a:p>
      </dgm:t>
    </dgm:pt>
    <dgm:pt modelId="{BB9316C4-EC3A-44FC-8C4F-57FB29C5096A}" type="sibTrans" cxnId="{4624AEAA-B007-486F-A49A-2D35821D7229}">
      <dgm:prSet/>
      <dgm:spPr/>
      <dgm:t>
        <a:bodyPr/>
        <a:lstStyle/>
        <a:p>
          <a:endParaRPr lang="en-US"/>
        </a:p>
      </dgm:t>
    </dgm:pt>
    <dgm:pt modelId="{11BC160B-B19E-47E4-8907-4602EDFFDFFA}">
      <dgm:prSet/>
      <dgm:spPr/>
      <dgm:t>
        <a:bodyPr/>
        <a:lstStyle/>
        <a:p>
          <a:pPr>
            <a:lnSpc>
              <a:spcPct val="100000"/>
            </a:lnSpc>
          </a:pPr>
          <a:r>
            <a:rPr lang="en-US"/>
            <a:t>Create mix-methods approach with NAVA focus group.</a:t>
          </a:r>
        </a:p>
      </dgm:t>
    </dgm:pt>
    <dgm:pt modelId="{29A85C73-EC83-4C68-9DEF-7E6FC2560F64}" type="parTrans" cxnId="{96DC8FCD-7A19-4638-AE7E-F13901B3FE8C}">
      <dgm:prSet/>
      <dgm:spPr/>
      <dgm:t>
        <a:bodyPr/>
        <a:lstStyle/>
        <a:p>
          <a:endParaRPr lang="en-US"/>
        </a:p>
      </dgm:t>
    </dgm:pt>
    <dgm:pt modelId="{B2A7F0D2-767F-4B0A-B930-6B2530FF18C3}" type="sibTrans" cxnId="{96DC8FCD-7A19-4638-AE7E-F13901B3FE8C}">
      <dgm:prSet/>
      <dgm:spPr/>
      <dgm:t>
        <a:bodyPr/>
        <a:lstStyle/>
        <a:p>
          <a:endParaRPr lang="en-US"/>
        </a:p>
      </dgm:t>
    </dgm:pt>
    <dgm:pt modelId="{719CD93B-4B8D-4482-84AD-2EFF1DD0C836}" type="pres">
      <dgm:prSet presAssocID="{2E0EC16D-B284-40A8-98DD-54E59D7E8680}" presName="root" presStyleCnt="0">
        <dgm:presLayoutVars>
          <dgm:dir/>
          <dgm:resizeHandles val="exact"/>
        </dgm:presLayoutVars>
      </dgm:prSet>
      <dgm:spPr/>
    </dgm:pt>
    <dgm:pt modelId="{B2FB3068-B21C-4366-AAD6-2A4850B93827}" type="pres">
      <dgm:prSet presAssocID="{E1A86586-760C-4687-ADDC-69E5DAF2A15A}" presName="compNode" presStyleCnt="0"/>
      <dgm:spPr/>
    </dgm:pt>
    <dgm:pt modelId="{1C751527-A8A8-4761-A639-71346337CB57}" type="pres">
      <dgm:prSet presAssocID="{E1A86586-760C-4687-ADDC-69E5DAF2A15A}" presName="bgRect" presStyleLbl="bgShp" presStyleIdx="0" presStyleCnt="3"/>
      <dgm:spPr/>
    </dgm:pt>
    <dgm:pt modelId="{C7F3E3D4-2E85-4941-AB76-C9C4526973F5}" type="pres">
      <dgm:prSet presAssocID="{E1A86586-760C-4687-ADDC-69E5DAF2A1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FD084C7-4FA6-47B5-8360-15D04CFDB0D0}" type="pres">
      <dgm:prSet presAssocID="{E1A86586-760C-4687-ADDC-69E5DAF2A15A}" presName="spaceRect" presStyleCnt="0"/>
      <dgm:spPr/>
    </dgm:pt>
    <dgm:pt modelId="{5F561B89-932F-4052-8DBB-C00D5076D14D}" type="pres">
      <dgm:prSet presAssocID="{E1A86586-760C-4687-ADDC-69E5DAF2A15A}" presName="parTx" presStyleLbl="revTx" presStyleIdx="0" presStyleCnt="3">
        <dgm:presLayoutVars>
          <dgm:chMax val="0"/>
          <dgm:chPref val="0"/>
        </dgm:presLayoutVars>
      </dgm:prSet>
      <dgm:spPr/>
    </dgm:pt>
    <dgm:pt modelId="{42367C70-2511-4CC0-BDEF-23AA98AB5997}" type="pres">
      <dgm:prSet presAssocID="{84F9E997-CC2D-4474-8706-8A89CD7C8B79}" presName="sibTrans" presStyleCnt="0"/>
      <dgm:spPr/>
    </dgm:pt>
    <dgm:pt modelId="{80CB7E55-BF56-481A-B780-D12C57BE2D92}" type="pres">
      <dgm:prSet presAssocID="{A3A4E78D-4A1C-4FAF-8558-D7D5F36D346A}" presName="compNode" presStyleCnt="0"/>
      <dgm:spPr/>
    </dgm:pt>
    <dgm:pt modelId="{94A382FC-601A-4694-8C2F-D2670EB7BCAE}" type="pres">
      <dgm:prSet presAssocID="{A3A4E78D-4A1C-4FAF-8558-D7D5F36D346A}" presName="bgRect" presStyleLbl="bgShp" presStyleIdx="1" presStyleCnt="3"/>
      <dgm:spPr/>
    </dgm:pt>
    <dgm:pt modelId="{497A20DB-18D6-457C-83F1-D5F8A9D8358C}" type="pres">
      <dgm:prSet presAssocID="{A3A4E78D-4A1C-4FAF-8558-D7D5F36D34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F327060-FBFF-4343-AD03-B1D8D4462C62}" type="pres">
      <dgm:prSet presAssocID="{A3A4E78D-4A1C-4FAF-8558-D7D5F36D346A}" presName="spaceRect" presStyleCnt="0"/>
      <dgm:spPr/>
    </dgm:pt>
    <dgm:pt modelId="{1061258F-D3D8-4073-A24B-8464FD027711}" type="pres">
      <dgm:prSet presAssocID="{A3A4E78D-4A1C-4FAF-8558-D7D5F36D346A}" presName="parTx" presStyleLbl="revTx" presStyleIdx="1" presStyleCnt="3">
        <dgm:presLayoutVars>
          <dgm:chMax val="0"/>
          <dgm:chPref val="0"/>
        </dgm:presLayoutVars>
      </dgm:prSet>
      <dgm:spPr/>
    </dgm:pt>
    <dgm:pt modelId="{4E129A1E-012B-41A3-A0B7-522354325038}" type="pres">
      <dgm:prSet presAssocID="{BB9316C4-EC3A-44FC-8C4F-57FB29C5096A}" presName="sibTrans" presStyleCnt="0"/>
      <dgm:spPr/>
    </dgm:pt>
    <dgm:pt modelId="{60E22738-BFC4-4A95-AE07-34511234B67C}" type="pres">
      <dgm:prSet presAssocID="{11BC160B-B19E-47E4-8907-4602EDFFDFFA}" presName="compNode" presStyleCnt="0"/>
      <dgm:spPr/>
    </dgm:pt>
    <dgm:pt modelId="{F678D540-023F-4221-9C1D-94983D296720}" type="pres">
      <dgm:prSet presAssocID="{11BC160B-B19E-47E4-8907-4602EDFFDFFA}" presName="bgRect" presStyleLbl="bgShp" presStyleIdx="2" presStyleCnt="3"/>
      <dgm:spPr/>
    </dgm:pt>
    <dgm:pt modelId="{0E2ED493-1080-4DE0-BA35-E7796CF54D3D}" type="pres">
      <dgm:prSet presAssocID="{11BC160B-B19E-47E4-8907-4602EDFFDF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9EA61E8C-1EE4-4635-942C-7AE8134262D6}" type="pres">
      <dgm:prSet presAssocID="{11BC160B-B19E-47E4-8907-4602EDFFDFFA}" presName="spaceRect" presStyleCnt="0"/>
      <dgm:spPr/>
    </dgm:pt>
    <dgm:pt modelId="{D8B8E01B-A0F0-4F0C-ADC8-3457F5ED6EAA}" type="pres">
      <dgm:prSet presAssocID="{11BC160B-B19E-47E4-8907-4602EDFFDFFA}" presName="parTx" presStyleLbl="revTx" presStyleIdx="2" presStyleCnt="3">
        <dgm:presLayoutVars>
          <dgm:chMax val="0"/>
          <dgm:chPref val="0"/>
        </dgm:presLayoutVars>
      </dgm:prSet>
      <dgm:spPr/>
    </dgm:pt>
  </dgm:ptLst>
  <dgm:cxnLst>
    <dgm:cxn modelId="{AE17C05B-CCD9-469A-969D-F56491C7AC14}" type="presOf" srcId="{11BC160B-B19E-47E4-8907-4602EDFFDFFA}" destId="{D8B8E01B-A0F0-4F0C-ADC8-3457F5ED6EAA}" srcOrd="0" destOrd="0" presId="urn:microsoft.com/office/officeart/2018/2/layout/IconVerticalSolidList"/>
    <dgm:cxn modelId="{90AA7D54-CE72-40E8-96C5-A7A683C21ADF}" type="presOf" srcId="{E1A86586-760C-4687-ADDC-69E5DAF2A15A}" destId="{5F561B89-932F-4052-8DBB-C00D5076D14D}" srcOrd="0" destOrd="0" presId="urn:microsoft.com/office/officeart/2018/2/layout/IconVerticalSolidList"/>
    <dgm:cxn modelId="{461A5C87-C16C-4A71-AC8C-948D12599186}" srcId="{2E0EC16D-B284-40A8-98DD-54E59D7E8680}" destId="{E1A86586-760C-4687-ADDC-69E5DAF2A15A}" srcOrd="0" destOrd="0" parTransId="{F6789DA9-9F3C-4715-9A27-3A597E700DD1}" sibTransId="{84F9E997-CC2D-4474-8706-8A89CD7C8B79}"/>
    <dgm:cxn modelId="{4624AEAA-B007-486F-A49A-2D35821D7229}" srcId="{2E0EC16D-B284-40A8-98DD-54E59D7E8680}" destId="{A3A4E78D-4A1C-4FAF-8558-D7D5F36D346A}" srcOrd="1" destOrd="0" parTransId="{0A853F47-282B-4589-A702-810A7840A3E6}" sibTransId="{BB9316C4-EC3A-44FC-8C4F-57FB29C5096A}"/>
    <dgm:cxn modelId="{E40708C9-C929-4A34-B411-2C3087821442}" type="presOf" srcId="{2E0EC16D-B284-40A8-98DD-54E59D7E8680}" destId="{719CD93B-4B8D-4482-84AD-2EFF1DD0C836}" srcOrd="0" destOrd="0" presId="urn:microsoft.com/office/officeart/2018/2/layout/IconVerticalSolidList"/>
    <dgm:cxn modelId="{96DC8FCD-7A19-4638-AE7E-F13901B3FE8C}" srcId="{2E0EC16D-B284-40A8-98DD-54E59D7E8680}" destId="{11BC160B-B19E-47E4-8907-4602EDFFDFFA}" srcOrd="2" destOrd="0" parTransId="{29A85C73-EC83-4C68-9DEF-7E6FC2560F64}" sibTransId="{B2A7F0D2-767F-4B0A-B930-6B2530FF18C3}"/>
    <dgm:cxn modelId="{D79B2BD5-407F-4425-9C0E-90486AA35B0D}" type="presOf" srcId="{A3A4E78D-4A1C-4FAF-8558-D7D5F36D346A}" destId="{1061258F-D3D8-4073-A24B-8464FD027711}" srcOrd="0" destOrd="0" presId="urn:microsoft.com/office/officeart/2018/2/layout/IconVerticalSolidList"/>
    <dgm:cxn modelId="{4679EEE1-7666-448A-AE58-CDE43DA06A63}" type="presParOf" srcId="{719CD93B-4B8D-4482-84AD-2EFF1DD0C836}" destId="{B2FB3068-B21C-4366-AAD6-2A4850B93827}" srcOrd="0" destOrd="0" presId="urn:microsoft.com/office/officeart/2018/2/layout/IconVerticalSolidList"/>
    <dgm:cxn modelId="{557CE1A4-CB50-4FAE-85B5-FD05FCE4924F}" type="presParOf" srcId="{B2FB3068-B21C-4366-AAD6-2A4850B93827}" destId="{1C751527-A8A8-4761-A639-71346337CB57}" srcOrd="0" destOrd="0" presId="urn:microsoft.com/office/officeart/2018/2/layout/IconVerticalSolidList"/>
    <dgm:cxn modelId="{4028610C-A823-4F3E-A795-2269DADD830B}" type="presParOf" srcId="{B2FB3068-B21C-4366-AAD6-2A4850B93827}" destId="{C7F3E3D4-2E85-4941-AB76-C9C4526973F5}" srcOrd="1" destOrd="0" presId="urn:microsoft.com/office/officeart/2018/2/layout/IconVerticalSolidList"/>
    <dgm:cxn modelId="{3F2E1071-F7FA-42D7-B93A-61DD5394BC1C}" type="presParOf" srcId="{B2FB3068-B21C-4366-AAD6-2A4850B93827}" destId="{4FD084C7-4FA6-47B5-8360-15D04CFDB0D0}" srcOrd="2" destOrd="0" presId="urn:microsoft.com/office/officeart/2018/2/layout/IconVerticalSolidList"/>
    <dgm:cxn modelId="{FE9BDD55-5E51-4FA0-8290-0FDF7D0A6FA3}" type="presParOf" srcId="{B2FB3068-B21C-4366-AAD6-2A4850B93827}" destId="{5F561B89-932F-4052-8DBB-C00D5076D14D}" srcOrd="3" destOrd="0" presId="urn:microsoft.com/office/officeart/2018/2/layout/IconVerticalSolidList"/>
    <dgm:cxn modelId="{10A32593-9F0C-46AE-9537-8B4B7D1C8018}" type="presParOf" srcId="{719CD93B-4B8D-4482-84AD-2EFF1DD0C836}" destId="{42367C70-2511-4CC0-BDEF-23AA98AB5997}" srcOrd="1" destOrd="0" presId="urn:microsoft.com/office/officeart/2018/2/layout/IconVerticalSolidList"/>
    <dgm:cxn modelId="{C9630036-BCF8-401E-829B-3CB38F69FCC2}" type="presParOf" srcId="{719CD93B-4B8D-4482-84AD-2EFF1DD0C836}" destId="{80CB7E55-BF56-481A-B780-D12C57BE2D92}" srcOrd="2" destOrd="0" presId="urn:microsoft.com/office/officeart/2018/2/layout/IconVerticalSolidList"/>
    <dgm:cxn modelId="{4E287A7E-BA1B-4148-B06F-CDE41AAD82D3}" type="presParOf" srcId="{80CB7E55-BF56-481A-B780-D12C57BE2D92}" destId="{94A382FC-601A-4694-8C2F-D2670EB7BCAE}" srcOrd="0" destOrd="0" presId="urn:microsoft.com/office/officeart/2018/2/layout/IconVerticalSolidList"/>
    <dgm:cxn modelId="{3BDB235A-1BC7-4063-A3BE-40E8BF315BCF}" type="presParOf" srcId="{80CB7E55-BF56-481A-B780-D12C57BE2D92}" destId="{497A20DB-18D6-457C-83F1-D5F8A9D8358C}" srcOrd="1" destOrd="0" presId="urn:microsoft.com/office/officeart/2018/2/layout/IconVerticalSolidList"/>
    <dgm:cxn modelId="{5094E72C-95EA-4124-8B21-CF7A2E4BC980}" type="presParOf" srcId="{80CB7E55-BF56-481A-B780-D12C57BE2D92}" destId="{3F327060-FBFF-4343-AD03-B1D8D4462C62}" srcOrd="2" destOrd="0" presId="urn:microsoft.com/office/officeart/2018/2/layout/IconVerticalSolidList"/>
    <dgm:cxn modelId="{F95F4F14-26FE-4348-B61E-B578E9B55E85}" type="presParOf" srcId="{80CB7E55-BF56-481A-B780-D12C57BE2D92}" destId="{1061258F-D3D8-4073-A24B-8464FD027711}" srcOrd="3" destOrd="0" presId="urn:microsoft.com/office/officeart/2018/2/layout/IconVerticalSolidList"/>
    <dgm:cxn modelId="{15A8FDAE-6A0E-4610-B03B-F8CEAD97A6ED}" type="presParOf" srcId="{719CD93B-4B8D-4482-84AD-2EFF1DD0C836}" destId="{4E129A1E-012B-41A3-A0B7-522354325038}" srcOrd="3" destOrd="0" presId="urn:microsoft.com/office/officeart/2018/2/layout/IconVerticalSolidList"/>
    <dgm:cxn modelId="{75FF3936-4247-4C1B-8819-8D853A76E06D}" type="presParOf" srcId="{719CD93B-4B8D-4482-84AD-2EFF1DD0C836}" destId="{60E22738-BFC4-4A95-AE07-34511234B67C}" srcOrd="4" destOrd="0" presId="urn:microsoft.com/office/officeart/2018/2/layout/IconVerticalSolidList"/>
    <dgm:cxn modelId="{11CE3F31-A916-45E4-B764-B7E09FAFBB73}" type="presParOf" srcId="{60E22738-BFC4-4A95-AE07-34511234B67C}" destId="{F678D540-023F-4221-9C1D-94983D296720}" srcOrd="0" destOrd="0" presId="urn:microsoft.com/office/officeart/2018/2/layout/IconVerticalSolidList"/>
    <dgm:cxn modelId="{8CF87120-C575-4D0A-B7CD-1984DBB7C2FD}" type="presParOf" srcId="{60E22738-BFC4-4A95-AE07-34511234B67C}" destId="{0E2ED493-1080-4DE0-BA35-E7796CF54D3D}" srcOrd="1" destOrd="0" presId="urn:microsoft.com/office/officeart/2018/2/layout/IconVerticalSolidList"/>
    <dgm:cxn modelId="{481BCA51-3166-4846-9B45-561D3DF86442}" type="presParOf" srcId="{60E22738-BFC4-4A95-AE07-34511234B67C}" destId="{9EA61E8C-1EE4-4635-942C-7AE8134262D6}" srcOrd="2" destOrd="0" presId="urn:microsoft.com/office/officeart/2018/2/layout/IconVerticalSolidList"/>
    <dgm:cxn modelId="{7233971C-F6E8-4019-9583-BE0700CAD800}" type="presParOf" srcId="{60E22738-BFC4-4A95-AE07-34511234B67C}" destId="{D8B8E01B-A0F0-4F0C-ADC8-3457F5ED6E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FE4EE-E0D3-48AA-89E0-82D17AB22AE4}">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61C72A-D607-4BAE-AC6F-07F01607E192}">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Broad use; highest in bronchiolitis, NMW, and BPD.</a:t>
          </a:r>
        </a:p>
      </dsp:txBody>
      <dsp:txXfrm>
        <a:off x="59990" y="2654049"/>
        <a:ext cx="3226223" cy="720000"/>
      </dsp:txXfrm>
    </dsp:sp>
    <dsp:sp modelId="{2A2E74A7-5B84-445E-AC5D-8E0D47BE4983}">
      <dsp:nvSpPr>
        <dsp:cNvPr id="0" name=""/>
        <dsp:cNvSpPr/>
      </dsp:nvSpPr>
      <dsp:spPr>
        <a:xfrm>
          <a:off x="4738013"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BE2D89-8D31-49F1-B883-1569AECC204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Top barrier to adoption: availability.</a:t>
          </a:r>
        </a:p>
      </dsp:txBody>
      <dsp:txXfrm>
        <a:off x="3850802" y="2654049"/>
        <a:ext cx="3226223" cy="720000"/>
      </dsp:txXfrm>
    </dsp:sp>
    <dsp:sp modelId="{895615D1-4C27-4D31-B622-CF3C5359E9C9}">
      <dsp:nvSpPr>
        <dsp:cNvPr id="0" name=""/>
        <dsp:cNvSpPr/>
      </dsp:nvSpPr>
      <dsp:spPr>
        <a:xfrm>
          <a:off x="8528825"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0D8CCD-9E11-4C3B-A128-E9F5D0BD0C9D}">
      <dsp:nvSpPr>
        <dsp:cNvPr id="0" name=""/>
        <dsp:cNvSpPr/>
      </dsp:nvSpPr>
      <dsp:spPr>
        <a:xfrm>
          <a:off x="7641614"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Catheter challenges remain significant.</a:t>
          </a:r>
        </a:p>
      </dsp:txBody>
      <dsp:txXfrm>
        <a:off x="7641614" y="2654049"/>
        <a:ext cx="322622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51527-A8A8-4761-A639-71346337CB57}">
      <dsp:nvSpPr>
        <dsp:cNvPr id="0" name=""/>
        <dsp:cNvSpPr/>
      </dsp:nvSpPr>
      <dsp:spPr>
        <a:xfrm>
          <a:off x="0" y="510"/>
          <a:ext cx="6400800" cy="1195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3E3D4-2E85-4941-AB76-C9C4526973F5}">
      <dsp:nvSpPr>
        <dsp:cNvPr id="0" name=""/>
        <dsp:cNvSpPr/>
      </dsp:nvSpPr>
      <dsp:spPr>
        <a:xfrm>
          <a:off x="361681" y="269529"/>
          <a:ext cx="657601" cy="65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61B89-932F-4052-8DBB-C00D5076D14D}">
      <dsp:nvSpPr>
        <dsp:cNvPr id="0" name=""/>
        <dsp:cNvSpPr/>
      </dsp:nvSpPr>
      <dsp:spPr>
        <a:xfrm>
          <a:off x="1380963" y="510"/>
          <a:ext cx="5019836" cy="1195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1111250">
            <a:lnSpc>
              <a:spcPct val="100000"/>
            </a:lnSpc>
            <a:spcBef>
              <a:spcPct val="0"/>
            </a:spcBef>
            <a:spcAft>
              <a:spcPct val="35000"/>
            </a:spcAft>
            <a:buNone/>
          </a:pPr>
          <a:r>
            <a:rPr lang="en-US" sz="2500" kern="1200"/>
            <a:t>Complete descriptive and comparative analysis.</a:t>
          </a:r>
        </a:p>
      </dsp:txBody>
      <dsp:txXfrm>
        <a:off x="1380963" y="510"/>
        <a:ext cx="5019836" cy="1195639"/>
      </dsp:txXfrm>
    </dsp:sp>
    <dsp:sp modelId="{94A382FC-601A-4694-8C2F-D2670EB7BCAE}">
      <dsp:nvSpPr>
        <dsp:cNvPr id="0" name=""/>
        <dsp:cNvSpPr/>
      </dsp:nvSpPr>
      <dsp:spPr>
        <a:xfrm>
          <a:off x="0" y="1495060"/>
          <a:ext cx="6400800" cy="1195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A20DB-18D6-457C-83F1-D5F8A9D8358C}">
      <dsp:nvSpPr>
        <dsp:cNvPr id="0" name=""/>
        <dsp:cNvSpPr/>
      </dsp:nvSpPr>
      <dsp:spPr>
        <a:xfrm>
          <a:off x="361681" y="1764079"/>
          <a:ext cx="657601" cy="65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1258F-D3D8-4073-A24B-8464FD027711}">
      <dsp:nvSpPr>
        <dsp:cNvPr id="0" name=""/>
        <dsp:cNvSpPr/>
      </dsp:nvSpPr>
      <dsp:spPr>
        <a:xfrm>
          <a:off x="1380963" y="1495060"/>
          <a:ext cx="5019836" cy="1195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1111250">
            <a:lnSpc>
              <a:spcPct val="100000"/>
            </a:lnSpc>
            <a:spcBef>
              <a:spcPct val="0"/>
            </a:spcBef>
            <a:spcAft>
              <a:spcPct val="35000"/>
            </a:spcAft>
            <a:buNone/>
          </a:pPr>
          <a:r>
            <a:rPr lang="en-US" sz="2500" kern="1200"/>
            <a:t>Create stakeholders for NAVA database inclusion.</a:t>
          </a:r>
        </a:p>
      </dsp:txBody>
      <dsp:txXfrm>
        <a:off x="1380963" y="1495060"/>
        <a:ext cx="5019836" cy="1195639"/>
      </dsp:txXfrm>
    </dsp:sp>
    <dsp:sp modelId="{F678D540-023F-4221-9C1D-94983D296720}">
      <dsp:nvSpPr>
        <dsp:cNvPr id="0" name=""/>
        <dsp:cNvSpPr/>
      </dsp:nvSpPr>
      <dsp:spPr>
        <a:xfrm>
          <a:off x="0" y="2989610"/>
          <a:ext cx="6400800" cy="11956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2ED493-1080-4DE0-BA35-E7796CF54D3D}">
      <dsp:nvSpPr>
        <dsp:cNvPr id="0" name=""/>
        <dsp:cNvSpPr/>
      </dsp:nvSpPr>
      <dsp:spPr>
        <a:xfrm>
          <a:off x="361681" y="3258629"/>
          <a:ext cx="657601" cy="65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8E01B-A0F0-4F0C-ADC8-3457F5ED6EAA}">
      <dsp:nvSpPr>
        <dsp:cNvPr id="0" name=""/>
        <dsp:cNvSpPr/>
      </dsp:nvSpPr>
      <dsp:spPr>
        <a:xfrm>
          <a:off x="1380963" y="2989610"/>
          <a:ext cx="5019836" cy="1195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539" tIns="126539" rIns="126539" bIns="126539" numCol="1" spcCol="1270" anchor="ctr" anchorCtr="0">
          <a:noAutofit/>
        </a:bodyPr>
        <a:lstStyle/>
        <a:p>
          <a:pPr marL="0" lvl="0" indent="0" algn="l" defTabSz="1111250">
            <a:lnSpc>
              <a:spcPct val="100000"/>
            </a:lnSpc>
            <a:spcBef>
              <a:spcPct val="0"/>
            </a:spcBef>
            <a:spcAft>
              <a:spcPct val="35000"/>
            </a:spcAft>
            <a:buNone/>
          </a:pPr>
          <a:r>
            <a:rPr lang="en-US" sz="2500" kern="1200"/>
            <a:t>Create mix-methods approach with NAVA focus group.</a:t>
          </a:r>
        </a:p>
      </dsp:txBody>
      <dsp:txXfrm>
        <a:off x="1380963" y="2989610"/>
        <a:ext cx="5019836" cy="119563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3BFAC-E6DB-C643-8463-7496E7183AC3}" type="datetimeFigureOut">
              <a:rPr lang="en-US" smtClean="0"/>
              <a:t>2/18/2026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4868D-1B99-B944-8D12-9E578AD4B464}" type="slidenum">
              <a:rPr lang="en-US" smtClean="0"/>
              <a:t>‹#›</a:t>
            </a:fld>
            <a:endParaRPr lang="en-US"/>
          </a:p>
        </p:txBody>
      </p:sp>
    </p:spTree>
    <p:extLst>
      <p:ext uri="{BB962C8B-B14F-4D97-AF65-F5344CB8AC3E}">
        <p14:creationId xmlns:p14="http://schemas.microsoft.com/office/powerpoint/2010/main" val="1013680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nothing to disclose </a:t>
            </a:r>
          </a:p>
        </p:txBody>
      </p:sp>
      <p:sp>
        <p:nvSpPr>
          <p:cNvPr id="4" name="Slide Number Placeholder 3"/>
          <p:cNvSpPr>
            <a:spLocks noGrp="1"/>
          </p:cNvSpPr>
          <p:nvPr>
            <p:ph type="sldNum" sz="quarter" idx="5"/>
          </p:nvPr>
        </p:nvSpPr>
        <p:spPr/>
        <p:txBody>
          <a:bodyPr/>
          <a:lstStyle/>
          <a:p>
            <a:fld id="{35434C61-27DF-8443-B34B-FC99ECC6CE14}" type="slidenum">
              <a:rPr lang="en-US" smtClean="0"/>
              <a:t>2</a:t>
            </a:fld>
            <a:endParaRPr lang="en-US"/>
          </a:p>
        </p:txBody>
      </p:sp>
    </p:spTree>
    <p:extLst>
      <p:ext uri="{BB962C8B-B14F-4D97-AF65-F5344CB8AC3E}">
        <p14:creationId xmlns:p14="http://schemas.microsoft.com/office/powerpoint/2010/main" val="520521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27280-748A-9296-E7B1-9D46FFF1C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78DCD-8CBC-6425-0A6D-ED7403ABA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AAB47-14C0-D98F-B4B1-A70AE846C827}"/>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Finally, we performed a Multivariable Ordinal Logistic Regression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found that the patients with a hyperinflammatory subphenotype had over 6 times the odds of being in a higher NPOD trajectory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Because our model satisfies the proportional odds assumption,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odds ratio applies to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every combination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of lower NPOD trajectories as compared to higher NPOD trajectories</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Meaning that, for a patient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between</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organ failure trajectories, given they have a hyperinflammatory subphenotype, the </a:t>
            </a:r>
            <a:r>
              <a:rPr lang="en-US" sz="1200" b="1" kern="100" dirty="0">
                <a:effectLst/>
                <a:latin typeface="Aptos" panose="020B0004020202020204" pitchFamily="34" charset="0"/>
                <a:ea typeface="Aptos" panose="020B0004020202020204" pitchFamily="34" charset="0"/>
                <a:cs typeface="Times New Roman" panose="02020603050405020304" pitchFamily="18" charset="0"/>
              </a:rPr>
              <a:t>odds of being in a worse organ failure trajectory was 6.4</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0CD33D6-C685-E129-3046-1DF039925467}"/>
              </a:ext>
            </a:extLst>
          </p:cNvPr>
          <p:cNvSpPr>
            <a:spLocks noGrp="1"/>
          </p:cNvSpPr>
          <p:nvPr>
            <p:ph type="sldNum" sz="quarter" idx="5"/>
          </p:nvPr>
        </p:nvSpPr>
        <p:spPr/>
        <p:txBody>
          <a:bodyPr/>
          <a:lstStyle/>
          <a:p>
            <a:fld id="{0B54868D-1B99-B944-8D12-9E578AD4B464}" type="slidenum">
              <a:rPr lang="en-US" smtClean="0"/>
              <a:t>11</a:t>
            </a:fld>
            <a:endParaRPr lang="en-US"/>
          </a:p>
        </p:txBody>
      </p:sp>
    </p:spTree>
    <p:extLst>
      <p:ext uri="{BB962C8B-B14F-4D97-AF65-F5344CB8AC3E}">
        <p14:creationId xmlns:p14="http://schemas.microsoft.com/office/powerpoint/2010/main" val="859055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B0488-A125-1C60-7596-AA91CEFB30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C7F6C-4AC2-469D-8660-D35C5119B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F4715-D476-3171-7044-DA4A159F6D66}"/>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First, we looked at outcomes across the different NPOD trajectories. </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Outcomes are significantly different between NPOD trajectories with the high NPOD trajectory having worse outcomes</a:t>
            </a:r>
          </a:p>
          <a:p>
            <a:pPr marL="742950" marR="0" lvl="1" indent="-285750">
              <a:lnSpc>
                <a:spcPct val="115000"/>
              </a:lnSpc>
              <a:spcAft>
                <a:spcPts val="800"/>
              </a:spcAft>
              <a:buFont typeface="+mj-lt"/>
              <a:buAutoNum type="alphaLcPeriod"/>
            </a:pPr>
            <a:r>
              <a:rPr lang="en-US" sz="1200" kern="1200" dirty="0">
                <a:solidFill>
                  <a:schemeClr val="tx1"/>
                </a:solidFill>
                <a:effectLst/>
                <a:latin typeface="+mn-lt"/>
                <a:ea typeface="+mn-ea"/>
                <a:cs typeface="+mn-cs"/>
              </a:rPr>
              <a:t>P-value test for the trend across NPOD trajectories was performed using Cochran-Armitage test for categorical variables and and Cuzick’s test for continuous variables with 10,000 Monte Carlo permutations. Death: number (percentage). Duration of Mechanical Ventilation, PICU Length of Stay, Hospital Length of Stay: Days, median (IQR). NPOD: Non-Pulmonary Organ Dysfunction, IQR: Interquartile Range, PICU: Pediatric Intensive Care Unit.</a:t>
            </a:r>
            <a:r>
              <a:rPr lang="en-US" dirty="0">
                <a:effectLst/>
              </a:rPr>
              <a:t> </a:t>
            </a:r>
          </a:p>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Looking at mortality between the groups, you can see why it may be important to be able to prospectively identify all patients, but specifically those patients that will be in the Medium-Low vs Medium-High Trajectories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Outcomes to explain:</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Duration of mechanical ventilation is similar to, but the inverse of ventilator-free days. Patients were assigned 28 days if they remained intubated or died prior to day 28. </a:t>
            </a:r>
          </a:p>
          <a:p>
            <a:pPr marL="285750" marR="0" lvl="0" indent="-285750">
              <a:lnSpc>
                <a:spcPct val="115000"/>
              </a:lnSpc>
              <a:spcAft>
                <a:spcPts val="800"/>
              </a:spcAft>
              <a:buFont typeface="+mj-lt"/>
              <a:buAutoNum type="arabi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F0688B5-24F4-B091-DD1D-4B722050C00B}"/>
              </a:ext>
            </a:extLst>
          </p:cNvPr>
          <p:cNvSpPr>
            <a:spLocks noGrp="1"/>
          </p:cNvSpPr>
          <p:nvPr>
            <p:ph type="sldNum" sz="quarter" idx="5"/>
          </p:nvPr>
        </p:nvSpPr>
        <p:spPr/>
        <p:txBody>
          <a:bodyPr/>
          <a:lstStyle/>
          <a:p>
            <a:fld id="{0B54868D-1B99-B944-8D12-9E578AD4B464}" type="slidenum">
              <a:rPr lang="en-US" smtClean="0"/>
              <a:t>12</a:t>
            </a:fld>
            <a:endParaRPr lang="en-US"/>
          </a:p>
        </p:txBody>
      </p:sp>
    </p:spTree>
    <p:extLst>
      <p:ext uri="{BB962C8B-B14F-4D97-AF65-F5344CB8AC3E}">
        <p14:creationId xmlns:p14="http://schemas.microsoft.com/office/powerpoint/2010/main" val="2649867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In this cohort of pediatric patients with ARF, assignment to the hyperinflammatory subphenotype assignment in the first 48 hours after intubation was independently associated with a worsening trajectory of non-pulmonary organ system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may be useful as a predictive enrichment tool when designing future randomized controlled trials of multi-organ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Additionally, may be useful clinically as a prognostic enrichment tool for subsequent organ system failures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example, if you remember back to the NPOD trajectories,</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Both the medium-low and the medium-high NPOD trajectories had respiratory failure and one additional organ failure on average at the time of intubation. But then they diverged over the subsequent 5 days </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“Medium-High” trajectory had significantly longer duration of mechanical ventilation and higher mortality, despite appearing similar the “Medium-Low” trajectory at the time of intubation</a:t>
            </a:r>
          </a:p>
          <a:p>
            <a:pPr marL="1143000" marR="0" lvl="2" indent="-228600">
              <a:lnSpc>
                <a:spcPct val="115000"/>
              </a:lnSpc>
              <a:spcAft>
                <a:spcPts val="800"/>
              </a:spcAft>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Our study shows that if may be possible to use inflammatory subphenotype assignment to help risk stratify these patients specifically</a:t>
            </a:r>
          </a:p>
        </p:txBody>
      </p:sp>
      <p:sp>
        <p:nvSpPr>
          <p:cNvPr id="4" name="Slide Number Placeholder 3"/>
          <p:cNvSpPr>
            <a:spLocks noGrp="1"/>
          </p:cNvSpPr>
          <p:nvPr>
            <p:ph type="sldNum" sz="quarter" idx="5"/>
          </p:nvPr>
        </p:nvSpPr>
        <p:spPr/>
        <p:txBody>
          <a:bodyPr/>
          <a:lstStyle/>
          <a:p>
            <a:fld id="{35434C61-27DF-8443-B34B-FC99ECC6CE14}" type="slidenum">
              <a:rPr lang="en-US" smtClean="0"/>
              <a:t>13</a:t>
            </a:fld>
            <a:endParaRPr lang="en-US"/>
          </a:p>
        </p:txBody>
      </p:sp>
    </p:spTree>
    <p:extLst>
      <p:ext uri="{BB962C8B-B14F-4D97-AF65-F5344CB8AC3E}">
        <p14:creationId xmlns:p14="http://schemas.microsoft.com/office/powerpoint/2010/main" val="312874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3CD2C-A26C-0492-96CC-54CAAEFC3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6427F1-E19B-6C11-68A5-850D8E206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E8252-F635-DE9D-E6FB-64793A85AA74}"/>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In this cohort of pediatric patients with ARF, assignment to the hyperinflammatory subphenotype assignment in the first 48 hours after intubation was independently associated with a worsening trajectory of non-pulmonary organ system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may be useful as a predictive enrichment tool when designing future randomized controlled trials of multi-organ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Additionally, may be useful clinically as a prognostic enrichment tool for subsequent organ system failures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example, if you remember back to the NPOD trajectories,</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Both the medium-low and the medium-high NPOD trajectories had respiratory failure and one additional organ failure on average at the time of intubation. But then they diverged over the subsequent 5 days </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“Medium-High” trajectory had significantly longer duration of mechanical ventilation and higher mortality, despite appearing similar the “Medium-Low” trajectory at the time of intubation</a:t>
            </a:r>
          </a:p>
          <a:p>
            <a:pPr marL="1143000" marR="0" lvl="2" indent="-228600">
              <a:lnSpc>
                <a:spcPct val="115000"/>
              </a:lnSpc>
              <a:spcAft>
                <a:spcPts val="800"/>
              </a:spcAft>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Our study shows that if may be possible to use inflammatory subphenotype assignment to help risk stratify these patients specifically</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The High NPOD trajectory is characterized by persistent respiratory, cardiovascular, and neurologic failure (17).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This organ failure pattern closely resembles the previously described “Persistent Hypoxemia, Encephalopathy, and Shock” (PHES) subphenotype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first identified in children with sepsis-associated MODS (14, 15, 24).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The PHES subphenotype has been consistently linked to worse outcomes in critically ill children phenotype and has been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associated with heterogeneous responses to targeted therapies, including hydrocortisone and early albumin administration (24–27).</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Interestingly, 73% of the patients in High NPOD trajectory belonged to the hyperinflammatory subphenotype, </a:t>
            </a:r>
          </a:p>
          <a:p>
            <a:pPr marL="1600200" marR="0" lvl="3"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which can be identified using a validated, three biomarker based, parsimonious model (8, 9).</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 Two of the three biomarkers in the parsimonious model are (IL-6) and interleukin-8 (IL-8).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Interestingly, cytokine profiling of 50 patients with the PHES phenotype has demonstrated significantly higher levels of IL-6 and IL-8 compared with patients with sepsis-associated MODS without PHES (28).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This suggests that the hyperinflammatory subphenotype and the PHES subphenotype may be related.</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Given this, our next step is to validate these findings in other cohorts of pediatric patients with multi-organ failure</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nSpc>
                <a:spcPct val="115000"/>
              </a:lnSpc>
              <a:spcAft>
                <a:spcPts val="800"/>
              </a:spcAft>
              <a:buFont typeface="+mj-lt"/>
              <a:buAutoNum type="arabi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412A3C9-93E1-74FB-E6E1-0238267ABEC7}"/>
              </a:ext>
            </a:extLst>
          </p:cNvPr>
          <p:cNvSpPr>
            <a:spLocks noGrp="1"/>
          </p:cNvSpPr>
          <p:nvPr>
            <p:ph type="sldNum" sz="quarter" idx="5"/>
          </p:nvPr>
        </p:nvSpPr>
        <p:spPr/>
        <p:txBody>
          <a:bodyPr/>
          <a:lstStyle/>
          <a:p>
            <a:fld id="{35434C61-27DF-8443-B34B-FC99ECC6CE14}" type="slidenum">
              <a:rPr lang="en-US" smtClean="0"/>
              <a:t>14</a:t>
            </a:fld>
            <a:endParaRPr lang="en-US"/>
          </a:p>
        </p:txBody>
      </p:sp>
    </p:spTree>
    <p:extLst>
      <p:ext uri="{BB962C8B-B14F-4D97-AF65-F5344CB8AC3E}">
        <p14:creationId xmlns:p14="http://schemas.microsoft.com/office/powerpoint/2010/main" val="1221412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BEF6A-BF79-2F3D-9305-D531DDA5E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A64DE-193F-FC1D-C33D-6219FD319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E0662-EB63-8CAB-BBB1-077D8524EAAB}"/>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In this cohort of pediatric patients with ARF, assignment to the hyperinflammatory subphenotype assignment in the first 48 hours after intubation was independently associated with a worsening trajectory of non-pulmonary organ system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may be useful as a predictive enrichment tool when designing future randomized controlled trials of multi-organ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Additionally, may be useful clinically as a prognostic enrichment tool for subsequent organ system failures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For example, if you remember back to the NPOD trajectories,</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Both the medium-low and the medium-high NPOD trajectories had respiratory failure and one additional organ failure on average at the time of intubation. But then they diverged over the subsequent 5 days </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“Medium-High” trajectory had significantly longer duration of mechanical ventilation and higher mortality, despite appearing similar the “Medium-Low” trajectory at the time of intubation</a:t>
            </a:r>
          </a:p>
          <a:p>
            <a:pPr marL="1143000" marR="0" lvl="2" indent="-228600">
              <a:lnSpc>
                <a:spcPct val="115000"/>
              </a:lnSpc>
              <a:spcAft>
                <a:spcPts val="800"/>
              </a:spcAft>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Our study shows that if may be possible to use inflammatory subphenotype assignment to help risk stratify these patients specifically</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The High NPOD trajectory is characterized by persistent respiratory, cardiovascular, and neurologic failure (17).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This organ failure pattern closely resembles the previously described “Persistent Hypoxemia, Encephalopathy, and Shock” (PHES) subphenotype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first identified in children with sepsis-associated MODS (14, 15, 24).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The PHES subphenotype has been consistently linked to worse outcomes in critically ill children phenotype and has been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associated with heterogeneous responses to targeted therapies, including hydrocortisone and early albumin administration (24–27).</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Interestingly, 73% of the patients in High NPOD trajectory belonged to the hyperinflammatory subphenotype, </a:t>
            </a:r>
          </a:p>
          <a:p>
            <a:pPr marL="1600200" marR="0" lvl="3"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which can be identified using a validated, three biomarker based, parsimonious model (8, 9).</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 Two of the three biomarkers in the parsimonious model are (IL-6) and interleukin-8 (IL-8). </a:t>
            </a:r>
          </a:p>
          <a:p>
            <a:pPr marL="685800" marR="0" lvl="1"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Interestingly, cytokine profiling of 50 patients with the PHES phenotype has demonstrated significantly higher levels of IL-6 and IL-8 compared with patients with sepsis-associated MODS without PHES (28). </a:t>
            </a:r>
          </a:p>
          <a:p>
            <a:pPr marL="1143000" marR="0" lvl="2"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200" dirty="0">
                <a:solidFill>
                  <a:schemeClr val="tx1"/>
                </a:solidFill>
                <a:effectLst/>
                <a:latin typeface="+mn-lt"/>
                <a:ea typeface="+mn-ea"/>
                <a:cs typeface="+mn-cs"/>
              </a:rPr>
              <a:t>This suggests that the hyperinflammatory subphenotype and the PHES subphenotype may be related.</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Given this, our next step is to validate these findings in other cohorts of pediatric patients with multi-organ failure</a:t>
            </a:r>
          </a:p>
          <a:p>
            <a:pPr marL="228600" marR="0" lvl="0" indent="-228600" algn="l" defTabSz="914400" rtl="0" eaLnBrk="1" fontAlgn="auto" latinLnBrk="0" hangingPunct="1">
              <a:lnSpc>
                <a:spcPct val="115000"/>
              </a:lnSpc>
              <a:spcBef>
                <a:spcPts val="0"/>
              </a:spcBef>
              <a:spcAft>
                <a:spcPts val="800"/>
              </a:spcAft>
              <a:buClrTx/>
              <a:buSzTx/>
              <a:buFont typeface="+mj-lt"/>
              <a:buAutoNum type="arabicPeriod"/>
              <a:tabLst/>
              <a:defRPr/>
            </a:pPr>
            <a:endParaRPr lang="en-US" sz="1200" kern="1200" dirty="0">
              <a:solidFill>
                <a:schemeClr val="tx1"/>
              </a:solidFill>
              <a:effectLst/>
              <a:latin typeface="+mn-lt"/>
              <a:ea typeface="+mn-ea"/>
              <a:cs typeface="+mn-cs"/>
            </a:endParaRPr>
          </a:p>
          <a:p>
            <a:pPr marL="228600" marR="0" lvl="0" indent="-228600">
              <a:lnSpc>
                <a:spcPct val="115000"/>
              </a:lnSpc>
              <a:spcAft>
                <a:spcPts val="800"/>
              </a:spcAft>
              <a:buFont typeface="+mj-lt"/>
              <a:buAutoNum type="arabicPeriod"/>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906BEC4-8DFE-34E1-CD67-E40DB114296D}"/>
              </a:ext>
            </a:extLst>
          </p:cNvPr>
          <p:cNvSpPr>
            <a:spLocks noGrp="1"/>
          </p:cNvSpPr>
          <p:nvPr>
            <p:ph type="sldNum" sz="quarter" idx="5"/>
          </p:nvPr>
        </p:nvSpPr>
        <p:spPr/>
        <p:txBody>
          <a:bodyPr/>
          <a:lstStyle/>
          <a:p>
            <a:fld id="{35434C61-27DF-8443-B34B-FC99ECC6CE14}" type="slidenum">
              <a:rPr lang="en-US" smtClean="0"/>
              <a:t>15</a:t>
            </a:fld>
            <a:endParaRPr lang="en-US"/>
          </a:p>
        </p:txBody>
      </p:sp>
    </p:spTree>
    <p:extLst>
      <p:ext uri="{BB962C8B-B14F-4D97-AF65-F5344CB8AC3E}">
        <p14:creationId xmlns:p14="http://schemas.microsoft.com/office/powerpoint/2010/main" val="1306643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434C61-27DF-8443-B34B-FC99ECC6CE14}" type="slidenum">
              <a:rPr lang="en-US" smtClean="0"/>
              <a:t>16</a:t>
            </a:fld>
            <a:endParaRPr lang="en-US"/>
          </a:p>
        </p:txBody>
      </p:sp>
    </p:spTree>
    <p:extLst>
      <p:ext uri="{BB962C8B-B14F-4D97-AF65-F5344CB8AC3E}">
        <p14:creationId xmlns:p14="http://schemas.microsoft.com/office/powerpoint/2010/main" val="3641055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8FB1-7D87-24D3-A9B2-894C6DA7F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3365F8-2E9F-6C14-C878-9C12E4864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5E8B7-C00A-E810-C23D-11FD7F948B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9EDDF9-BCC5-FAF4-635A-5FAEA3711136}"/>
              </a:ext>
            </a:extLst>
          </p:cNvPr>
          <p:cNvSpPr>
            <a:spLocks noGrp="1"/>
          </p:cNvSpPr>
          <p:nvPr>
            <p:ph type="sldNum" sz="quarter" idx="5"/>
          </p:nvPr>
        </p:nvSpPr>
        <p:spPr/>
        <p:txBody>
          <a:bodyPr/>
          <a:lstStyle/>
          <a:p>
            <a:fld id="{0B54868D-1B99-B944-8D12-9E578AD4B464}" type="slidenum">
              <a:rPr lang="en-US" smtClean="0"/>
              <a:t>17</a:t>
            </a:fld>
            <a:endParaRPr lang="en-US"/>
          </a:p>
        </p:txBody>
      </p:sp>
    </p:spTree>
    <p:extLst>
      <p:ext uri="{BB962C8B-B14F-4D97-AF65-F5344CB8AC3E}">
        <p14:creationId xmlns:p14="http://schemas.microsoft.com/office/powerpoint/2010/main" val="3189824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A0886-1E2A-330D-6492-2159B19B9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C7DB2-8D90-794F-9BEF-F152624145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D36B4A-597B-BCC2-CC41-DEB2502F5540}"/>
              </a:ext>
            </a:extLst>
          </p:cNvPr>
          <p:cNvSpPr>
            <a:spLocks noGrp="1"/>
          </p:cNvSpPr>
          <p:nvPr>
            <p:ph type="body" idx="1"/>
          </p:nvPr>
        </p:nvSpPr>
        <p:spPr/>
        <p:txBody>
          <a:bodyPr/>
          <a:lstStyle/>
          <a:p>
            <a:pPr rtl="0" eaLnBrk="1" fontAlgn="b" latinLnBrk="0" hangingPunct="1"/>
            <a:r>
              <a:rPr lang="en-US" sz="1200" b="0" i="0" u="none" strike="noStrike" kern="1200" baseline="300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 Logistic Regression with Firth correction for separation </a:t>
            </a:r>
          </a:p>
          <a:p>
            <a:pPr rtl="0" eaLnBrk="1" fontAlgn="b" latinLnBrk="0" hangingPunct="1"/>
            <a:r>
              <a:rPr lang="en-US" sz="1200" b="0" i="0" u="none" strike="noStrike" kern="1200" baseline="300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 Negative Binomial Regression </a:t>
            </a:r>
          </a:p>
          <a:p>
            <a:pPr rtl="0" eaLnBrk="1" fontAlgn="ctr" latinLnBrk="0" hangingPunct="1"/>
            <a:r>
              <a:rPr lang="en-US" sz="1200" b="0" i="0" u="none" strike="noStrike" kern="1200" baseline="30000" dirty="0">
                <a:solidFill>
                  <a:schemeClr val="tx1"/>
                </a:solidFill>
                <a:effectLst/>
                <a:latin typeface="+mn-lt"/>
                <a:ea typeface="+mn-ea"/>
                <a:cs typeface="+mn-cs"/>
              </a:rPr>
              <a:t>c</a:t>
            </a:r>
            <a:r>
              <a:rPr lang="en-US" sz="1200" b="0" i="0" u="none" strike="noStrike" kern="1200" dirty="0">
                <a:solidFill>
                  <a:schemeClr val="tx1"/>
                </a:solidFill>
                <a:effectLst/>
                <a:latin typeface="+mn-lt"/>
                <a:ea typeface="+mn-ea"/>
                <a:cs typeface="+mn-cs"/>
              </a:rPr>
              <a:t> Adjusted for: Age, Cancer (current or past)</a:t>
            </a:r>
            <a:r>
              <a:rPr lang="en-US" sz="1200" b="0" i="0" u="none" strike="noStrike" kern="1200" baseline="300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Sepsis, Bronchiolitis</a:t>
            </a:r>
          </a:p>
          <a:p>
            <a:pPr rtl="0" eaLnBrk="1" fontAlgn="ctr" latinLnBrk="0" hangingPunct="1"/>
            <a:r>
              <a:rPr lang="en-US" sz="1200" b="0" i="0" u="none" strike="noStrike" kern="1200" baseline="300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 Past medical history of cancer was combined with current cancer with to capture all patients with new or prior cancer diagnoses</a:t>
            </a:r>
          </a:p>
          <a:p>
            <a:endParaRPr lang="en-US" dirty="0"/>
          </a:p>
        </p:txBody>
      </p:sp>
      <p:sp>
        <p:nvSpPr>
          <p:cNvPr id="4" name="Slide Number Placeholder 3">
            <a:extLst>
              <a:ext uri="{FF2B5EF4-FFF2-40B4-BE49-F238E27FC236}">
                <a16:creationId xmlns:a16="http://schemas.microsoft.com/office/drawing/2014/main" id="{3C17B643-E4DB-7014-9132-231BD318B170}"/>
              </a:ext>
            </a:extLst>
          </p:cNvPr>
          <p:cNvSpPr>
            <a:spLocks noGrp="1"/>
          </p:cNvSpPr>
          <p:nvPr>
            <p:ph type="sldNum" sz="quarter" idx="5"/>
          </p:nvPr>
        </p:nvSpPr>
        <p:spPr/>
        <p:txBody>
          <a:bodyPr/>
          <a:lstStyle/>
          <a:p>
            <a:fld id="{0B54868D-1B99-B944-8D12-9E578AD4B464}" type="slidenum">
              <a:rPr lang="en-US" smtClean="0"/>
              <a:t>18</a:t>
            </a:fld>
            <a:endParaRPr lang="en-US"/>
          </a:p>
        </p:txBody>
      </p:sp>
    </p:spTree>
    <p:extLst>
      <p:ext uri="{BB962C8B-B14F-4D97-AF65-F5344CB8AC3E}">
        <p14:creationId xmlns:p14="http://schemas.microsoft.com/office/powerpoint/2010/main" val="408556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09820-09CA-11F9-7838-DCA040C7D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1AD170-273D-E9A1-8837-B1DDBFF9E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62828-5C7C-35B4-61D9-FC17F3821A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E76801-89A1-9DF9-5157-E1E21AA0F810}"/>
              </a:ext>
            </a:extLst>
          </p:cNvPr>
          <p:cNvSpPr>
            <a:spLocks noGrp="1"/>
          </p:cNvSpPr>
          <p:nvPr>
            <p:ph type="sldNum" sz="quarter" idx="5"/>
          </p:nvPr>
        </p:nvSpPr>
        <p:spPr/>
        <p:txBody>
          <a:bodyPr/>
          <a:lstStyle/>
          <a:p>
            <a:fld id="{0B54868D-1B99-B944-8D12-9E578AD4B464}" type="slidenum">
              <a:rPr lang="en-US" smtClean="0"/>
              <a:t>19</a:t>
            </a:fld>
            <a:endParaRPr lang="en-US"/>
          </a:p>
        </p:txBody>
      </p:sp>
    </p:spTree>
    <p:extLst>
      <p:ext uri="{BB962C8B-B14F-4D97-AF65-F5344CB8AC3E}">
        <p14:creationId xmlns:p14="http://schemas.microsoft.com/office/powerpoint/2010/main" val="3173007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D326-A834-1F64-557C-8490F5FAC8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CC352-448F-D8CD-3D3C-511DD70BE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A4AC6-A19B-112A-1AAF-A1FAB8619C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EF56A-6A77-4AD4-6586-A646E92672C8}"/>
              </a:ext>
            </a:extLst>
          </p:cNvPr>
          <p:cNvSpPr>
            <a:spLocks noGrp="1"/>
          </p:cNvSpPr>
          <p:nvPr>
            <p:ph type="sldNum" sz="quarter" idx="5"/>
          </p:nvPr>
        </p:nvSpPr>
        <p:spPr/>
        <p:txBody>
          <a:bodyPr/>
          <a:lstStyle/>
          <a:p>
            <a:fld id="{0B54868D-1B99-B944-8D12-9E578AD4B464}" type="slidenum">
              <a:rPr lang="en-US" smtClean="0"/>
              <a:t>20</a:t>
            </a:fld>
            <a:endParaRPr lang="en-US"/>
          </a:p>
        </p:txBody>
      </p:sp>
    </p:spTree>
    <p:extLst>
      <p:ext uri="{BB962C8B-B14F-4D97-AF65-F5344CB8AC3E}">
        <p14:creationId xmlns:p14="http://schemas.microsoft.com/office/powerpoint/2010/main" val="895817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6C0BE-088A-4A4B-83F5-5B165CB09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117AC-9E16-B2EE-1023-BE6B8F4DF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B6B74-4239-54F5-1ACC-B3D9AFAF7FCE}"/>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Similar to adults with ARDS, our group previously used latent class analysis to identify two inflammatory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subphenotypes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in pediatric ARDS.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Also called “hyperinflammatory” and “hypoinflammatory", these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subphenotypes</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that have very similar clinical and biomarker profiles to their respective adult counterparts. </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And our "hyperinflammatory" subphenotype also had significantly worse outcomes</a:t>
            </a:r>
          </a:p>
        </p:txBody>
      </p:sp>
      <p:sp>
        <p:nvSpPr>
          <p:cNvPr id="4" name="Slide Number Placeholder 3">
            <a:extLst>
              <a:ext uri="{FF2B5EF4-FFF2-40B4-BE49-F238E27FC236}">
                <a16:creationId xmlns:a16="http://schemas.microsoft.com/office/drawing/2014/main" id="{CB32397E-712B-68EF-74E2-18901FE01197}"/>
              </a:ext>
            </a:extLst>
          </p:cNvPr>
          <p:cNvSpPr>
            <a:spLocks noGrp="1"/>
          </p:cNvSpPr>
          <p:nvPr>
            <p:ph type="sldNum" sz="quarter" idx="5"/>
          </p:nvPr>
        </p:nvSpPr>
        <p:spPr/>
        <p:txBody>
          <a:bodyPr/>
          <a:lstStyle/>
          <a:p>
            <a:fld id="{35434C61-27DF-8443-B34B-FC99ECC6CE14}" type="slidenum">
              <a:rPr lang="en-US" smtClean="0"/>
              <a:t>3</a:t>
            </a:fld>
            <a:endParaRPr lang="en-US"/>
          </a:p>
        </p:txBody>
      </p:sp>
    </p:spTree>
    <p:extLst>
      <p:ext uri="{BB962C8B-B14F-4D97-AF65-F5344CB8AC3E}">
        <p14:creationId xmlns:p14="http://schemas.microsoft.com/office/powerpoint/2010/main" val="457486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70C56-4487-0CD1-523B-5DA0F64C1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14F7C-B3BF-AD67-C204-6397A49CA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CFC6F-67F2-5764-431A-2427DAE861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6606C6-B3FE-B7DE-254D-6AA30557D47F}"/>
              </a:ext>
            </a:extLst>
          </p:cNvPr>
          <p:cNvSpPr>
            <a:spLocks noGrp="1"/>
          </p:cNvSpPr>
          <p:nvPr>
            <p:ph type="sldNum" sz="quarter" idx="5"/>
          </p:nvPr>
        </p:nvSpPr>
        <p:spPr/>
        <p:txBody>
          <a:bodyPr/>
          <a:lstStyle/>
          <a:p>
            <a:fld id="{0B54868D-1B99-B944-8D12-9E578AD4B464}" type="slidenum">
              <a:rPr lang="en-US" smtClean="0"/>
              <a:t>21</a:t>
            </a:fld>
            <a:endParaRPr lang="en-US"/>
          </a:p>
        </p:txBody>
      </p:sp>
    </p:spTree>
    <p:extLst>
      <p:ext uri="{BB962C8B-B14F-4D97-AF65-F5344CB8AC3E}">
        <p14:creationId xmlns:p14="http://schemas.microsoft.com/office/powerpoint/2010/main" val="1943762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DC7A0-DF6C-4202-CF7D-30F82C55F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A7649E-D39B-7E1B-A48E-32C0C9950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18A40-3E6F-0019-8516-20EBB545A8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E3B681-FCBD-0452-F6A7-582247827EB3}"/>
              </a:ext>
            </a:extLst>
          </p:cNvPr>
          <p:cNvSpPr>
            <a:spLocks noGrp="1"/>
          </p:cNvSpPr>
          <p:nvPr>
            <p:ph type="sldNum" sz="quarter" idx="5"/>
          </p:nvPr>
        </p:nvSpPr>
        <p:spPr/>
        <p:txBody>
          <a:bodyPr/>
          <a:lstStyle/>
          <a:p>
            <a:fld id="{0B54868D-1B99-B944-8D12-9E578AD4B464}" type="slidenum">
              <a:rPr lang="en-US" smtClean="0"/>
              <a:t>22</a:t>
            </a:fld>
            <a:endParaRPr lang="en-US"/>
          </a:p>
        </p:txBody>
      </p:sp>
    </p:spTree>
    <p:extLst>
      <p:ext uri="{BB962C8B-B14F-4D97-AF65-F5344CB8AC3E}">
        <p14:creationId xmlns:p14="http://schemas.microsoft.com/office/powerpoint/2010/main" val="1352172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7068d9bb9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7068d9bb9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My motivation for this area of research is there are a lot of respiratory therapies with insufficient evidence to support bedside decision making </a:t>
            </a:r>
          </a:p>
          <a:p>
            <a:pPr marL="457200" lvl="0" indent="-298450" algn="l" rtl="0">
              <a:spcBef>
                <a:spcPts val="0"/>
              </a:spcBef>
              <a:spcAft>
                <a:spcPts val="0"/>
              </a:spcAft>
              <a:buSzPts val="1100"/>
              <a:buChar char="-"/>
            </a:pPr>
            <a:r>
              <a:rPr lang="en-US" dirty="0"/>
              <a:t>To start my investigative journey I am choosing to look at NAVA and first understand the barriers to use and how it is currently being used in PICU as this with help set the groundwork for future projects.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50c5a5686c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50c5a5686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Chris </a:t>
            </a:r>
            <a:r>
              <a:rPr lang="en" dirty="0" err="1"/>
              <a:t>Sinderby</a:t>
            </a:r>
            <a:r>
              <a:rPr lang="en" dirty="0"/>
              <a:t> introduced the idea about a neural trigger for initiation of mechanical support in the intubated patient instead of the conventional flow or pressure trigger </a:t>
            </a:r>
            <a:endParaRPr dirty="0"/>
          </a:p>
          <a:p>
            <a:pPr marL="457200" lvl="0" indent="-298450" algn="l" rtl="0">
              <a:spcBef>
                <a:spcPts val="0"/>
              </a:spcBef>
              <a:spcAft>
                <a:spcPts val="0"/>
              </a:spcAft>
              <a:buSzPts val="1100"/>
              <a:buChar char="-"/>
            </a:pPr>
            <a:r>
              <a:rPr lang="en" dirty="0"/>
              <a:t>The hypothesis is that this will lead to better synchrony between the patient and the ventilator, decrease the wasted efforts, and potentially provide a shorter time of intubation.</a:t>
            </a:r>
            <a:endParaRPr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50c5a5686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50c5a5686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Work of breathing can be decreased if the onset of inspiratory effort and </a:t>
            </a:r>
            <a:r>
              <a:rPr lang="en" dirty="0">
                <a:solidFill>
                  <a:schemeClr val="dk1"/>
                </a:solidFill>
              </a:rPr>
              <a:t>mechanical assistance is shortened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Poorly coordinated with the respiratory support with results in completely wasted inspiratory efforts. </a:t>
            </a:r>
            <a:endParaRPr dirty="0">
              <a:solidFill>
                <a:schemeClr val="dk1"/>
              </a:solidFill>
            </a:endParaRPr>
          </a:p>
          <a:p>
            <a:pPr marL="457200" lvl="0" indent="-298450" algn="l" rtl="0">
              <a:spcBef>
                <a:spcPts val="0"/>
              </a:spcBef>
              <a:spcAft>
                <a:spcPts val="0"/>
              </a:spcAft>
              <a:buClr>
                <a:schemeClr val="dk1"/>
              </a:buClr>
              <a:buSzPts val="1100"/>
              <a:buChar char="-"/>
            </a:pPr>
            <a:r>
              <a:rPr lang="en" b="1" dirty="0">
                <a:solidFill>
                  <a:schemeClr val="dk1"/>
                </a:solidFill>
              </a:rPr>
              <a:t>Goal with NAVA is to match ventilatory support with patient demand by using the diaphragmatic activity as the trigger.</a:t>
            </a:r>
            <a:endParaRPr b="1"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 the pediatric literature it has been clearly defined by multiple studies that NAVA can reduce AI</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Why reduction in AI can be helpful: reduced wasted effort= more recovery, more comfortable= less sedation new mode  it has not paned out in other context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However this has not yet been shown in the pediatric data yet </a:t>
            </a:r>
          </a:p>
          <a:p>
            <a:r>
              <a:rPr lang="en-US" dirty="0"/>
              <a:t>The Pediatric data has shown some degree of significant lower PIP and Fi02 </a:t>
            </a:r>
          </a:p>
          <a:p>
            <a:r>
              <a:rPr lang="en-US" dirty="0"/>
              <a:t>Adult study: reduction in driving pressure </a:t>
            </a:r>
          </a:p>
        </p:txBody>
      </p:sp>
    </p:spTree>
    <p:extLst>
      <p:ext uri="{BB962C8B-B14F-4D97-AF65-F5344CB8AC3E}">
        <p14:creationId xmlns:p14="http://schemas.microsoft.com/office/powerpoint/2010/main" val="1605130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0c5a5686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0c5a5686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The gap is limited evidence constrained by single center study designs, small study cohorts, and lack of multicenter pediatric randomized control trials confirming the benefit of NAVA. It is also unclear which patients benefit most or which clinical outcomes are most impacted. </a:t>
            </a:r>
          </a:p>
          <a:p>
            <a:pPr marL="0" lvl="0" indent="0" algn="l" rtl="0">
              <a:spcBef>
                <a:spcPts val="0"/>
              </a:spcBef>
              <a:spcAft>
                <a:spcPts val="0"/>
              </a:spcAft>
              <a:buClr>
                <a:schemeClr val="dk1"/>
              </a:buClr>
              <a:buSzPts val="1100"/>
              <a:buFont typeface="Arial"/>
              <a:buNone/>
            </a:pPr>
            <a:r>
              <a:rPr lang="en" dirty="0">
                <a:solidFill>
                  <a:schemeClr val="dk1"/>
                </a:solidFill>
              </a:rPr>
              <a:t>	- What is needed are large multi center studies to determine if reduction in patient ventilator </a:t>
            </a:r>
            <a:r>
              <a:rPr lang="en" dirty="0" err="1">
                <a:solidFill>
                  <a:schemeClr val="dk1"/>
                </a:solidFill>
              </a:rPr>
              <a:t>asy</a:t>
            </a:r>
            <a:r>
              <a:rPr lang="en-US" dirty="0">
                <a:solidFill>
                  <a:schemeClr val="dk1"/>
                </a:solidFill>
              </a:rPr>
              <a:t>n</a:t>
            </a:r>
            <a:r>
              <a:rPr lang="en" dirty="0" err="1">
                <a:solidFill>
                  <a:schemeClr val="dk1"/>
                </a:solidFill>
              </a:rPr>
              <a:t>chrony</a:t>
            </a:r>
            <a:r>
              <a:rPr lang="en" dirty="0">
                <a:solidFill>
                  <a:schemeClr val="dk1"/>
                </a:solidFill>
              </a:rPr>
              <a:t> that is observed with NAVA use results in clinically meaningful decreases in duration of mechanical ventilation </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Who are the ideal pediatric patients that would benefit from NAVA </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is no database for NAVA this is not available  (PHIS, VPS, </a:t>
            </a:r>
            <a:r>
              <a:rPr lang="en-US" dirty="0">
                <a:solidFill>
                  <a:schemeClr val="dk1"/>
                </a:solidFill>
              </a:rPr>
              <a:t>EHR) and very infrequent use at our center for a single study design given this decided to conduct a survey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45720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solidFill>
                <a:schemeClr val="dk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solidFill>
                <a:schemeClr val="dk1"/>
              </a:solidFil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solidFill>
                  <a:schemeClr val="dk1"/>
                </a:solidFill>
              </a:rPr>
              <a:t>First need to understand the landscape before we can obtain multi-venter analysis to do this I created a survey to by understand how NAVA is being used in the pediatric critical care units as well as to understand barriers to its use. This will then help me to target specific barriers to increase use as well as hope to gain interest in creating NAVA use in a database for multi center studies which NAVA research is currently lacking.</a:t>
            </a:r>
          </a:p>
          <a:p>
            <a:endParaRPr lang="en-US" dirty="0"/>
          </a:p>
        </p:txBody>
      </p:sp>
    </p:spTree>
    <p:extLst>
      <p:ext uri="{BB962C8B-B14F-4D97-AF65-F5344CB8AC3E}">
        <p14:creationId xmlns:p14="http://schemas.microsoft.com/office/powerpoint/2010/main" val="4009003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b7068d9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b7068d9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project aims to help bridge the gap in knowledge by</a:t>
            </a:r>
            <a:r>
              <a:rPr lang="en">
                <a:solidFill>
                  <a:schemeClr val="dk1"/>
                </a:solidFill>
              </a:rPr>
              <a:t> evaluating provider perceptions on NAVA, current utilization, and specific applications regarding NAVA in pediatric critical care centers across the US, using a comprehensive survey targeting pediatric critical care physicians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0c5a5686c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0c5a5686c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My goal of this project is to gain insight on thoughts about NAVA and how different pediatric centers are using NAVA. </a:t>
            </a:r>
          </a:p>
          <a:p>
            <a:pPr marL="457200" lvl="0" indent="-298450" algn="l" rtl="0">
              <a:spcBef>
                <a:spcPts val="0"/>
              </a:spcBef>
              <a:spcAft>
                <a:spcPts val="0"/>
              </a:spcAft>
              <a:buSzPts val="1100"/>
              <a:buChar char="-"/>
            </a:pPr>
            <a:r>
              <a:rPr lang="en" dirty="0"/>
              <a:t>Are there certain characteristics that influence increase NAVA usage.?</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Provider, center, and patient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the same ancillary study, we have also used a longitudinal trajectory analysis of patients with acute respiratory failure, including the pediatric ARDS patients from the previous analysis, and retrospectively identified four progressively worsening non-pulmonary organ dysfunction (NPOD) trajectories, each with around 100 patients.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Here you can see how the average number of failing organs (in addition to acute respiratory failure) varied across the first five days after intubation.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Staring from the bottom red line, the “Low” trajectory had very little additional organ failure outside of respiratory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Moving up to the blue and purple lines, the “Medium-Low” and the “Medium-High ” trajectories started out with close to one additional failing organ on top of respiratory failure on average. However whereas the “Medium-Low” trajectory improved over the subsequent five days, the “Medium-High” group continued to have multi-organ failure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Finally, those shown in black line at the top, the “High” trajectory had around two additional organs failing at the time of intubation and this persisted across the following five days </a:t>
            </a:r>
          </a:p>
          <a:p>
            <a:pPr marL="1143000" marR="0" lvl="2" indent="-228600">
              <a:lnSpc>
                <a:spcPct val="115000"/>
              </a:lnSpc>
              <a:spcAft>
                <a:spcPts val="800"/>
              </a:spcAft>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These middle trajectories were important because, at the time of intubation, there was no way to predict which patients would fall into the Medium-Low versus the Medium-High trajectory</a:t>
            </a:r>
          </a:p>
        </p:txBody>
      </p:sp>
      <p:sp>
        <p:nvSpPr>
          <p:cNvPr id="4" name="Slide Number Placeholder 3"/>
          <p:cNvSpPr>
            <a:spLocks noGrp="1"/>
          </p:cNvSpPr>
          <p:nvPr>
            <p:ph type="sldNum" sz="quarter" idx="5"/>
          </p:nvPr>
        </p:nvSpPr>
        <p:spPr/>
        <p:txBody>
          <a:bodyPr/>
          <a:lstStyle/>
          <a:p>
            <a:fld id="{35434C61-27DF-8443-B34B-FC99ECC6CE14}" type="slidenum">
              <a:rPr lang="en-US" smtClean="0"/>
              <a:t>4</a:t>
            </a:fld>
            <a:endParaRPr lang="en-US"/>
          </a:p>
        </p:txBody>
      </p:sp>
    </p:spTree>
    <p:extLst>
      <p:ext uri="{BB962C8B-B14F-4D97-AF65-F5344CB8AC3E}">
        <p14:creationId xmlns:p14="http://schemas.microsoft.com/office/powerpoint/2010/main" val="10397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Those participants who responded completed questions that included demographics, utilization, perceptions of use, and barrier to NAVA </a:t>
            </a:r>
          </a:p>
          <a:p>
            <a:r>
              <a:rPr lang="en-US" dirty="0"/>
              <a:t>Participants who responded “no” to usage of NAVA completed questions that included demographics and barrier to why NAVA is not being used.</a:t>
            </a:r>
          </a:p>
        </p:txBody>
      </p:sp>
    </p:spTree>
    <p:extLst>
      <p:ext uri="{BB962C8B-B14F-4D97-AF65-F5344CB8AC3E}">
        <p14:creationId xmlns:p14="http://schemas.microsoft.com/office/powerpoint/2010/main" val="1482952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results are among the 77 who have have used NAVA </a:t>
            </a:r>
          </a:p>
        </p:txBody>
      </p:sp>
    </p:spTree>
    <p:extLst>
      <p:ext uri="{BB962C8B-B14F-4D97-AF65-F5344CB8AC3E}">
        <p14:creationId xmlns:p14="http://schemas.microsoft.com/office/powerpoint/2010/main" val="3012628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Total group </a:t>
            </a:r>
          </a:p>
        </p:txBody>
      </p:sp>
    </p:spTree>
    <p:extLst>
      <p:ext uri="{BB962C8B-B14F-4D97-AF65-F5344CB8AC3E}">
        <p14:creationId xmlns:p14="http://schemas.microsoft.com/office/powerpoint/2010/main" val="23017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Total group N is 71 because some did not answer the question as they were voluntary questions </a:t>
            </a:r>
          </a:p>
        </p:txBody>
      </p:sp>
    </p:spTree>
    <p:extLst>
      <p:ext uri="{BB962C8B-B14F-4D97-AF65-F5344CB8AC3E}">
        <p14:creationId xmlns:p14="http://schemas.microsoft.com/office/powerpoint/2010/main" val="253995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only the medical director group N=19 problems. This was only in the medical director group because it was marked as institutional questions as the general population may not have a sense of how NAVA is used in their PICU </a:t>
            </a:r>
          </a:p>
          <a:p>
            <a:r>
              <a:rPr lang="en-US" dirty="0"/>
              <a:t>Top contenders is Bronchiolitis, Neuromuscular weakness, BPD </a:t>
            </a:r>
          </a:p>
        </p:txBody>
      </p:sp>
    </p:spTree>
    <p:extLst>
      <p:ext uri="{BB962C8B-B14F-4D97-AF65-F5344CB8AC3E}">
        <p14:creationId xmlns:p14="http://schemas.microsoft.com/office/powerpoint/2010/main" val="2483478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Those who selected others a lot had to say lack of knowledge or discomfort was their main barrier to use barrier to increase adoption </a:t>
            </a:r>
          </a:p>
          <a:p>
            <a:r>
              <a:rPr lang="en-US" dirty="0"/>
              <a:t>Number of respondents was 15</a:t>
            </a:r>
          </a:p>
        </p:txBody>
      </p:sp>
    </p:spTree>
    <p:extLst>
      <p:ext uri="{BB962C8B-B14F-4D97-AF65-F5344CB8AC3E}">
        <p14:creationId xmlns:p14="http://schemas.microsoft.com/office/powerpoint/2010/main" val="423342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out of the group that does not use NAVA</a:t>
            </a:r>
          </a:p>
          <a:p>
            <a:r>
              <a:rPr lang="en-US" dirty="0"/>
              <a:t>N number is 14</a:t>
            </a:r>
          </a:p>
        </p:txBody>
      </p:sp>
    </p:spTree>
    <p:extLst>
      <p:ext uri="{BB962C8B-B14F-4D97-AF65-F5344CB8AC3E}">
        <p14:creationId xmlns:p14="http://schemas.microsoft.com/office/powerpoint/2010/main" val="377691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steps will be to complete descriptive analysis and comparative group analysis, create stakeholders for NAVA database inclusion </a:t>
            </a:r>
          </a:p>
        </p:txBody>
      </p:sp>
    </p:spTree>
    <p:extLst>
      <p:ext uri="{BB962C8B-B14F-4D97-AF65-F5344CB8AC3E}">
        <p14:creationId xmlns:p14="http://schemas.microsoft.com/office/powerpoint/2010/main" val="3333088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9720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should my next step be focus group or implementation into databases?</a:t>
            </a:r>
          </a:p>
          <a:p>
            <a:r>
              <a:rPr lang="en-US" dirty="0"/>
              <a:t>How did you get people who were uncomfortable with this technology to use it?</a:t>
            </a:r>
          </a:p>
        </p:txBody>
      </p:sp>
    </p:spTree>
    <p:extLst>
      <p:ext uri="{BB962C8B-B14F-4D97-AF65-F5344CB8AC3E}">
        <p14:creationId xmlns:p14="http://schemas.microsoft.com/office/powerpoint/2010/main" val="3780574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021AC-1F7D-1526-60D8-ADD3FC76A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4FB3FC-465F-8453-6BA9-6C25AFF87A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4606E4-B9E4-0745-DA44-4E5837ED92C2}"/>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Currently the relationship between pediatric inflammatory subphenotype and organ failure trajectories is unknown.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Our goal was to determine the association between subphenotype assignment within the first 48 hours after intubation and the non-pulmonary organ dysfunction trajectories across the subsequent five days</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hypothesized that the hyperinflammatory subphenotype will be associated with increasing NPOD trajectories </a:t>
            </a:r>
          </a:p>
        </p:txBody>
      </p:sp>
      <p:sp>
        <p:nvSpPr>
          <p:cNvPr id="4" name="Slide Number Placeholder 3">
            <a:extLst>
              <a:ext uri="{FF2B5EF4-FFF2-40B4-BE49-F238E27FC236}">
                <a16:creationId xmlns:a16="http://schemas.microsoft.com/office/drawing/2014/main" id="{017C69D2-E6BC-398E-39D0-BEBA4843F41D}"/>
              </a:ext>
            </a:extLst>
          </p:cNvPr>
          <p:cNvSpPr>
            <a:spLocks noGrp="1"/>
          </p:cNvSpPr>
          <p:nvPr>
            <p:ph type="sldNum" sz="quarter" idx="5"/>
          </p:nvPr>
        </p:nvSpPr>
        <p:spPr/>
        <p:txBody>
          <a:bodyPr/>
          <a:lstStyle/>
          <a:p>
            <a:fld id="{35434C61-27DF-8443-B34B-FC99ECC6CE14}" type="slidenum">
              <a:rPr lang="en-US" smtClean="0"/>
              <a:t>5</a:t>
            </a:fld>
            <a:endParaRPr lang="en-US"/>
          </a:p>
        </p:txBody>
      </p:sp>
    </p:spTree>
    <p:extLst>
      <p:ext uri="{BB962C8B-B14F-4D97-AF65-F5344CB8AC3E}">
        <p14:creationId xmlns:p14="http://schemas.microsoft.com/office/powerpoint/2010/main" val="3297250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3123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2015 ECMO respiratory contraindications has specific absolute contraindications</a:t>
            </a:r>
          </a:p>
          <a:p>
            <a:r>
              <a:rPr lang="en-US" dirty="0"/>
              <a:t>Right 2020 language is softened</a:t>
            </a:r>
          </a:p>
          <a:p>
            <a:endParaRPr lang="en-US" dirty="0"/>
          </a:p>
          <a:p>
            <a:r>
              <a:rPr lang="en-US" dirty="0"/>
              <a:t>Highlight differences re: removal of T13/18 but that risk is highlighted here w/o explicitly stating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29140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EA40-B072-6394-F3EE-3952BA037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9A95AA-2BFA-5262-F5D9-151209727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48654-6372-225C-9F03-3BCD5FF792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D89B58-6623-02A2-02E1-A31064E9F0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6105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 Factor            Level           mortality = 0   mortality = 1   p-value |</a:t>
            </a:r>
          </a:p>
          <a:p>
            <a:r>
              <a:rPr lang="en-US" dirty="0"/>
              <a:t>  |---------------------------------------------------------------------------|</a:t>
            </a:r>
          </a:p>
          <a:p>
            <a:r>
              <a:rPr lang="en-US" dirty="0"/>
              <a:t>  | N                                 6586            4199                    |</a:t>
            </a:r>
          </a:p>
          <a:p>
            <a:r>
              <a:rPr lang="en-US" dirty="0"/>
              <a:t>  |---------------------------------------------------------------------------|</a:t>
            </a:r>
          </a:p>
          <a:p>
            <a:r>
              <a:rPr lang="en-US" dirty="0"/>
              <a:t>  | </a:t>
            </a:r>
            <a:r>
              <a:rPr lang="en-US" dirty="0" err="1"/>
              <a:t>high_risk_group</a:t>
            </a:r>
            <a:r>
              <a:rPr lang="en-US" dirty="0"/>
              <a:t>   T13/18          11 (0.2%)       9 (0.2%)         &lt;0.001 |</a:t>
            </a:r>
          </a:p>
          <a:p>
            <a:r>
              <a:rPr lang="en-US" dirty="0"/>
              <a:t>  |                   Trauma          928 (14.1%)     484 (11.5%)             |</a:t>
            </a:r>
          </a:p>
          <a:p>
            <a:r>
              <a:rPr lang="en-US" dirty="0"/>
              <a:t>  |                   </a:t>
            </a:r>
            <a:r>
              <a:rPr lang="en-US" dirty="0" err="1"/>
              <a:t>Onc</a:t>
            </a:r>
            <a:r>
              <a:rPr lang="en-US" dirty="0"/>
              <a:t>/HSCT        58 (0.9%)       59 (1.4%)               |</a:t>
            </a:r>
          </a:p>
          <a:p>
            <a:r>
              <a:rPr lang="en-US" dirty="0"/>
              <a:t>  |                   Not High Risk   5589 (84.9%)    3647 (86.9%)            |</a:t>
            </a:r>
          </a:p>
          <a:p>
            <a:r>
              <a:rPr lang="en-US" dirty="0"/>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7211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Number of ECMO cases: = 1,198 (95% CI: 1,064 ; 1,332)</a:t>
            </a:r>
          </a:p>
          <a:p>
            <a:r>
              <a:rPr lang="en-US" dirty="0"/>
              <a:t>Average Number of Admissions: = 106,900 (95% CI: 99,365 ; 114,435)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 </a:t>
            </a:r>
            <a:r>
              <a:rPr lang="en-US" dirty="0" err="1"/>
              <a:t>annual_Admissions</a:t>
            </a:r>
            <a:r>
              <a:rPr lang="en-US" dirty="0"/>
              <a:t> by </a:t>
            </a:r>
            <a:r>
              <a:rPr lang="en-US" dirty="0" err="1"/>
              <a:t>YearOfService</a:t>
            </a:r>
            <a:r>
              <a:rPr lang="en-US" dirty="0"/>
              <a:t> (</a:t>
            </a:r>
            <a:r>
              <a:rPr lang="en-US" dirty="0" err="1"/>
              <a:t>CoE</a:t>
            </a:r>
            <a:r>
              <a:rPr lang="en-US" dirty="0"/>
              <a:t> = 2016 p = 0.114)</a:t>
            </a:r>
          </a:p>
          <a:p>
            <a:r>
              <a:rPr lang="en-US" dirty="0"/>
              <a:t>Reg </a:t>
            </a:r>
            <a:r>
              <a:rPr lang="en-US" dirty="0" err="1"/>
              <a:t>annual_ECMO</a:t>
            </a:r>
            <a:r>
              <a:rPr lang="en-US" dirty="0"/>
              <a:t> by </a:t>
            </a:r>
            <a:r>
              <a:rPr lang="en-US" dirty="0" err="1"/>
              <a:t>YearOfService</a:t>
            </a:r>
            <a:r>
              <a:rPr lang="en-US" dirty="0"/>
              <a:t> (</a:t>
            </a:r>
            <a:r>
              <a:rPr lang="en-US" dirty="0" err="1"/>
              <a:t>CoE</a:t>
            </a:r>
            <a:r>
              <a:rPr lang="en-US" dirty="0"/>
              <a:t> = 42 p = 0.050)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0687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Number of ECMO cases: = 157 (95% CI: 138 ; 176)</a:t>
            </a:r>
          </a:p>
          <a:p>
            <a:r>
              <a:rPr lang="en-US" dirty="0"/>
              <a:t>Average Number of Admissions: = 7832 (95% CI: 7612 ; 8053)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 </a:t>
            </a:r>
            <a:r>
              <a:rPr lang="en-US" dirty="0" err="1"/>
              <a:t>annual_Admissions</a:t>
            </a:r>
            <a:r>
              <a:rPr lang="en-US" dirty="0"/>
              <a:t> by </a:t>
            </a:r>
            <a:r>
              <a:rPr lang="en-US" dirty="0" err="1"/>
              <a:t>YearOfService</a:t>
            </a:r>
            <a:r>
              <a:rPr lang="en-US" dirty="0"/>
              <a:t> (</a:t>
            </a:r>
            <a:r>
              <a:rPr lang="en-US" dirty="0" err="1"/>
              <a:t>CoE</a:t>
            </a:r>
            <a:r>
              <a:rPr lang="en-US" dirty="0"/>
              <a:t> = 34 p = 0.39)</a:t>
            </a:r>
          </a:p>
          <a:p>
            <a:r>
              <a:rPr lang="en-US" dirty="0"/>
              <a:t>Reg </a:t>
            </a:r>
            <a:r>
              <a:rPr lang="en-US" dirty="0" err="1"/>
              <a:t>annual_ECMO</a:t>
            </a:r>
            <a:r>
              <a:rPr lang="en-US" dirty="0"/>
              <a:t> by </a:t>
            </a:r>
            <a:r>
              <a:rPr lang="en-US" dirty="0" err="1"/>
              <a:t>YearOfService</a:t>
            </a:r>
            <a:r>
              <a:rPr lang="en-US" dirty="0"/>
              <a:t> (</a:t>
            </a:r>
            <a:r>
              <a:rPr lang="en-US" dirty="0" err="1"/>
              <a:t>CoE</a:t>
            </a:r>
            <a:r>
              <a:rPr lang="en-US" dirty="0"/>
              <a:t> = -0.233  p = 0.95)</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4520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Number of ECMO cases: = 1,026 (95% CI: 903 ; 1,149)</a:t>
            </a:r>
          </a:p>
          <a:p>
            <a:r>
              <a:rPr lang="en-US" dirty="0"/>
              <a:t>Total Number of Admissions: = 95,177 (95% CI: 87,700 ; 102,654)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 </a:t>
            </a:r>
            <a:r>
              <a:rPr lang="en-US" dirty="0" err="1"/>
              <a:t>annual_Admissions</a:t>
            </a:r>
            <a:r>
              <a:rPr lang="en-US" dirty="0"/>
              <a:t> by </a:t>
            </a:r>
            <a:r>
              <a:rPr lang="en-US" dirty="0" err="1"/>
              <a:t>YearOfService</a:t>
            </a:r>
            <a:r>
              <a:rPr lang="en-US" dirty="0"/>
              <a:t> (</a:t>
            </a:r>
            <a:r>
              <a:rPr lang="en-US" dirty="0" err="1"/>
              <a:t>CoE</a:t>
            </a:r>
            <a:r>
              <a:rPr lang="en-US" dirty="0"/>
              <a:t> = 2015 p = 0.114)</a:t>
            </a:r>
          </a:p>
          <a:p>
            <a:r>
              <a:rPr lang="en-US" dirty="0"/>
              <a:t>Reg </a:t>
            </a:r>
            <a:r>
              <a:rPr lang="en-US" dirty="0" err="1"/>
              <a:t>annual_ECMO</a:t>
            </a:r>
            <a:r>
              <a:rPr lang="en-US" dirty="0"/>
              <a:t> by </a:t>
            </a:r>
            <a:r>
              <a:rPr lang="en-US" dirty="0" err="1"/>
              <a:t>YearOfService</a:t>
            </a:r>
            <a:r>
              <a:rPr lang="en-US" dirty="0"/>
              <a:t> (</a:t>
            </a:r>
            <a:r>
              <a:rPr lang="en-US" dirty="0" err="1"/>
              <a:t>CoE</a:t>
            </a:r>
            <a:r>
              <a:rPr lang="en-US" dirty="0"/>
              <a:t> = 42 p = 0.030)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081338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Number of ECMO cases: = 2 (95% CI: 1 ; 3)</a:t>
            </a:r>
          </a:p>
          <a:p>
            <a:r>
              <a:rPr lang="en-US" dirty="0"/>
              <a:t>Average Number of Admissions: = 413 (95% CI: 336 ; 491)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 </a:t>
            </a:r>
            <a:r>
              <a:rPr lang="en-US" dirty="0" err="1"/>
              <a:t>annual_Admissions</a:t>
            </a:r>
            <a:r>
              <a:rPr lang="en-US" dirty="0"/>
              <a:t> by </a:t>
            </a:r>
            <a:r>
              <a:rPr lang="en-US" dirty="0" err="1"/>
              <a:t>YearOfService</a:t>
            </a:r>
            <a:r>
              <a:rPr lang="en-US" dirty="0"/>
              <a:t> (</a:t>
            </a:r>
            <a:r>
              <a:rPr lang="en-US" dirty="0" err="1"/>
              <a:t>CoE</a:t>
            </a:r>
            <a:r>
              <a:rPr lang="en-US" dirty="0"/>
              <a:t> = 33 p = 0.001)</a:t>
            </a:r>
          </a:p>
          <a:p>
            <a:r>
              <a:rPr lang="en-US" dirty="0"/>
              <a:t>Reg </a:t>
            </a:r>
            <a:r>
              <a:rPr lang="en-US" dirty="0" err="1"/>
              <a:t>annual_ECMO</a:t>
            </a:r>
            <a:r>
              <a:rPr lang="en-US" dirty="0"/>
              <a:t> by </a:t>
            </a:r>
            <a:r>
              <a:rPr lang="en-US" dirty="0" err="1"/>
              <a:t>YearOfService</a:t>
            </a:r>
            <a:r>
              <a:rPr lang="en-US" dirty="0"/>
              <a:t> (</a:t>
            </a:r>
            <a:r>
              <a:rPr lang="en-US" dirty="0" err="1"/>
              <a:t>CoE</a:t>
            </a:r>
            <a:r>
              <a:rPr lang="en-US" dirty="0"/>
              <a:t> = 0.08  p = 0.71)</a:t>
            </a:r>
          </a:p>
          <a:p>
            <a:r>
              <a:rPr lang="en-US" dirty="0"/>
              <a:t>9 total centers offered ECMO to patients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22822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Number of ECMO cases: = 13 (95% CI: 10 ; 16)</a:t>
            </a:r>
          </a:p>
          <a:p>
            <a:r>
              <a:rPr lang="en-US" dirty="0"/>
              <a:t>Average Number of Admissions: = 3,940 (95% CI: 3,840 ; 4,039)</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Reg </a:t>
            </a:r>
            <a:r>
              <a:rPr lang="en-US" dirty="0" err="1"/>
              <a:t>annual_Admissions</a:t>
            </a:r>
            <a:r>
              <a:rPr lang="en-US" dirty="0"/>
              <a:t> by </a:t>
            </a:r>
            <a:r>
              <a:rPr lang="en-US" dirty="0" err="1"/>
              <a:t>YearOfService</a:t>
            </a:r>
            <a:r>
              <a:rPr lang="en-US" dirty="0"/>
              <a:t> (</a:t>
            </a:r>
            <a:r>
              <a:rPr lang="en-US" dirty="0" err="1"/>
              <a:t>CoE</a:t>
            </a:r>
            <a:r>
              <a:rPr lang="en-US" dirty="0"/>
              <a:t> = 3.1 p = 0.87)</a:t>
            </a:r>
          </a:p>
          <a:p>
            <a:r>
              <a:rPr lang="en-US" dirty="0"/>
              <a:t>Reg </a:t>
            </a:r>
            <a:r>
              <a:rPr lang="en-US" dirty="0" err="1"/>
              <a:t>annual_ECMO</a:t>
            </a:r>
            <a:r>
              <a:rPr lang="en-US" dirty="0"/>
              <a:t> by </a:t>
            </a:r>
            <a:r>
              <a:rPr lang="en-US" dirty="0" err="1"/>
              <a:t>YearOfService</a:t>
            </a:r>
            <a:r>
              <a:rPr lang="en-US" dirty="0"/>
              <a:t> (</a:t>
            </a:r>
            <a:r>
              <a:rPr lang="en-US" dirty="0" err="1"/>
              <a:t>CoE</a:t>
            </a:r>
            <a:r>
              <a:rPr lang="en-US" dirty="0"/>
              <a:t> = 0.72 p = 0.17)</a:t>
            </a:r>
          </a:p>
          <a:p>
            <a:r>
              <a:rPr lang="en-US" dirty="0"/>
              <a:t>36 centers offered ECMO to </a:t>
            </a:r>
            <a:r>
              <a:rPr lang="en-US" dirty="0" err="1"/>
              <a:t>onc</a:t>
            </a:r>
            <a:r>
              <a:rPr lang="en-US" dirty="0"/>
              <a:t> patients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699387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ECMO Utilization as proportion:</a:t>
            </a:r>
          </a:p>
          <a:p>
            <a:r>
              <a:rPr lang="en-US" dirty="0"/>
              <a:t>Trisomy 13/18: 0.185%</a:t>
            </a:r>
          </a:p>
          <a:p>
            <a:r>
              <a:rPr lang="en-US" dirty="0"/>
              <a:t>Trauma: 13%</a:t>
            </a:r>
          </a:p>
          <a:p>
            <a:r>
              <a:rPr lang="en-US" dirty="0" err="1"/>
              <a:t>Onc</a:t>
            </a:r>
            <a:r>
              <a:rPr lang="en-US" dirty="0"/>
              <a:t>/HSCT: 1%</a:t>
            </a:r>
          </a:p>
          <a:p>
            <a:r>
              <a:rPr lang="en-US" dirty="0"/>
              <a:t>Total: 1.12% of all admissions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83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12041-252B-97C3-D083-02A5CB751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4527A-3383-B53A-443D-2BEC25420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843F7-D2CB-3024-82FB-FC5B5D56EB6C}"/>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is a secondary analysis of the RESTORE clinical trial (a sedation trial in pediatric critical care medicine) and the BALI ancillary study.</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RESTORE was a randomized clinical trial of pediatric patients with acute respiratory failure requiring invasive mechanical ventilation, and the use of a Protocolized Sedation vs Usual Care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BALI was an ancillary study to this that established a separate biorepository to analyze biomarker variation amongst these patients</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entire RESTORE cohort consisted of close to 2500 patients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Latent Class Analysis and subphenotype assignment was able to be performed on 426 BALI patients.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Of these, 383 had complete NPOD trajectory data, giving us our final cohort</a:t>
            </a:r>
          </a:p>
          <a:p>
            <a:pPr marL="1143000" marR="0" lvl="2" indent="-228600">
              <a:lnSpc>
                <a:spcPct val="115000"/>
              </a:lnSpc>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Two-thirds (66%, n=254) of our final cohort had a hypoinflammatory subphenotype and one-third (34%, n=123) had a hyperinflammatory subphenotype</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performed multivariable ordinal logistic regression to compare the subphenotype assignment to an increasing NPOD trajectory</a:t>
            </a:r>
          </a:p>
          <a:p>
            <a:pPr marL="1143000" marR="0" lvl="2" indent="-228600">
              <a:lnSpc>
                <a:spcPct val="115000"/>
              </a:lnSpc>
              <a:spcAft>
                <a:spcPts val="800"/>
              </a:spcAft>
              <a:buFont typeface="+mj-lt"/>
              <a:buAutoNum type="roman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Wald test was used to ensure that increasing NPOD trajectories satisfied the proportional odds assumption.</a:t>
            </a:r>
          </a:p>
        </p:txBody>
      </p:sp>
      <p:sp>
        <p:nvSpPr>
          <p:cNvPr id="4" name="Slide Number Placeholder 3">
            <a:extLst>
              <a:ext uri="{FF2B5EF4-FFF2-40B4-BE49-F238E27FC236}">
                <a16:creationId xmlns:a16="http://schemas.microsoft.com/office/drawing/2014/main" id="{D9F2C273-4CDB-EBD2-6114-B269053F0351}"/>
              </a:ext>
            </a:extLst>
          </p:cNvPr>
          <p:cNvSpPr>
            <a:spLocks noGrp="1"/>
          </p:cNvSpPr>
          <p:nvPr>
            <p:ph type="sldNum" sz="quarter" idx="5"/>
          </p:nvPr>
        </p:nvSpPr>
        <p:spPr/>
        <p:txBody>
          <a:bodyPr/>
          <a:lstStyle/>
          <a:p>
            <a:fld id="{35434C61-27DF-8443-B34B-FC99ECC6CE14}" type="slidenum">
              <a:rPr lang="en-US" smtClean="0"/>
              <a:t>6</a:t>
            </a:fld>
            <a:endParaRPr lang="en-US"/>
          </a:p>
        </p:txBody>
      </p:sp>
    </p:spTree>
    <p:extLst>
      <p:ext uri="{BB962C8B-B14F-4D97-AF65-F5344CB8AC3E}">
        <p14:creationId xmlns:p14="http://schemas.microsoft.com/office/powerpoint/2010/main" val="3978565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Center Median ECMO (IQR): 250 (150 , 390)</a:t>
            </a:r>
          </a:p>
          <a:p>
            <a:r>
              <a:rPr lang="en-US" dirty="0"/>
              <a:t>99% : 530 cases / 8 years</a:t>
            </a:r>
          </a:p>
          <a:p>
            <a:r>
              <a:rPr lang="en-US" dirty="0"/>
              <a:t>1%:  12/ 8 years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686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Center Median Admissions (IQR): 22,121 (15,439 , 29,756)</a:t>
            </a:r>
          </a:p>
          <a:p>
            <a:r>
              <a:rPr lang="en-US" dirty="0"/>
              <a:t>99%: Total Admissions = 54,479/ Total ECMO = ***/ proportion =  ***%</a:t>
            </a:r>
          </a:p>
          <a:p>
            <a:r>
              <a:rPr lang="en-US" dirty="0"/>
              <a:t>1%: Total Admissions = 6,364/ Total ECMO = ***/ proportion =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95348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0BDC-48A5-361F-1946-CB9C2E9A6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7D002-CE2D-7B4E-CF4A-00A17881C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3686FD-246C-2DE1-FD30-885334F1E9E4}"/>
              </a:ext>
            </a:extLst>
          </p:cNvPr>
          <p:cNvSpPr>
            <a:spLocks noGrp="1"/>
          </p:cNvSpPr>
          <p:nvPr>
            <p:ph type="body" idx="1"/>
          </p:nvPr>
        </p:nvSpPr>
        <p:spPr/>
        <p:txBody>
          <a:bodyPr/>
          <a:lstStyle/>
          <a:p>
            <a:pPr marL="228600" indent="-228600">
              <a:buAutoNum type="arabicPeriod"/>
            </a:pPr>
            <a:r>
              <a:rPr lang="en-US" dirty="0"/>
              <a:t>Data in our work likely pulls from the same pool of patients previously published</a:t>
            </a:r>
          </a:p>
          <a:p>
            <a:pPr marL="685800" lvl="1" indent="-228600">
              <a:buAutoNum type="arabicPeriod"/>
            </a:pPr>
            <a:r>
              <a:rPr lang="en-US" dirty="0"/>
              <a:t>Given this it is possible that using administrative datasets such as PHIS may allow researchers to combine patient level and hospital level factors in hypothesis answering work regarding patient selection and outcomes on ECMO</a:t>
            </a:r>
          </a:p>
          <a:p>
            <a:pPr marL="228600" lvl="0" indent="-228600">
              <a:buAutoNum type="arabicPeriod"/>
            </a:pPr>
            <a:r>
              <a:rPr lang="en-US" dirty="0"/>
              <a:t>ECMO utilization in high-risk populations has not changed significantly over time, limitation is that COVID did influence this and over coming years may find that there is a trend towards significance</a:t>
            </a:r>
          </a:p>
          <a:p>
            <a:pPr marL="228600" lvl="0" indent="-228600">
              <a:buAutoNum type="arabicPeriod"/>
            </a:pPr>
            <a:r>
              <a:rPr lang="en-US" dirty="0"/>
              <a:t>Trauma patients likely do not need to be thought of any differently from a mortality risk standpoint for ECMO. T13/18 and </a:t>
            </a:r>
            <a:r>
              <a:rPr lang="en-US" dirty="0" err="1"/>
              <a:t>Onc</a:t>
            </a:r>
            <a:r>
              <a:rPr lang="en-US" dirty="0"/>
              <a:t> populations may present unique areas of thought when considering for candidacy. Hospital level factors may influence candidacy. Further evaluation tying candidacy/patient selection to outcomes may help elucidate how patient selection influences patient level outcomes</a:t>
            </a:r>
          </a:p>
        </p:txBody>
      </p:sp>
      <p:sp>
        <p:nvSpPr>
          <p:cNvPr id="4" name="Slide Number Placeholder 3">
            <a:extLst>
              <a:ext uri="{FF2B5EF4-FFF2-40B4-BE49-F238E27FC236}">
                <a16:creationId xmlns:a16="http://schemas.microsoft.com/office/drawing/2014/main" id="{781287C2-9DB2-6056-2056-E090795305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3647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EA3C3A-650C-4792-9A3C-00E93FB528A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6410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My career goal is to develop evidence-based triage and treatment guidelines for AYA in the pediatric &amp; adult ICUs, via a group of like-minded pediatric &amp; adult ICU physician’s and researchers I named CAYACC.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r>
              <a:rPr lang="en-US" dirty="0"/>
              <a:t>CAYACC’s mission is to improve AYA critical care outcomes through collaboration among pediatric &amp; adult ICU doctors and researchers.</a:t>
            </a:r>
          </a:p>
          <a:p>
            <a:pPr marL="228600" indent="-228600">
              <a:buFont typeface="+mj-lt"/>
              <a:buAutoNum type="arabicPeriod"/>
            </a:pP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CAYACC’s vision is to improve health care delivery for AYA suffering from critical illness.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1D8-33C2-4814-AC59-C392E66E083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45655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t>To frame our discussion, consider a patient aged 18 to 25 years old who develops respiratory distress, which progresses to respiratory failure requiring ICU admission…</a:t>
            </a:r>
          </a:p>
          <a:p>
            <a:pPr marL="228600" indent="-228600">
              <a:buAutoNum type="arabicParenR"/>
            </a:pPr>
            <a:endParaRPr lang="en-US" dirty="0"/>
          </a:p>
          <a:p>
            <a:pPr marL="228600" indent="-228600">
              <a:buAutoNum type="arabicParenR"/>
            </a:pPr>
            <a:r>
              <a:rPr lang="en-US" dirty="0"/>
              <a:t>In Scenario 1: Our patient is admitted to a pediatric ICU and develops severe ARDS defined by PALICC guidelines using OI, with poor compliance, and receives a Tidal Volume of 4-6 mL/kg consistent with guidelines for </a:t>
            </a:r>
            <a:r>
              <a:rPr lang="en-US" dirty="0" err="1"/>
              <a:t>pARDS</a:t>
            </a:r>
            <a:r>
              <a:rPr lang="en-US" dirty="0"/>
              <a:t> care…</a:t>
            </a:r>
          </a:p>
          <a:p>
            <a:pPr marL="228600" indent="-228600">
              <a:buAutoNum type="arabicParenR"/>
            </a:pPr>
            <a:endParaRPr lang="en-US" dirty="0"/>
          </a:p>
          <a:p>
            <a:pPr marL="228600" indent="-228600">
              <a:buAutoNum type="arabicParenR"/>
            </a:pPr>
            <a:r>
              <a:rPr lang="en-US" dirty="0"/>
              <a:t>In Scenario 2: Our patient is admitted to an adult ICU, and develops severe ARDS defined by ATS guidelines using P/F ratio, with poor compliance, and receives a Tidal Volume of 4-8 mL/kg consistent with guidelines for ARDS care…</a:t>
            </a:r>
          </a:p>
          <a:p>
            <a:pPr marL="228600" indent="-228600">
              <a:buAutoNum type="arabicParenR"/>
            </a:pPr>
            <a:endParaRPr lang="en-US" dirty="0"/>
          </a:p>
          <a:p>
            <a:pPr marL="228600" indent="-228600">
              <a:buAutoNum type="arabicParenR"/>
            </a:pPr>
            <a:r>
              <a:rPr lang="en-US" dirty="0"/>
              <a:t>The admission decision of Pediatric or Adult ICU for AYA is complicated and multifactorial, with no guideline or established standard of care upon which this decision is based… as a result, these decisions can vary dramatically between institutions, AND where the patient ends up matters!! because the care they receive in these two environments is different.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07370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My previous work showed that Adolescents &amp; Young Adults in the PICU represent a phenotypically distinct population compared to younger PICU patients that are; more medically complex… experience greater mortality… and are more resource intensive…</a:t>
            </a:r>
          </a:p>
          <a:p>
            <a:pPr marL="228600" indent="-228600">
              <a:buAutoNum type="arabicParenR"/>
            </a:pPr>
            <a:endParaRPr lang="en-US" dirty="0"/>
          </a:p>
          <a:p>
            <a:pPr marL="0" indent="0">
              <a:buNone/>
            </a:pPr>
            <a:r>
              <a:rPr lang="en-US" dirty="0"/>
              <a:t>Existing research struggles to generalize findings to AYA patients for multiple reasons:</a:t>
            </a:r>
          </a:p>
          <a:p>
            <a:pPr marL="228600" indent="-228600">
              <a:buAutoNum type="arabicParen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Major adult ARDS trials enroll patients with a median age of 56 +/- 16 years, while in pediatric studies the median age is 3 +/- 1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Thus, the contributions of AYA patients to the average treatment effect are drowned out by the contributions of OLDER or YOUNGER patients…  Resulting in guidelines which poorly generalize to AYA patients in either ICU setting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1455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t>Given the complexity of how AYA are admitted to the ICU, we hypothesized AYA in the adult &amp; pediatric ICU are likely not a homogenous population…</a:t>
            </a:r>
          </a:p>
          <a:p>
            <a:pPr marL="228600" indent="-228600">
              <a:buAutoNum type="arabicParenR"/>
            </a:pPr>
            <a:endParaRPr lang="en-US" dirty="0"/>
          </a:p>
          <a:p>
            <a:pPr marL="0" indent="0">
              <a:buNone/>
            </a:pPr>
            <a:r>
              <a:rPr lang="en-US" dirty="0"/>
              <a:t>We hypothesized that adult &amp; pediatric ICUs use different ventilator strategies for AYA as the guidelines for ARDS management are not the same…</a:t>
            </a:r>
          </a:p>
          <a:p>
            <a:pPr marL="0" indent="0">
              <a:buNone/>
            </a:pPr>
            <a:endParaRPr lang="en-US" dirty="0"/>
          </a:p>
          <a:p>
            <a:pPr marL="0" indent="0">
              <a:buNone/>
            </a:pPr>
            <a:r>
              <a:rPr lang="en-US" dirty="0"/>
              <a:t>For the remainder of this talk I will refer to PALICC-1 and ATS-2017 guidelines as they are most relevant to the time period we studied…</a:t>
            </a:r>
          </a:p>
          <a:p>
            <a:pPr marL="0" indent="0">
              <a:buNone/>
            </a:pPr>
            <a:endParaRPr lang="en-US" dirty="0"/>
          </a:p>
          <a:p>
            <a:r>
              <a:rPr lang="en-US" dirty="0"/>
              <a:t>There are many differences between pediatric &amp; adult ARDS guidelines, some more stark than others, for the purposes of our discussion today the differences I want to focus on specifically are, Tidal Volume and PEEP for FiO2…</a:t>
            </a:r>
          </a:p>
          <a:p>
            <a:endParaRPr lang="en-US" dirty="0"/>
          </a:p>
          <a:p>
            <a:pPr marL="0" indent="0">
              <a:buNone/>
            </a:pPr>
            <a:r>
              <a:rPr lang="en-US" dirty="0"/>
              <a:t>While both the pediatric and adult ICU tidal volumes are similar, and focus on a central goal of 6 mL/kg the allowance for deviations in the guidelines have different ranges and motivations…</a:t>
            </a:r>
          </a:p>
          <a:p>
            <a:pPr marL="228600" indent="-228600">
              <a:buAutoNum type="arabicParenR"/>
            </a:pPr>
            <a:endParaRPr lang="en-US" dirty="0"/>
          </a:p>
          <a:p>
            <a:pPr marL="0" indent="0">
              <a:buNone/>
            </a:pPr>
            <a:r>
              <a:rPr lang="en-US" dirty="0"/>
              <a:t>Both the pediatric and adult ICU recommend increasing PEEP for higher FiO2, although the recommendations for what PEEP to choose is different</a:t>
            </a:r>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7244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t>University of Michigan is uniquely positioned for AYA research as the adult and pediatric hospitals are on the same medical campus and use the same EHR…</a:t>
            </a:r>
          </a:p>
          <a:p>
            <a:pPr marL="228600" indent="-228600">
              <a:buAutoNum type="arabicParenR"/>
            </a:pPr>
            <a:endParaRPr lang="en-US" dirty="0"/>
          </a:p>
          <a:p>
            <a:pPr marL="0" indent="0">
              <a:buNone/>
            </a:pPr>
            <a:r>
              <a:rPr lang="en-US" dirty="0"/>
              <a:t>From an original cohort of 1,348 patients, we excluded patients with chronic respiratory failure, defined as those with a tracheostomy without a tracheostomy procedure in the same admission, OR those with an ICD-9/10 diagnosis code for chronic respiratory failure… AND patients with a P/F ratio greater than 300</a:t>
            </a:r>
            <a:endParaRPr lang="en-US" b="1" u="sng" dirty="0"/>
          </a:p>
          <a:p>
            <a:pPr marL="0" indent="0">
              <a:buNone/>
            </a:pPr>
            <a:endParaRPr lang="en-US" dirty="0"/>
          </a:p>
          <a:p>
            <a:pPr marL="0" indent="0">
              <a:buNone/>
            </a:pPr>
            <a:r>
              <a:rPr lang="en-US" dirty="0"/>
              <a:t>Yielding a final cohort of 681 patients age 18 to 25, with acute hypoxic respiratory failure, admitted to a non-cardiac ICU, who required invasive mechanical ventilation, over the 9 years studied…</a:t>
            </a:r>
          </a:p>
          <a:p>
            <a:pPr marL="0" indent="0">
              <a:buNone/>
            </a:pPr>
            <a:endParaRPr lang="en-US" dirty="0"/>
          </a:p>
          <a:p>
            <a:pPr marL="0" indent="0">
              <a:buNone/>
            </a:pPr>
            <a:r>
              <a:rPr lang="en-US" dirty="0"/>
              <a:t>130 in the pediatric ICU &amp; 551 in the adult ICU…</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our hypotheses, we measured many demographic factors which might influence the decision to admit a patient to either a pediatric or adult ICU, such as age, ideal body weight, reason for ICU admission, and burden of complex chronic disease… </a:t>
            </a:r>
          </a:p>
          <a:p>
            <a:pPr marL="0" indent="0">
              <a:buNone/>
            </a:pPr>
            <a:endParaRPr lang="en-US" dirty="0"/>
          </a:p>
          <a:p>
            <a:pPr marL="0" indent="0">
              <a:buFont typeface="+mj-lt"/>
              <a:buNone/>
            </a:pPr>
            <a:r>
              <a:rPr lang="en-US" dirty="0"/>
              <a:t>PICU AYA tended to be younger, 10 kg lighter, and have a greater burden of complex chronic conditions than adult ICU AYA…</a:t>
            </a:r>
          </a:p>
          <a:p>
            <a:pPr marL="228600" indent="-228600">
              <a:buFont typeface="+mj-lt"/>
              <a:buAutoNum type="arabicPeriod"/>
            </a:pPr>
            <a:endParaRPr lang="en-US" dirty="0"/>
          </a:p>
          <a:p>
            <a:pPr marL="0" indent="0">
              <a:buFont typeface="+mj-lt"/>
              <a:buNone/>
            </a:pPr>
            <a:r>
              <a:rPr lang="en-US" dirty="0"/>
              <a:t>Pediatric and adult ICU AYA had similar rates of pulmonary related admission diagnoses</a:t>
            </a:r>
          </a:p>
          <a:p>
            <a:pPr marL="0" indent="0">
              <a:buFont typeface="+mj-lt"/>
              <a:buNone/>
            </a:pPr>
            <a:endParaRPr lang="en-US" dirty="0"/>
          </a:p>
          <a:p>
            <a:pPr marL="0" indent="0">
              <a:buFont typeface="+mj-lt"/>
              <a:buNone/>
            </a:pPr>
            <a:r>
              <a:rPr lang="en-US" dirty="0"/>
              <a:t>----------------------------------------------------------------------------------------------------------------------------------------------------------------------------------------------------------</a:t>
            </a:r>
          </a:p>
          <a:p>
            <a:pPr marL="0" indent="0">
              <a:buFont typeface="+mj-lt"/>
              <a:buNone/>
            </a:pPr>
            <a:r>
              <a:rPr lang="en-US" b="1" u="sng" dirty="0"/>
              <a:t>THIS IS HERE FOR REFERENCE IF NEEDED:</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u="none" dirty="0"/>
              <a:t>Chronic Respiratory Failure ICD-10 Codes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u="none" dirty="0"/>
              <a:t>Chronic Ventilator Dependance with Hypoxia &amp; Hypercarbia Respiratory Failure = J96.11 and J96.12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u="none" dirty="0"/>
              <a:t>Dependance on enabling machines / devices = Z99.89, which AAPC defines as the code used for BiPAP, CPAP, or “other” respirators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u="none" dirty="0"/>
              <a:t>Arterial line use in adult ICU was 424 (77%), pediatric ICU 93 (72%), univariate p = 0.19</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u="none" dirty="0"/>
              <a:t>Patients excluded with P/F &gt; 300 = 434 (76%) adult ICU patients; 137 (24%) pediatric ICU patients…</a:t>
            </a:r>
            <a:endParaRPr lang="en-US" dirty="0"/>
          </a:p>
          <a:p>
            <a:pPr marL="0" indent="0">
              <a:buFont typeface="+mj-lt"/>
              <a:buNone/>
            </a:pPr>
            <a:endParaRPr lang="en-US" dirty="0"/>
          </a:p>
          <a:p>
            <a:pPr marL="0" indent="0">
              <a:buFont typeface="+mj-lt"/>
              <a:buNone/>
            </a:pPr>
            <a:r>
              <a:rPr lang="en-US" dirty="0"/>
              <a:t>Rates of heart failure, complicated hypertension, other neurologic diseases, renal failure, hematologic malignancy, and fluid &amp; electrolyte disorders were all significantly higher in the Pediatric ICU….</a:t>
            </a:r>
          </a:p>
          <a:p>
            <a:pPr marL="0" indent="0">
              <a:buFont typeface="+mj-lt"/>
              <a:buNone/>
            </a:pPr>
            <a:r>
              <a:rPr lang="en-US" dirty="0"/>
              <a:t>… and the rate of obesity was significantly higher in the adult ICU…</a:t>
            </a:r>
          </a:p>
          <a:p>
            <a:pPr marL="0" indent="0">
              <a:buFont typeface="+mj-lt"/>
              <a:buNone/>
            </a:pPr>
            <a:endParaRPr lang="en-US" dirty="0"/>
          </a:p>
          <a:p>
            <a:pPr marL="0" indent="0">
              <a:buFont typeface="+mj-lt"/>
              <a:buNone/>
            </a:pPr>
            <a:r>
              <a:rPr lang="en-US" dirty="0"/>
              <a:t>Proportion of populations with chronic lung disease:</a:t>
            </a:r>
          </a:p>
          <a:p>
            <a:pPr marL="171450" indent="-171450">
              <a:buFontTx/>
              <a:buChar char="-"/>
            </a:pPr>
            <a:r>
              <a:rPr lang="en-US" dirty="0"/>
              <a:t>Using </a:t>
            </a:r>
            <a:r>
              <a:rPr lang="en-US" dirty="0" err="1"/>
              <a:t>Elixhauser</a:t>
            </a:r>
            <a:r>
              <a:rPr lang="en-US" dirty="0"/>
              <a:t> = Chronic Pulmonary Disease:  Adult = 112 (20%); Pediatric = 28 (22%), univariate p = 0.76</a:t>
            </a:r>
          </a:p>
          <a:p>
            <a:pPr marL="171450" indent="-171450">
              <a:buFontTx/>
              <a:buChar char="-"/>
            </a:pPr>
            <a:r>
              <a:rPr lang="en-US" dirty="0"/>
              <a:t>Using CCC = Respiratory: Adult = 86 (16%); Pediatric = 15 (12%), univariate p = 0.24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3275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Our primary outcome measures were the tidal volume per kg of IBW… and PEEP selected for FiO</a:t>
            </a:r>
            <a:r>
              <a:rPr lang="en-US" baseline="-25000" dirty="0"/>
              <a:t>2 </a:t>
            </a:r>
            <a:r>
              <a:rPr lang="en-US" baseline="0" dirty="0"/>
              <a:t>in the first 24 hours of IMV… we also measured many factors which might influence IMV management choices…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aseline="0" dirty="0"/>
              <a:t>Like SOFA score, P/F ratio, estimated dead space fraction, Minute Ventilation, Dynamic Compliance, and many lab markers of organ function and dysfunction…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Median P/F ratio was similar in the pediatric &amp; adult ICUs, as were the severity of hypoxia categories based on P/F ratio… however, using OI the story was different… with pediatric ICU patients having a slightly higher OI than adult patients….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The only major ventilator &amp; lab related differences between pediatric and adult ICU AYA was lower median minute ventilation, and lower median arterial pH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439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CB42F-B74F-7922-AE08-190CF8BFF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19F06-7FC6-68A8-CF70-8F4D00871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241607-B418-F4F7-5A04-A13EF4ABEB34}"/>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then looked at the proportion of patients with a hyperinflammatory subphenotype across the organ failure trajectories.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With each step up in organ failure trajectory, there is an associated increase in the proportion of patients with the hyperinflammatory subphenotype.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Increasing from 5% to 12% to 34% to 73% </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It is also important to note that patients with a hyperinflammatory subphenotype were present across all NPOD trajectories</a:t>
            </a:r>
          </a:p>
        </p:txBody>
      </p:sp>
      <p:sp>
        <p:nvSpPr>
          <p:cNvPr id="4" name="Slide Number Placeholder 3">
            <a:extLst>
              <a:ext uri="{FF2B5EF4-FFF2-40B4-BE49-F238E27FC236}">
                <a16:creationId xmlns:a16="http://schemas.microsoft.com/office/drawing/2014/main" id="{DA2A5303-18C5-EA1E-2819-C2D39E4F2478}"/>
              </a:ext>
            </a:extLst>
          </p:cNvPr>
          <p:cNvSpPr>
            <a:spLocks noGrp="1"/>
          </p:cNvSpPr>
          <p:nvPr>
            <p:ph type="sldNum" sz="quarter" idx="5"/>
          </p:nvPr>
        </p:nvSpPr>
        <p:spPr/>
        <p:txBody>
          <a:bodyPr/>
          <a:lstStyle/>
          <a:p>
            <a:fld id="{0B54868D-1B99-B944-8D12-9E578AD4B464}" type="slidenum">
              <a:rPr lang="en-US" smtClean="0"/>
              <a:t>7</a:t>
            </a:fld>
            <a:endParaRPr lang="en-US"/>
          </a:p>
        </p:txBody>
      </p:sp>
    </p:spTree>
    <p:extLst>
      <p:ext uri="{BB962C8B-B14F-4D97-AF65-F5344CB8AC3E}">
        <p14:creationId xmlns:p14="http://schemas.microsoft.com/office/powerpoint/2010/main" val="4259502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dirty="0"/>
              <a:t>These are violin plots of median tidal volume per kg of IBW in the first 24 hours after initiation of IMV shown on the Y axis… with adult ICU patients in blue… and pediatric ICU patients in red… each plot is grouped by hypoxia severity on the x-axis based on Berlin Criteria categories… most severe on the left and least on the right, and total population on the extreme right…</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As a visual guide the ATS-2017 recommended tidal volume range is shown in green bars, while the PALICC-1 recommendations are shown in red bars…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The median for each group is indicated with a solid line, and dashed lines show the limits of the interquartile range…</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Tests for significance between groups were conducted using quantile linear regression controlling for multiple factors…</a:t>
            </a:r>
          </a:p>
          <a:p>
            <a:pPr marL="228600" indent="-228600">
              <a:buFont typeface="+mj-lt"/>
              <a:buAutoNum type="arabicPeriod"/>
            </a:pPr>
            <a:endParaRPr lang="en-US" dirty="0"/>
          </a:p>
          <a:p>
            <a:pPr marL="228600" indent="-228600">
              <a:buFont typeface="+mj-lt"/>
              <a:buAutoNum type="arabicPeriod"/>
            </a:pPr>
            <a:r>
              <a:rPr lang="en-US" dirty="0"/>
              <a:t>AYA in the pediatric ICU receive larger tidal volumes than in the adult ICU by as much as 0.5 mL/kg IBW…</a:t>
            </a:r>
          </a:p>
          <a:p>
            <a:pPr marL="228600" indent="-228600">
              <a:buFont typeface="+mj-lt"/>
              <a:buAutoNum type="arabicPeriod"/>
            </a:pPr>
            <a:endParaRPr lang="en-US" dirty="0"/>
          </a:p>
          <a:p>
            <a:pPr marL="228600" indent="-228600">
              <a:buFont typeface="+mj-lt"/>
              <a:buAutoNum type="arabicPeriod"/>
            </a:pPr>
            <a:r>
              <a:rPr lang="en-US" dirty="0"/>
              <a:t>…this effect was greatest in the patients with the largest hypoxic defect which was larger in the PICU by 1.3 mL/kg IBW and was also true for patients with the smallest hypoxic defect...</a:t>
            </a:r>
          </a:p>
          <a:p>
            <a:pPr marL="228600" indent="-228600">
              <a:buFont typeface="+mj-lt"/>
              <a:buAutoNum type="arabicPeriod"/>
            </a:pPr>
            <a:endParaRPr lang="en-US" dirty="0"/>
          </a:p>
          <a:p>
            <a:pPr marL="228600" indent="-228600">
              <a:buFont typeface="+mj-lt"/>
              <a:buAutoNum type="arabicPeriod"/>
            </a:pPr>
            <a:r>
              <a:rPr lang="en-US" dirty="0"/>
              <a:t>It would be interesting to know more about the patients above the 75th percentile with a P/F ratio &lt; 100 in both ICUs, who likely account for much of the difference in patients above 8 mL/kg in the pediatric ICU as a whole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2588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dirty="0"/>
              <a:t>These are box and whisker plots of median PEEP on the Y axis… and median FiO2 on the X axis… in the first 24 hours after initiation of IMV… adult ICU patients are still in blue… pediatric ICU patients are still in red… </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As a visual guide the </a:t>
            </a:r>
            <a:r>
              <a:rPr lang="en-US" dirty="0" err="1"/>
              <a:t>ARDSNet</a:t>
            </a:r>
            <a:r>
              <a:rPr lang="en-US" dirty="0"/>
              <a:t> Low-PEEP High FiO2 recommendations are shown within the green boxes…</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Tests for significance between adult &amp; pediatric ICU patients, were conducted using quantile linear regression controlling for multiple factors, and median PEEP and median FiO2 were treated as continuous variables…</a:t>
            </a:r>
            <a:endParaRPr lang="en-US" sz="1200" dirty="0"/>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dirty="0"/>
              <a:t>AYA in the pediatric ICU receive a higher median PEEP than in the adult ICU by 1.5 cm of water pressure for a similar FiO2, which is best demonstrated in the groups with an FiO2 below 75%, which is easier to see if I remove the </a:t>
            </a:r>
            <a:r>
              <a:rPr lang="en-US" dirty="0" err="1"/>
              <a:t>ARDSNet</a:t>
            </a:r>
            <a:r>
              <a:rPr lang="en-US" dirty="0"/>
              <a:t> recommendations…</a:t>
            </a:r>
          </a:p>
          <a:p>
            <a:pPr marL="0" indent="0" algn="l">
              <a:buFont typeface="Arial" panose="020B0604020202020204" pitchFamily="34" charset="0"/>
              <a:buNone/>
            </a:pPr>
            <a:endParaRPr lang="en-US" dirty="0"/>
          </a:p>
          <a:p>
            <a:pPr marL="228600" indent="-228600">
              <a:buFont typeface="+mj-lt"/>
              <a:buAutoNum type="arabicPeriod"/>
            </a:pPr>
            <a:r>
              <a:rPr lang="en-US" dirty="0"/>
              <a:t>As you can see here… ***PAUSE FOR EFFECT***…</a:t>
            </a:r>
          </a:p>
          <a:p>
            <a:pPr marL="228600" indent="-228600">
              <a:buFont typeface="+mj-lt"/>
              <a:buAutoNum type="arabicPeriod"/>
            </a:pPr>
            <a:endParaRPr lang="en-US" dirty="0"/>
          </a:p>
          <a:p>
            <a:pPr marL="228600" indent="-228600">
              <a:buFont typeface="+mj-lt"/>
              <a:buAutoNum type="arabicPeriod"/>
            </a:pPr>
            <a:r>
              <a:rPr lang="en-US" dirty="0"/>
              <a:t>Above an FiO2 of 65% both ICUs tend to use PEEP lower than </a:t>
            </a:r>
            <a:r>
              <a:rPr lang="en-US" dirty="0" err="1"/>
              <a:t>ARDSNet</a:t>
            </a:r>
            <a:r>
              <a:rPr lang="en-US" dirty="0"/>
              <a:t> recommendations, however, the adult ICU tended to provide a higher median PEEP in this range… we did not have enough patients in each FiO2 group for a direct comparison of medians in this dataset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6737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centered outcomes in the pediatric and adult ICUs for AYA at our institution are different…</a:t>
            </a:r>
          </a:p>
          <a:p>
            <a:endParaRPr lang="en-US" dirty="0"/>
          </a:p>
          <a:p>
            <a:r>
              <a:rPr lang="en-US" dirty="0"/>
              <a:t>AYA in the PICU spent more days on the ventilator…</a:t>
            </a:r>
          </a:p>
          <a:p>
            <a:endParaRPr lang="en-US" dirty="0"/>
          </a:p>
          <a:p>
            <a:r>
              <a:rPr lang="en-US" dirty="0"/>
              <a:t>AYA in the PICU spent more days in the ICU…</a:t>
            </a:r>
          </a:p>
          <a:p>
            <a:endParaRPr lang="en-US" dirty="0"/>
          </a:p>
          <a:p>
            <a:r>
              <a:rPr lang="en-US" dirty="0"/>
              <a:t>And AYA in the PICU had a trend toward higher 30-day mortality rate…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3887FA-6AC8-463D-951F-7767BB3A0DE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4584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t>Mechanically ventilated AYA in the Pediatric &amp; Adult ICUs at our institution have differences…</a:t>
            </a:r>
          </a:p>
          <a:p>
            <a:pPr marL="0" indent="0">
              <a:buNone/>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We don’t know if care variation leads to different patient centered outcomes… we need to understand what guidelines are </a:t>
            </a:r>
            <a:r>
              <a:rPr lang="en-US" b="1" dirty="0"/>
              <a:t>BEST for AYA in the ICU…</a:t>
            </a:r>
            <a:r>
              <a:rPr lang="en-US" dirty="0"/>
              <a:t> Is it adult or pediatric guidelines or portions from both?  These are all major questions I hope to answer…</a:t>
            </a:r>
          </a:p>
          <a:p>
            <a:pPr marL="228600" indent="-228600">
              <a:buAutoNum type="arabicParenR"/>
            </a:pPr>
            <a:endParaRPr lang="en-US" dirty="0"/>
          </a:p>
          <a:p>
            <a:pPr marL="228600" indent="-228600">
              <a:buAutoNum type="arabicParenR"/>
            </a:pPr>
            <a:r>
              <a:rPr lang="en-US" dirty="0"/>
              <a:t>The use of propensity score weighting will control for unmeasured confounding for these patients, and agreement between fuzzy discontinuity regression and our current findings would strengthen these results…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20188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CLIF database, scale up my current research, using similar methodology, and describe the IMV care variation for AYA in adult &amp; pediatric ICUs at multiple institutions across the US…</a:t>
            </a:r>
          </a:p>
          <a:p>
            <a:endParaRPr lang="en-US" dirty="0"/>
          </a:p>
          <a:p>
            <a:r>
              <a:rPr lang="en-US" dirty="0"/>
              <a:t>Another idea is to evaluate what factors determine which ICU AYA are triaged to… and how those patterns have changed with time… as hospital resources have dwindled at the national level, particularly with loss of rural hospitals… this could be a two-tier project at the local level first and the national level second…</a:t>
            </a:r>
          </a:p>
          <a:p>
            <a:endParaRPr lang="en-US" dirty="0"/>
          </a:p>
          <a:p>
            <a:r>
              <a:rPr lang="en-US" dirty="0"/>
              <a:t>A third idea is whether greater time spent receiving guideline concordant care is associated with improved outcomes for AYA with respiratory failure in the pediatric &amp; adult ICUs… this could be designed almost as a “cross over” study, where we test if time spent in concordance with pediatric guidelines in the PICU is associated with better outcomes, compared to time spent in concordance with adult guidelines in the PICU and vice versa for the adult ICU…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3887FA-6AC8-463D-951F-7767BB3A0DE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393834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3887FA-6AC8-463D-951F-7767BB3A0DE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611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t>University of Michigan is uniquely positioned for AYA research as the adult and pediatric hospitals are on the same medical complex and use the same EHR</a:t>
            </a:r>
          </a:p>
          <a:p>
            <a:pPr marL="228600" indent="-228600">
              <a:buAutoNum type="arabicParenR"/>
            </a:pPr>
            <a:endParaRPr lang="en-US" dirty="0"/>
          </a:p>
          <a:p>
            <a:pPr marL="0" indent="0">
              <a:buNone/>
            </a:pPr>
            <a:r>
              <a:rPr lang="en-US" dirty="0"/>
              <a:t>Our study identified 1,348 patients who were admitted to a non-cardiac ICU at the University of Michigan and required invasive mechanical ventilation over the 9-years studied that were between the ages of 18 and 25…</a:t>
            </a:r>
          </a:p>
          <a:p>
            <a:pPr marL="0" indent="0">
              <a:buNone/>
            </a:pPr>
            <a:endParaRPr lang="en-US" dirty="0"/>
          </a:p>
          <a:p>
            <a:pPr marL="0" indent="0">
              <a:buNone/>
            </a:pPr>
            <a:r>
              <a:rPr lang="en-US" dirty="0"/>
              <a:t>We excluded patients with chronic respiratory failure, defined as those with a tracheostomy without a tracheostomy procedure in the same admission, OR those with an ICD-9/10 diagnosis code for chronic respiratory failure… AND patients with a P/F ratio greater than 300 (434 (76%) adult ICU patients; 137 (24%) pediatric ICU patients)</a:t>
            </a:r>
          </a:p>
          <a:p>
            <a:pPr marL="228600" indent="-228600">
              <a:buAutoNum type="arabicParenR"/>
            </a:pPr>
            <a:endParaRPr lang="en-US" dirty="0"/>
          </a:p>
          <a:p>
            <a:pPr marL="0" indent="0">
              <a:buNone/>
            </a:pPr>
            <a:r>
              <a:rPr lang="en-US" dirty="0"/>
              <a:t>Yielding a final cohort of 681 patients age 18 to 25, with acute hypoxic respiratory failure, admitted to a non-cardiac ICU who required invasive mechanical ventilation…</a:t>
            </a:r>
          </a:p>
          <a:p>
            <a:pPr marL="228600" indent="-228600">
              <a:buAutoNum type="arabicParenR"/>
            </a:pPr>
            <a:endParaRPr lang="en-US" dirty="0"/>
          </a:p>
          <a:p>
            <a:pPr marL="0" indent="0">
              <a:buNone/>
            </a:pPr>
            <a:r>
              <a:rPr lang="en-US" dirty="0"/>
              <a:t>551 patients admitted to the adult ICU service line &amp; 130 patients admitted to the pediatric ICU service 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32755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6C906-07E7-7136-4FCF-94294764D6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B5D39-B8E5-62C5-237A-95472315380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119AD62-D2BB-53E3-1870-CB2507C29CB1}"/>
              </a:ext>
            </a:extLst>
          </p:cNvPr>
          <p:cNvSpPr>
            <a:spLocks noGrp="1"/>
          </p:cNvSpPr>
          <p:nvPr>
            <p:ph type="body" idx="1"/>
          </p:nvPr>
        </p:nvSpPr>
        <p:spPr/>
        <p:txBody>
          <a:bodyPr/>
          <a:lstStyle/>
          <a:p>
            <a:pPr marL="228600" indent="-228600">
              <a:buFont typeface="+mj-lt"/>
              <a:buAutoNum type="arabicPeriod"/>
            </a:pPr>
            <a:r>
              <a:rPr lang="en-US" dirty="0"/>
              <a:t>PICU AYA tended to be younger, 10 kg heavier, and have a greater burden of complex chronic conditions than adult ICU AYA</a:t>
            </a:r>
          </a:p>
          <a:p>
            <a:pPr marL="228600" indent="-228600">
              <a:buFont typeface="+mj-lt"/>
              <a:buAutoNum type="arabicPeriod"/>
            </a:pPr>
            <a:endParaRPr lang="en-US" dirty="0"/>
          </a:p>
          <a:p>
            <a:pPr marL="228600" indent="-228600">
              <a:buFont typeface="+mj-lt"/>
              <a:buAutoNum type="arabicPeriod"/>
            </a:pPr>
            <a:r>
              <a:rPr lang="en-US" dirty="0"/>
              <a:t>Pediatric and adult ICU AYA had similar rates of pulmonary related admission diagnoses</a:t>
            </a:r>
          </a:p>
          <a:p>
            <a:pPr marL="228600" indent="-228600">
              <a:buFont typeface="+mj-lt"/>
              <a:buAutoNum type="arabicPeriod"/>
            </a:pPr>
            <a:endParaRPr lang="en-US" dirty="0"/>
          </a:p>
          <a:p>
            <a:pPr marL="228600" indent="-228600">
              <a:buFont typeface="+mj-lt"/>
              <a:buAutoNum type="arabicPeriod"/>
            </a:pPr>
            <a:r>
              <a:rPr lang="en-US" dirty="0"/>
              <a:t>The only major IMV &amp; lab related differences between pediatric and adult ICU AYA for the first 24 hours after initiation of IMV was slightly lower minute ventilation, and slightly lower arterial pH</a:t>
            </a:r>
          </a:p>
        </p:txBody>
      </p:sp>
      <p:sp>
        <p:nvSpPr>
          <p:cNvPr id="4" name="Slide Number Placeholder 3">
            <a:extLst>
              <a:ext uri="{FF2B5EF4-FFF2-40B4-BE49-F238E27FC236}">
                <a16:creationId xmlns:a16="http://schemas.microsoft.com/office/drawing/2014/main" id="{90BF45D3-EDB4-B7EB-5845-F890713A81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320738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6E4B7-BB70-8C51-AE02-30F900E80F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F3F82-0BFF-6964-54B2-53943889688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32ED590-A88D-D38D-2470-5527BCD9B924}"/>
              </a:ext>
            </a:extLst>
          </p:cNvPr>
          <p:cNvSpPr>
            <a:spLocks noGrp="1"/>
          </p:cNvSpPr>
          <p:nvPr>
            <p:ph type="body" idx="1"/>
          </p:nvPr>
        </p:nvSpPr>
        <p:spPr/>
        <p:txBody>
          <a:bodyPr/>
          <a:lstStyle/>
          <a:p>
            <a:pPr marL="0" indent="0">
              <a:buFont typeface="+mj-lt"/>
              <a:buNone/>
            </a:pPr>
            <a:r>
              <a:rPr lang="en-US" dirty="0"/>
              <a:t>For short presentations, present the take away, what is the one sentence result that you want the audience to remember… like one big point per slide, that is the title… you don’t need the descriptive title, get rid of the table, make the things you controlled for smaller, takes away from the figure</a:t>
            </a:r>
          </a:p>
          <a:p>
            <a:pPr marL="0" indent="0">
              <a:buFont typeface="+mj-lt"/>
              <a:buNone/>
            </a:pPr>
            <a:endParaRPr lang="en-US" dirty="0"/>
          </a:p>
          <a:p>
            <a:pPr marL="0" indent="0">
              <a:buFont typeface="+mj-lt"/>
              <a:buNone/>
            </a:pPr>
            <a:r>
              <a:rPr lang="en-US" dirty="0"/>
              <a:t>Maybe get rid of the controlled for stuff, or very </a:t>
            </a:r>
            <a:r>
              <a:rPr lang="en-US" dirty="0" err="1"/>
              <a:t>very</a:t>
            </a:r>
            <a:r>
              <a:rPr lang="en-US" dirty="0"/>
              <a:t> small, you could also just say it… keep this figure at the end if people ask for it at the end</a:t>
            </a:r>
          </a:p>
          <a:p>
            <a:pPr marL="0" indent="0">
              <a:buFont typeface="+mj-lt"/>
              <a:buNone/>
            </a:pPr>
            <a:endParaRPr lang="en-US" dirty="0"/>
          </a:p>
          <a:p>
            <a:pPr marL="0" indent="0">
              <a:buFont typeface="+mj-lt"/>
              <a:buNone/>
            </a:pPr>
            <a:r>
              <a:rPr lang="en-US" dirty="0"/>
              <a:t>The verbal walk through was good, maybe describe what the control group would be, doesn’t have to be a lot but a small description, talking about future work takes away from what your talking about, maybe keep it just for the very end</a:t>
            </a:r>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r>
              <a:rPr lang="en-US" dirty="0"/>
              <a:t>For AYA in the pediatric ICU compared to the adult ICU larger tidal volumes were delivered overall, this seems to be driven mainly in the most severe and least severe patients.</a:t>
            </a:r>
          </a:p>
          <a:p>
            <a:pPr marL="228600" indent="-228600">
              <a:buFont typeface="+mj-lt"/>
              <a:buAutoNum type="arabicPeriod"/>
            </a:pPr>
            <a:endParaRPr lang="en-US" dirty="0"/>
          </a:p>
          <a:p>
            <a:pPr marL="228600" indent="-228600">
              <a:buFont typeface="+mj-lt"/>
              <a:buAutoNum type="arabicPeriod"/>
            </a:pPr>
            <a:r>
              <a:rPr lang="en-US" dirty="0"/>
              <a:t>This analysis was completed using quantile regression, further analysis will take place using propensity score weighting to control for confounding between the adult and pediatric ICU patients.</a:t>
            </a:r>
          </a:p>
          <a:p>
            <a:pPr marL="228600" indent="-228600">
              <a:buFont typeface="+mj-lt"/>
              <a:buAutoNum type="arabicPeriod"/>
            </a:pPr>
            <a:endParaRPr lang="en-US" dirty="0"/>
          </a:p>
          <a:p>
            <a:pPr marL="228600" indent="-228600">
              <a:buFont typeface="+mj-lt"/>
              <a:buAutoNum type="arabicPeriod"/>
            </a:pPr>
            <a:r>
              <a:rPr lang="en-US" dirty="0"/>
              <a:t>Additional analysis will take place separately using the fuzzy discontinuity regression for this outcome as well.</a:t>
            </a:r>
          </a:p>
        </p:txBody>
      </p:sp>
      <p:sp>
        <p:nvSpPr>
          <p:cNvPr id="4" name="Slide Number Placeholder 3">
            <a:extLst>
              <a:ext uri="{FF2B5EF4-FFF2-40B4-BE49-F238E27FC236}">
                <a16:creationId xmlns:a16="http://schemas.microsoft.com/office/drawing/2014/main" id="{20093694-C831-C06E-7FAF-81071AC39B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7291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75629-4629-39F0-D5B8-D24EFD4D0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15D83-F644-2714-2F3E-34BFB3DF2E1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024F25D-EADB-94D7-AB50-94EFF14CB624}"/>
              </a:ext>
            </a:extLst>
          </p:cNvPr>
          <p:cNvSpPr>
            <a:spLocks noGrp="1"/>
          </p:cNvSpPr>
          <p:nvPr>
            <p:ph type="body" idx="1"/>
          </p:nvPr>
        </p:nvSpPr>
        <p:spPr/>
        <p:txBody>
          <a:bodyPr/>
          <a:lstStyle/>
          <a:p>
            <a:pPr marL="0" indent="0">
              <a:buNone/>
            </a:pPr>
            <a:r>
              <a:rPr lang="en-US" dirty="0"/>
              <a:t>Same thing here for the title as previous slide, the arrows are a plus minus really, get rid of the table, and the controlling for </a:t>
            </a:r>
            <a:r>
              <a:rPr lang="en-US" dirty="0" err="1"/>
              <a:t>etc</a:t>
            </a:r>
            <a:r>
              <a:rPr lang="en-US" dirty="0"/>
              <a:t>, so you can focus on the figure</a:t>
            </a:r>
          </a:p>
          <a:p>
            <a:pPr marL="0" indent="0">
              <a:buNone/>
            </a:pPr>
            <a:endParaRPr lang="en-US" dirty="0"/>
          </a:p>
          <a:p>
            <a:pPr marL="0" indent="0">
              <a:buNone/>
            </a:pPr>
            <a:r>
              <a:rPr lang="en-US" dirty="0"/>
              <a:t>If arrows stay have them appear where your talking</a:t>
            </a:r>
          </a:p>
          <a:p>
            <a:pPr marL="0" indent="0">
              <a:buNone/>
            </a:pPr>
            <a:endParaRPr lang="en-US" dirty="0"/>
          </a:p>
          <a:p>
            <a:pPr marL="0" indent="0">
              <a:buNone/>
            </a:pPr>
            <a:r>
              <a:rPr lang="en-US" dirty="0"/>
              <a:t>You’re going to have talk through the figure more completely, increase the size of the figure, arrows might actually help with the verbal walk through</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Using quantile regression, the pediatric ICU tends to use higher PEEP overall than in the adult ICU, this is driven primarily in the larger amount of data available for patients whose median FiO2 was less than 65%.</a:t>
            </a:r>
          </a:p>
          <a:p>
            <a:pPr marL="228600" indent="-228600">
              <a:buAutoNum type="arabicPeriod"/>
            </a:pPr>
            <a:endParaRPr lang="en-US" dirty="0"/>
          </a:p>
          <a:p>
            <a:pPr marL="228600" indent="-228600">
              <a:buAutoNum type="arabicPeriod"/>
            </a:pPr>
            <a:r>
              <a:rPr lang="en-US" dirty="0"/>
              <a:t>Once controlling for unmeasured confounding using propensity score weighting we hope to complete a more robust analysis of this data, we also intend to use fuzzy discontinuity regression for this outcome as well.</a:t>
            </a:r>
          </a:p>
        </p:txBody>
      </p:sp>
      <p:sp>
        <p:nvSpPr>
          <p:cNvPr id="4" name="Slide Number Placeholder 3">
            <a:extLst>
              <a:ext uri="{FF2B5EF4-FFF2-40B4-BE49-F238E27FC236}">
                <a16:creationId xmlns:a16="http://schemas.microsoft.com/office/drawing/2014/main" id="{6DA87270-829F-3CF5-9882-68F3A2F10C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747D86-8138-4787-BAD2-AE7EA4A1C68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9062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9A818-D383-A30E-C79C-7CEE984B6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8E60E-D8FB-3A23-AAC2-1039CB71AE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8FCDD-3A15-210A-C5D9-04F634723883}"/>
              </a:ext>
            </a:extLst>
          </p:cNvPr>
          <p:cNvSpPr>
            <a:spLocks noGrp="1"/>
          </p:cNvSpPr>
          <p:nvPr>
            <p:ph type="body" idx="1"/>
          </p:nvPr>
        </p:nvSpPr>
        <p:spPr/>
        <p:txBody>
          <a:bodyPr/>
          <a:lstStyle/>
          <a:p>
            <a:pPr marL="342900" marR="0" lvl="0" indent="-342900">
              <a:lnSpc>
                <a:spcPct val="115000"/>
              </a:lnSpc>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used a combination of directed acyclic graphs (DAGs) and bivariate analysis to identify the co-variates that we wanted to include in our model. </a:t>
            </a:r>
          </a:p>
        </p:txBody>
      </p:sp>
      <p:sp>
        <p:nvSpPr>
          <p:cNvPr id="4" name="Slide Number Placeholder 3">
            <a:extLst>
              <a:ext uri="{FF2B5EF4-FFF2-40B4-BE49-F238E27FC236}">
                <a16:creationId xmlns:a16="http://schemas.microsoft.com/office/drawing/2014/main" id="{E9785FE8-08A1-1646-FAA6-23B17E01F140}"/>
              </a:ext>
            </a:extLst>
          </p:cNvPr>
          <p:cNvSpPr>
            <a:spLocks noGrp="1"/>
          </p:cNvSpPr>
          <p:nvPr>
            <p:ph type="sldNum" sz="quarter" idx="5"/>
          </p:nvPr>
        </p:nvSpPr>
        <p:spPr/>
        <p:txBody>
          <a:bodyPr/>
          <a:lstStyle/>
          <a:p>
            <a:fld id="{0B54868D-1B99-B944-8D12-9E578AD4B464}" type="slidenum">
              <a:rPr lang="en-US" smtClean="0"/>
              <a:t>8</a:t>
            </a:fld>
            <a:endParaRPr lang="en-US"/>
          </a:p>
        </p:txBody>
      </p:sp>
    </p:spTree>
    <p:extLst>
      <p:ext uri="{BB962C8B-B14F-4D97-AF65-F5344CB8AC3E}">
        <p14:creationId xmlns:p14="http://schemas.microsoft.com/office/powerpoint/2010/main" val="19138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47F9-C300-0572-1622-CC4C4E833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8DE73-EC4F-77AC-C093-E0133B86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49ACC-C6B1-877D-4B6A-9B09EB49973D}"/>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After backwards elimination, our final model controlled for:</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age,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primary diagnoses of sepsis and bronchiolitis, </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and cancer</a:t>
            </a:r>
          </a:p>
        </p:txBody>
      </p:sp>
      <p:sp>
        <p:nvSpPr>
          <p:cNvPr id="4" name="Slide Number Placeholder 3">
            <a:extLst>
              <a:ext uri="{FF2B5EF4-FFF2-40B4-BE49-F238E27FC236}">
                <a16:creationId xmlns:a16="http://schemas.microsoft.com/office/drawing/2014/main" id="{3C8F07CA-588D-46EF-D5E8-5E0DD727621A}"/>
              </a:ext>
            </a:extLst>
          </p:cNvPr>
          <p:cNvSpPr>
            <a:spLocks noGrp="1"/>
          </p:cNvSpPr>
          <p:nvPr>
            <p:ph type="sldNum" sz="quarter" idx="5"/>
          </p:nvPr>
        </p:nvSpPr>
        <p:spPr/>
        <p:txBody>
          <a:bodyPr/>
          <a:lstStyle/>
          <a:p>
            <a:fld id="{0B54868D-1B99-B944-8D12-9E578AD4B464}" type="slidenum">
              <a:rPr lang="en-US" smtClean="0"/>
              <a:t>9</a:t>
            </a:fld>
            <a:endParaRPr lang="en-US"/>
          </a:p>
        </p:txBody>
      </p:sp>
    </p:spTree>
    <p:extLst>
      <p:ext uri="{BB962C8B-B14F-4D97-AF65-F5344CB8AC3E}">
        <p14:creationId xmlns:p14="http://schemas.microsoft.com/office/powerpoint/2010/main" val="1858992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B5122-222A-3FD1-CBBA-07E9FCF2F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B34A7-370D-7482-0453-120A17C23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33B656-CA76-9E70-4BFC-53C85A3FCA60}"/>
              </a:ext>
            </a:extLst>
          </p:cNvPr>
          <p:cNvSpPr>
            <a:spLocks noGrp="1"/>
          </p:cNvSpPr>
          <p:nvPr>
            <p:ph type="body" idx="1"/>
          </p:nvPr>
        </p:nvSpPr>
        <p:spPr/>
        <p:txBody>
          <a:bodyPr/>
          <a:lstStyle/>
          <a:p>
            <a:pPr marL="342900" marR="0" lvl="0" indent="-342900">
              <a:lnSpc>
                <a:spcPct val="115000"/>
              </a:lnSpc>
              <a:buFont typeface="+mj-lt"/>
              <a:buAutoNum type="arabi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After backwards elimination, our final model controlled for:</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age, </a:t>
            </a:r>
          </a:p>
          <a:p>
            <a:pPr marL="742950" marR="0" lvl="1" indent="-285750">
              <a:lnSpc>
                <a:spcPct val="115000"/>
              </a:lnSpc>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primary diagnoses of sepsis and bronchiolitis, </a:t>
            </a:r>
          </a:p>
          <a:p>
            <a:pPr marL="742950" marR="0" lvl="1" indent="-285750">
              <a:lnSpc>
                <a:spcPct val="115000"/>
              </a:lnSpc>
              <a:spcAft>
                <a:spcPts val="800"/>
              </a:spcAft>
              <a:buFont typeface="+mj-lt"/>
              <a:buAutoNum type="alphaLcPeriod"/>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and cancer</a:t>
            </a:r>
          </a:p>
        </p:txBody>
      </p:sp>
      <p:sp>
        <p:nvSpPr>
          <p:cNvPr id="4" name="Slide Number Placeholder 3">
            <a:extLst>
              <a:ext uri="{FF2B5EF4-FFF2-40B4-BE49-F238E27FC236}">
                <a16:creationId xmlns:a16="http://schemas.microsoft.com/office/drawing/2014/main" id="{62B75761-F928-7254-1F59-A54EA97980D8}"/>
              </a:ext>
            </a:extLst>
          </p:cNvPr>
          <p:cNvSpPr>
            <a:spLocks noGrp="1"/>
          </p:cNvSpPr>
          <p:nvPr>
            <p:ph type="sldNum" sz="quarter" idx="5"/>
          </p:nvPr>
        </p:nvSpPr>
        <p:spPr/>
        <p:txBody>
          <a:bodyPr/>
          <a:lstStyle/>
          <a:p>
            <a:fld id="{0B54868D-1B99-B944-8D12-9E578AD4B464}" type="slidenum">
              <a:rPr lang="en-US" smtClean="0"/>
              <a:t>10</a:t>
            </a:fld>
            <a:endParaRPr lang="en-US"/>
          </a:p>
        </p:txBody>
      </p:sp>
    </p:spTree>
    <p:extLst>
      <p:ext uri="{BB962C8B-B14F-4D97-AF65-F5344CB8AC3E}">
        <p14:creationId xmlns:p14="http://schemas.microsoft.com/office/powerpoint/2010/main" val="119881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4.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4.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4.xm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EFC7F0B6-5A94-7A47-B8B7-529895B2F1EF}"/>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
        <p:nvSpPr>
          <p:cNvPr id="13" name="Title 12">
            <a:extLst>
              <a:ext uri="{FF2B5EF4-FFF2-40B4-BE49-F238E27FC236}">
                <a16:creationId xmlns:a16="http://schemas.microsoft.com/office/drawing/2014/main" id="{DD8B1714-DF3C-5345-9DD3-C5369E2DBFAF}"/>
              </a:ext>
            </a:extLst>
          </p:cNvPr>
          <p:cNvSpPr>
            <a:spLocks noGrp="1"/>
          </p:cNvSpPr>
          <p:nvPr>
            <p:ph type="title"/>
          </p:nvPr>
        </p:nvSpPr>
        <p:spPr>
          <a:xfrm>
            <a:off x="0" y="3468413"/>
            <a:ext cx="12192000" cy="977461"/>
          </a:xfrm>
          <a:prstGeom prst="rect">
            <a:avLst/>
          </a:prstGeom>
        </p:spPr>
        <p:txBody>
          <a:bodyPr anchor="b"/>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666310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2/18/2026</a:t>
            </a:fld>
            <a:endParaRPr lang="en-US" dirty="0"/>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94169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8D98944-5FB2-7641-BA8C-3BC8B879FB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DA2AF28D-B86D-764D-8A6F-60792F83E6E0}"/>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823C805C-5779-B140-967F-711AD0F2355B}"/>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fld id="{C1E98028-C120-C94E-94C2-6A0D2C6AE1BF}" type="datetimeFigureOut">
              <a:rPr lang="en-US" smtClean="0"/>
              <a:pPr/>
              <a:t>2/18/2026</a:t>
            </a:fld>
            <a:endParaRPr lang="en-US" dirty="0"/>
          </a:p>
        </p:txBody>
      </p:sp>
      <p:sp>
        <p:nvSpPr>
          <p:cNvPr id="10" name="Footer Placeholder 4">
            <a:extLst>
              <a:ext uri="{FF2B5EF4-FFF2-40B4-BE49-F238E27FC236}">
                <a16:creationId xmlns:a16="http://schemas.microsoft.com/office/drawing/2014/main" id="{062160A3-3C78-164A-80CF-088B67773C91}"/>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endParaRPr lang="en-US" dirty="0"/>
          </a:p>
        </p:txBody>
      </p:sp>
      <p:sp>
        <p:nvSpPr>
          <p:cNvPr id="11" name="Slide Number Placeholder 5">
            <a:extLst>
              <a:ext uri="{FF2B5EF4-FFF2-40B4-BE49-F238E27FC236}">
                <a16:creationId xmlns:a16="http://schemas.microsoft.com/office/drawing/2014/main" id="{FF522088-8007-C54F-BAFD-E38F1BC5C8A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219662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B368A2-AC66-FE4A-8EC8-E3E30573AE17}"/>
              </a:ext>
            </a:extLst>
          </p:cNvPr>
          <p:cNvSpPr>
            <a:spLocks noGrp="1"/>
          </p:cNvSpPr>
          <p:nvPr>
            <p:ph type="ctrTitle" hasCustomPrompt="1"/>
          </p:nvPr>
        </p:nvSpPr>
        <p:spPr>
          <a:xfrm>
            <a:off x="1524000" y="775522"/>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A72228A-5E29-C145-80EF-434C7B772C9B}"/>
              </a:ext>
            </a:extLst>
          </p:cNvPr>
          <p:cNvSpPr>
            <a:spLocks noGrp="1"/>
          </p:cNvSpPr>
          <p:nvPr>
            <p:ph type="subTitle" idx="1" hasCustomPrompt="1"/>
          </p:nvPr>
        </p:nvSpPr>
        <p:spPr>
          <a:xfrm>
            <a:off x="1524000" y="1870841"/>
            <a:ext cx="9144000" cy="426719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B9E35023-709E-1C4A-8278-01DEE8054983}"/>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2/18/2026</a:t>
            </a:fld>
            <a:endParaRPr lang="en-US" dirty="0"/>
          </a:p>
        </p:txBody>
      </p:sp>
      <p:sp>
        <p:nvSpPr>
          <p:cNvPr id="10" name="Footer Placeholder 4">
            <a:extLst>
              <a:ext uri="{FF2B5EF4-FFF2-40B4-BE49-F238E27FC236}">
                <a16:creationId xmlns:a16="http://schemas.microsoft.com/office/drawing/2014/main" id="{30177154-BAF0-BD41-9F12-EA6B5F88BE82}"/>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350143E-FE8D-7C42-8AED-C584C1C2158A}"/>
              </a:ext>
            </a:extLst>
          </p:cNvPr>
          <p:cNvSpPr>
            <a:spLocks noGrp="1"/>
          </p:cNvSpPr>
          <p:nvPr>
            <p:ph type="sldNum" sz="quarter" idx="12"/>
          </p:nvPr>
        </p:nvSpPr>
        <p:spPr>
          <a:xfrm>
            <a:off x="388883" y="6474372"/>
            <a:ext cx="1135117" cy="247103"/>
          </a:xfrm>
          <a:prstGeom prst="rect">
            <a:avLst/>
          </a:prstGeom>
        </p:spPr>
        <p:txBody>
          <a:bodyPr/>
          <a:lstStyle>
            <a:lvl1pPr algn="l">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4044844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Slid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B570-A22B-364A-BC03-3BB3B78D6443}"/>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3" name="Subtitle 2">
            <a:extLst>
              <a:ext uri="{FF2B5EF4-FFF2-40B4-BE49-F238E27FC236}">
                <a16:creationId xmlns:a16="http://schemas.microsoft.com/office/drawing/2014/main" id="{34154EEC-7753-244F-8D3C-769C76331F4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4" name="Date Placeholder 3">
            <a:extLst>
              <a:ext uri="{FF2B5EF4-FFF2-40B4-BE49-F238E27FC236}">
                <a16:creationId xmlns:a16="http://schemas.microsoft.com/office/drawing/2014/main" id="{16091996-96B2-6641-9C3A-19B599FBC519}"/>
              </a:ext>
            </a:extLst>
          </p:cNvPr>
          <p:cNvSpPr>
            <a:spLocks noGrp="1"/>
          </p:cNvSpPr>
          <p:nvPr>
            <p:ph type="dt" sz="half" idx="10"/>
          </p:nvPr>
        </p:nvSpPr>
        <p:spPr>
          <a:xfrm>
            <a:off x="11014841"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2/18/2026</a:t>
            </a:fld>
            <a:endParaRPr lang="en-US" dirty="0"/>
          </a:p>
        </p:txBody>
      </p:sp>
      <p:sp>
        <p:nvSpPr>
          <p:cNvPr id="5" name="Footer Placeholder 4">
            <a:extLst>
              <a:ext uri="{FF2B5EF4-FFF2-40B4-BE49-F238E27FC236}">
                <a16:creationId xmlns:a16="http://schemas.microsoft.com/office/drawing/2014/main" id="{281DD7E6-BDAB-834D-90A8-C8840717F657}"/>
              </a:ext>
            </a:extLst>
          </p:cNvPr>
          <p:cNvSpPr>
            <a:spLocks noGrp="1"/>
          </p:cNvSpPr>
          <p:nvPr>
            <p:ph type="ftr" sz="quarter" idx="11"/>
          </p:nvPr>
        </p:nvSpPr>
        <p:spPr>
          <a:xfrm>
            <a:off x="1524000" y="6474372"/>
            <a:ext cx="9144000" cy="247103"/>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13F24FE1-7233-704B-B440-C106C8BD4320}"/>
              </a:ext>
            </a:extLst>
          </p:cNvPr>
          <p:cNvSpPr>
            <a:spLocks noGrp="1"/>
          </p:cNvSpPr>
          <p:nvPr>
            <p:ph type="sldNum" sz="quarter" idx="12"/>
          </p:nvPr>
        </p:nvSpPr>
        <p:spPr>
          <a:xfrm>
            <a:off x="0" y="6474372"/>
            <a:ext cx="1135117" cy="247103"/>
          </a:xfrm>
          <a:prstGeom prst="rect">
            <a:avLst/>
          </a:prstGeom>
        </p:spPr>
        <p:txBody>
          <a:bodyPr/>
          <a:lstStyle>
            <a:lvl1pPr algn="ctr">
              <a:defRPr sz="1200">
                <a:solidFill>
                  <a:schemeClr val="bg1"/>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1062479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2/18/2026</a:t>
            </a:fld>
            <a:endParaRPr lang="en-US" dirty="0"/>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dirty="0"/>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dirty="0"/>
          </a:p>
        </p:txBody>
      </p:sp>
    </p:spTree>
    <p:extLst>
      <p:ext uri="{BB962C8B-B14F-4D97-AF65-F5344CB8AC3E}">
        <p14:creationId xmlns:p14="http://schemas.microsoft.com/office/powerpoint/2010/main" val="3500874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6A6-D2ED-A0DE-CC24-FE029C2FBA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1AA05A-A30E-23FD-3998-06BEDFDE1214}"/>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F5BE47-415F-BDCF-0F52-D53299A4C5DF}"/>
              </a:ext>
            </a:extLst>
          </p:cNvPr>
          <p:cNvSpPr>
            <a:spLocks noGrp="1"/>
          </p:cNvSpPr>
          <p:nvPr>
            <p:ph type="dt" sz="half" idx="10"/>
          </p:nvPr>
        </p:nvSpPr>
        <p:spPr/>
        <p:txBody>
          <a:bodyPr/>
          <a:lstStyle/>
          <a:p>
            <a:fld id="{87DE6118-2437-4B30-8E3C-4D2BE6020583}" type="datetimeFigureOut">
              <a:rPr lang="en-US" smtClean="0"/>
              <a:pPr/>
              <a:t>2/18/2026</a:t>
            </a:fld>
            <a:endParaRPr lang="en-US" dirty="0"/>
          </a:p>
        </p:txBody>
      </p:sp>
      <p:sp>
        <p:nvSpPr>
          <p:cNvPr id="5" name="Footer Placeholder 4">
            <a:extLst>
              <a:ext uri="{FF2B5EF4-FFF2-40B4-BE49-F238E27FC236}">
                <a16:creationId xmlns:a16="http://schemas.microsoft.com/office/drawing/2014/main" id="{8B3A9499-AEE0-C73F-F63C-3A239E6006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A4F4EC-B7F6-7D42-B298-5FAD01F58F38}"/>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5626621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CBCA-0783-6B42-E795-601685CAD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9F4258-9577-5A5C-7C92-76CEDC1857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17482-B22E-AB64-91FF-84B31C0A1417}"/>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5" name="Footer Placeholder 4">
            <a:extLst>
              <a:ext uri="{FF2B5EF4-FFF2-40B4-BE49-F238E27FC236}">
                <a16:creationId xmlns:a16="http://schemas.microsoft.com/office/drawing/2014/main" id="{32CE53DE-BD1F-2DD3-3892-64A1BE624F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E2D273-2FE9-5A2A-C464-2A90E3F8C60E}"/>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7198715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1532-4D1A-0749-0E85-CA1940E037F5}"/>
              </a:ext>
            </a:extLst>
          </p:cNvPr>
          <p:cNvSpPr>
            <a:spLocks noGrp="1"/>
          </p:cNvSpPr>
          <p:nvPr>
            <p:ph type="title"/>
          </p:nvPr>
        </p:nvSpPr>
        <p:spPr>
          <a:xfrm>
            <a:off x="831849"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7D7702-404E-39DD-E956-1BD53FBCD177}"/>
              </a:ext>
            </a:extLst>
          </p:cNvPr>
          <p:cNvSpPr>
            <a:spLocks noGrp="1"/>
          </p:cNvSpPr>
          <p:nvPr>
            <p:ph type="body" idx="1"/>
          </p:nvPr>
        </p:nvSpPr>
        <p:spPr>
          <a:xfrm>
            <a:off x="831849" y="4589464"/>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3831EB-9249-C735-ADA5-2E74518D9DE5}"/>
              </a:ext>
            </a:extLst>
          </p:cNvPr>
          <p:cNvSpPr>
            <a:spLocks noGrp="1"/>
          </p:cNvSpPr>
          <p:nvPr>
            <p:ph type="dt" sz="half" idx="10"/>
          </p:nvPr>
        </p:nvSpPr>
        <p:spPr/>
        <p:txBody>
          <a:bodyPr/>
          <a:lstStyle/>
          <a:p>
            <a:fld id="{87DE6118-2437-4B30-8E3C-4D2BE6020583}" type="datetimeFigureOut">
              <a:rPr lang="en-US" smtClean="0"/>
              <a:pPr/>
              <a:t>2/18/2026</a:t>
            </a:fld>
            <a:endParaRPr lang="en-US" dirty="0"/>
          </a:p>
        </p:txBody>
      </p:sp>
      <p:sp>
        <p:nvSpPr>
          <p:cNvPr id="5" name="Footer Placeholder 4">
            <a:extLst>
              <a:ext uri="{FF2B5EF4-FFF2-40B4-BE49-F238E27FC236}">
                <a16:creationId xmlns:a16="http://schemas.microsoft.com/office/drawing/2014/main" id="{42BF95BF-FA2B-345A-C514-B955E1E1B51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7ACB2A-CF9F-A3E4-AA8D-934CAD37A2E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72240372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41FD-3824-A6BA-0E1F-5823EECEDD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9118F-C067-3192-0D3C-2E4A0474F867}"/>
              </a:ext>
            </a:extLst>
          </p:cNvPr>
          <p:cNvSpPr>
            <a:spLocks noGrp="1"/>
          </p:cNvSpPr>
          <p:nvPr>
            <p:ph sz="half" idx="1"/>
          </p:nvPr>
        </p:nvSpPr>
        <p:spPr>
          <a:xfrm>
            <a:off x="838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5D65CA-D7D1-7D39-E8B2-8A5E05E48560}"/>
              </a:ext>
            </a:extLst>
          </p:cNvPr>
          <p:cNvSpPr>
            <a:spLocks noGrp="1"/>
          </p:cNvSpPr>
          <p:nvPr>
            <p:ph sz="half" idx="2"/>
          </p:nvPr>
        </p:nvSpPr>
        <p:spPr>
          <a:xfrm>
            <a:off x="6172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10E989-BE89-5778-B091-D8C75AB3309B}"/>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6" name="Footer Placeholder 5">
            <a:extLst>
              <a:ext uri="{FF2B5EF4-FFF2-40B4-BE49-F238E27FC236}">
                <a16:creationId xmlns:a16="http://schemas.microsoft.com/office/drawing/2014/main" id="{6FE4FB3B-0E20-8893-D4FC-FD37BB09BE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1CFDFC-9575-DA7B-B423-17B93EBF8EF2}"/>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5117642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02D2-26DF-6A6B-6278-AA367EF863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57AD90-A782-B1BB-925C-A8B99B1C0EEC}"/>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C84FBD-C578-A61F-342F-F75ED4375ED6}"/>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45FCA3-41A5-2BAA-B0EB-0562B2E03E5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69070B-5D63-5825-FFB7-C41A0C633766}"/>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CAD8CB-B6FE-3B3A-4A20-1EB684BAF361}"/>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8" name="Footer Placeholder 7">
            <a:extLst>
              <a:ext uri="{FF2B5EF4-FFF2-40B4-BE49-F238E27FC236}">
                <a16:creationId xmlns:a16="http://schemas.microsoft.com/office/drawing/2014/main" id="{BC0620C7-741B-CAFF-0FF0-A129A71AD4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86AE8DB-C9CC-5E17-2072-515D0140F8D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38124324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D1-55F5-B545-B3C1-D2779C975C94}"/>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chemeClr val="bg1"/>
                </a:solidFill>
              </a:defRPr>
            </a:lvl1pPr>
          </a:lstStyle>
          <a:p>
            <a:r>
              <a:rPr lang="en-US" dirty="0"/>
              <a:t>Title Slide 2</a:t>
            </a:r>
          </a:p>
        </p:txBody>
      </p:sp>
      <p:sp>
        <p:nvSpPr>
          <p:cNvPr id="3" name="Subtitle 2">
            <a:extLst>
              <a:ext uri="{FF2B5EF4-FFF2-40B4-BE49-F238E27FC236}">
                <a16:creationId xmlns:a16="http://schemas.microsoft.com/office/drawing/2014/main" id="{DE83E85C-23C4-9D49-A616-F1EFF90A3B20}"/>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255427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D00E-9DF7-DED8-4F43-F35BECDB6D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D3BD4-F213-066A-F91A-8F433708CDF8}"/>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4" name="Footer Placeholder 3">
            <a:extLst>
              <a:ext uri="{FF2B5EF4-FFF2-40B4-BE49-F238E27FC236}">
                <a16:creationId xmlns:a16="http://schemas.microsoft.com/office/drawing/2014/main" id="{005F5B7C-8EA7-DAAB-0070-B587B74C5DE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1600C47-7A96-E0F5-A5D7-AF77C7BFD63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45389359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CC3644-82FA-AFA6-D6C7-A395D004852D}"/>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3" name="Footer Placeholder 2">
            <a:extLst>
              <a:ext uri="{FF2B5EF4-FFF2-40B4-BE49-F238E27FC236}">
                <a16:creationId xmlns:a16="http://schemas.microsoft.com/office/drawing/2014/main" id="{A2DE240B-BDC3-5A6E-2978-60B177C568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9C18A6-02FE-7F8D-3272-A7846A18582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77709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6453-794F-94C1-6E14-FC8ABFC9BF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F1C3B4-F2DE-7131-B788-67C118D626AE}"/>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790348-5D3B-E43F-2AAD-AA621560C68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86EE7-568E-F563-23AA-D11140041CC7}"/>
              </a:ext>
            </a:extLst>
          </p:cNvPr>
          <p:cNvSpPr>
            <a:spLocks noGrp="1"/>
          </p:cNvSpPr>
          <p:nvPr>
            <p:ph type="dt" sz="half" idx="10"/>
          </p:nvPr>
        </p:nvSpPr>
        <p:spPr/>
        <p:txBody>
          <a:bodyPr/>
          <a:lstStyle/>
          <a:p>
            <a:fld id="{87DE6118-2437-4B30-8E3C-4D2BE6020583}" type="datetimeFigureOut">
              <a:rPr lang="en-US" smtClean="0"/>
              <a:pPr/>
              <a:t>2/18/2026</a:t>
            </a:fld>
            <a:endParaRPr lang="en-US" dirty="0"/>
          </a:p>
        </p:txBody>
      </p:sp>
      <p:sp>
        <p:nvSpPr>
          <p:cNvPr id="6" name="Footer Placeholder 5">
            <a:extLst>
              <a:ext uri="{FF2B5EF4-FFF2-40B4-BE49-F238E27FC236}">
                <a16:creationId xmlns:a16="http://schemas.microsoft.com/office/drawing/2014/main" id="{4FF78649-8F08-8F42-B261-1A17EAE414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EDF81B-BD53-89EE-D95B-92BDD83E950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64484916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663F-BDBD-99B2-17BA-07AC48B3E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9EB469-61E2-C892-3B9A-A425CF7F9B0D}"/>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D5CEBD37-1923-B9C4-8E53-38ECA60004D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01C741-332D-55E9-94D4-763218624826}"/>
              </a:ext>
            </a:extLst>
          </p:cNvPr>
          <p:cNvSpPr>
            <a:spLocks noGrp="1"/>
          </p:cNvSpPr>
          <p:nvPr>
            <p:ph type="dt" sz="half" idx="10"/>
          </p:nvPr>
        </p:nvSpPr>
        <p:spPr/>
        <p:txBody>
          <a:bodyPr/>
          <a:lstStyle/>
          <a:p>
            <a:fld id="{87DE6118-2437-4B30-8E3C-4D2BE6020583}" type="datetimeFigureOut">
              <a:rPr lang="en-US" smtClean="0"/>
              <a:pPr/>
              <a:t>2/18/2026</a:t>
            </a:fld>
            <a:endParaRPr lang="en-US" dirty="0"/>
          </a:p>
        </p:txBody>
      </p:sp>
      <p:sp>
        <p:nvSpPr>
          <p:cNvPr id="6" name="Footer Placeholder 5">
            <a:extLst>
              <a:ext uri="{FF2B5EF4-FFF2-40B4-BE49-F238E27FC236}">
                <a16:creationId xmlns:a16="http://schemas.microsoft.com/office/drawing/2014/main" id="{94E29071-209B-97D7-F9F2-4B6720DDE7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F0D60B-DDEB-743A-3924-27DA321BFF9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0521243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74BB-16DC-0F51-CF89-9D0820667F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713DA4-1C8E-16B9-A3E5-5E3D777427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BED55-E9D9-4733-9FB5-9D464DA912FC}"/>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5" name="Footer Placeholder 4">
            <a:extLst>
              <a:ext uri="{FF2B5EF4-FFF2-40B4-BE49-F238E27FC236}">
                <a16:creationId xmlns:a16="http://schemas.microsoft.com/office/drawing/2014/main" id="{771E72CD-6380-E5E4-A05B-68B33B83CE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64E295-3419-1038-8539-23388B57A017}"/>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64982232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4A12F8-7839-44EF-886C-99AFA98E6F45}"/>
              </a:ext>
            </a:extLst>
          </p:cNvPr>
          <p:cNvSpPr>
            <a:spLocks noGrp="1"/>
          </p:cNvSpPr>
          <p:nvPr>
            <p:ph type="title" orient="vert"/>
          </p:nvPr>
        </p:nvSpPr>
        <p:spPr>
          <a:xfrm>
            <a:off x="8724901" y="365125"/>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E452BA-9CE2-403B-0B2B-1E63026B4814}"/>
              </a:ext>
            </a:extLst>
          </p:cNvPr>
          <p:cNvSpPr>
            <a:spLocks noGrp="1"/>
          </p:cNvSpPr>
          <p:nvPr>
            <p:ph type="body" orient="vert" idx="1"/>
          </p:nvPr>
        </p:nvSpPr>
        <p:spPr>
          <a:xfrm>
            <a:off x="838201" y="365125"/>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9CC33-69B1-CD95-2DF8-7E1EF9A1A79A}"/>
              </a:ext>
            </a:extLst>
          </p:cNvPr>
          <p:cNvSpPr>
            <a:spLocks noGrp="1"/>
          </p:cNvSpPr>
          <p:nvPr>
            <p:ph type="dt" sz="half" idx="10"/>
          </p:nvPr>
        </p:nvSpPr>
        <p:spPr/>
        <p:txBody>
          <a:bodyPr/>
          <a:lstStyle/>
          <a:p>
            <a:fld id="{87DE6118-2437-4B30-8E3C-4D2BE6020583}" type="datetimeFigureOut">
              <a:rPr lang="en-US" smtClean="0"/>
              <a:t>2/18/2026</a:t>
            </a:fld>
            <a:endParaRPr lang="en-US" dirty="0"/>
          </a:p>
        </p:txBody>
      </p:sp>
      <p:sp>
        <p:nvSpPr>
          <p:cNvPr id="5" name="Footer Placeholder 4">
            <a:extLst>
              <a:ext uri="{FF2B5EF4-FFF2-40B4-BE49-F238E27FC236}">
                <a16:creationId xmlns:a16="http://schemas.microsoft.com/office/drawing/2014/main" id="{D2E63480-6F27-E27F-7C1E-AFD4CDC678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C6989F-7843-B131-D881-7F0A72E2C6E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54591945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0611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6" name="Google Shape;16;p3"/>
          <p:cNvSpPr txBox="1">
            <a:spLocks noGrp="1"/>
          </p:cNvSpPr>
          <p:nvPr>
            <p:ph type="title"/>
          </p:nvPr>
        </p:nvSpPr>
        <p:spPr>
          <a:xfrm>
            <a:off x="647833" y="2286000"/>
            <a:ext cx="10911600" cy="1047600"/>
          </a:xfrm>
          <a:prstGeom prst="rect">
            <a:avLst/>
          </a:prstGeom>
        </p:spPr>
        <p:txBody>
          <a:bodyPr spcFirstLastPara="1" wrap="square" lIns="91425" tIns="91425" rIns="91425" bIns="91425" anchor="b" anchorCtr="0">
            <a:normAutofit/>
          </a:bodyPr>
          <a:lstStyle>
            <a:lvl1pPr lvl="0">
              <a:spcBef>
                <a:spcPts val="0"/>
              </a:spcBef>
              <a:spcAft>
                <a:spcPts val="0"/>
              </a:spcAft>
              <a:buSzPts val="3600"/>
              <a:buNone/>
              <a:defRPr sz="4800"/>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17" name="Google Shape;17;p3"/>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3266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67874-BBC3-4018-965C-3FB31226AA23}" type="slidenum">
              <a:rPr lang="en-US" smtClean="0"/>
              <a:t>‹#›</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3487271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67874-BBC3-4018-965C-3FB31226AA23}"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cxnSp>
        <p:nvCxnSpPr>
          <p:cNvPr id="11" name="Straight Connector 10"/>
          <p:cNvCxnSpPr/>
          <p:nvPr/>
        </p:nvCxnSpPr>
        <p:spPr>
          <a:xfrm>
            <a:off x="0" y="1510382"/>
            <a:ext cx="12192000" cy="0"/>
          </a:xfrm>
          <a:prstGeom prst="line">
            <a:avLst/>
          </a:prstGeom>
          <a:ln w="38100">
            <a:solidFill>
              <a:srgbClr val="0131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992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0B3B-0651-0941-A1FA-9888F8C21B9C}"/>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3</a:t>
            </a:r>
          </a:p>
        </p:txBody>
      </p:sp>
      <p:sp>
        <p:nvSpPr>
          <p:cNvPr id="8" name="Subtitle 2">
            <a:extLst>
              <a:ext uri="{FF2B5EF4-FFF2-40B4-BE49-F238E27FC236}">
                <a16:creationId xmlns:a16="http://schemas.microsoft.com/office/drawing/2014/main" id="{49C69A87-9049-B547-A73E-B8B4DF77F59C}"/>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597529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67874-BBC3-4018-965C-3FB31226AA23}"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8256588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67874-BBC3-4018-965C-3FB31226AA23}" type="slidenum">
              <a:rPr lang="en-US" smtClean="0"/>
              <a:t>‹#›</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cxnSp>
        <p:nvCxnSpPr>
          <p:cNvPr id="10" name="Straight Connector 9"/>
          <p:cNvCxnSpPr/>
          <p:nvPr/>
        </p:nvCxnSpPr>
        <p:spPr>
          <a:xfrm>
            <a:off x="0" y="1510382"/>
            <a:ext cx="12192000" cy="0"/>
          </a:xfrm>
          <a:prstGeom prst="line">
            <a:avLst/>
          </a:prstGeom>
          <a:ln w="38100">
            <a:solidFill>
              <a:srgbClr val="0131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2583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DD67874-BBC3-4018-965C-3FB31226AA23}" type="slidenum">
              <a:rPr lang="en-US" smtClean="0"/>
              <a:t>‹#›</a:t>
            </a:fld>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1023683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DD67874-BBC3-4018-965C-3FB31226AA23}" type="slidenum">
              <a:rPr lang="en-US" smtClean="0"/>
              <a:t>‹#›</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cxnSp>
        <p:nvCxnSpPr>
          <p:cNvPr id="8" name="Straight Connector 7"/>
          <p:cNvCxnSpPr/>
          <p:nvPr/>
        </p:nvCxnSpPr>
        <p:spPr>
          <a:xfrm>
            <a:off x="0" y="1510382"/>
            <a:ext cx="12192000" cy="0"/>
          </a:xfrm>
          <a:prstGeom prst="line">
            <a:avLst/>
          </a:prstGeom>
          <a:ln w="38100">
            <a:solidFill>
              <a:srgbClr val="0131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770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DD67874-BBC3-4018-965C-3FB31226AA23}" type="slidenum">
              <a:rPr lang="en-US" smtClean="0"/>
              <a:t>‹#›</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478729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67874-BBC3-4018-965C-3FB31226AA23}" type="slidenum">
              <a:rPr lang="en-US" smtClean="0"/>
              <a:t>‹#›</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29539167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DD67874-BBC3-4018-965C-3FB31226AA23}" type="slidenum">
              <a:rPr lang="en-US" smtClean="0"/>
              <a:t>‹#›</a:t>
            </a:fld>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624332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67874-BBC3-4018-965C-3FB31226AA23}" type="slidenum">
              <a:rPr lang="en-US" smtClean="0"/>
              <a:t>‹#›</a:t>
            </a:fld>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292" y="6356350"/>
            <a:ext cx="4075184" cy="387097"/>
          </a:xfrm>
          <a:prstGeom prst="rect">
            <a:avLst/>
          </a:prstGeom>
        </p:spPr>
      </p:pic>
    </p:spTree>
    <p:extLst>
      <p:ext uri="{BB962C8B-B14F-4D97-AF65-F5344CB8AC3E}">
        <p14:creationId xmlns:p14="http://schemas.microsoft.com/office/powerpoint/2010/main" val="1521379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CE363-3067-4AE7-BEBA-82A57AFC2943}" type="datetimeFigureOut">
              <a:rPr lang="en-US" smtClean="0"/>
              <a:t>2/18/2026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DD67874-BBC3-4018-965C-3FB31226AA23}" type="slidenum">
              <a:rPr lang="en-US" smtClean="0"/>
              <a:t>‹#›</a:t>
            </a:fld>
            <a:endParaRPr lang="en-US" dirty="0"/>
          </a:p>
        </p:txBody>
      </p:sp>
    </p:spTree>
    <p:extLst>
      <p:ext uri="{BB962C8B-B14F-4D97-AF65-F5344CB8AC3E}">
        <p14:creationId xmlns:p14="http://schemas.microsoft.com/office/powerpoint/2010/main" val="26540466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9074-9BF8-6377-32F1-36C1DE051C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FC990E-AD1C-6E8F-B0D0-71B704D87B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7CC471-CF06-3B6F-CAEE-E523EF6DFD89}"/>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029FECA4-8248-7FC9-4BA6-C225E3F50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3B580-1F37-4217-F527-2282E9A4E854}"/>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05969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dirty="0"/>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2516807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DA61-811A-A09C-E9EB-24ACAA2B0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796B0-8BC5-4F9F-0171-BE46420879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32CEF-E72D-53DB-DBB1-051AFDC310A4}"/>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770B0866-DB63-3E46-20CF-A31DF59EE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CD941-1722-2911-32EA-9183FCF93DE5}"/>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4270043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9735-79A4-B03D-AC00-6D91CD3608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631F03-DF9D-4C6E-6207-140329B9E1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5FB373-ED19-A07A-BAA7-AB91A73DE051}"/>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2C798684-8CE0-5BF4-E65F-E034D18691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A6007-455B-003C-24EC-3009B9EADCD5}"/>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22068833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2022-A2D6-8FB6-A965-B2112F28D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5E06C-5B2E-24CF-69E7-62CE3DC388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47D4EB-0F84-2794-5669-FBF8C8FB7C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3B5146-A2E0-E5AB-C9CF-B9A3A912358E}"/>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6" name="Footer Placeholder 5">
            <a:extLst>
              <a:ext uri="{FF2B5EF4-FFF2-40B4-BE49-F238E27FC236}">
                <a16:creationId xmlns:a16="http://schemas.microsoft.com/office/drawing/2014/main" id="{A6492634-12CD-63B2-C23B-47E2694559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68A10B-8B62-80D1-E548-4DF4A1FE83A1}"/>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027884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4874E-ADC5-0440-04DF-9280E66BD6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B2A304-2FA3-B280-7CF1-F8F55EFD0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28767-D18B-FCF7-F649-B131226B85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2DADF4-8F31-B55D-3D68-CCE7C12C6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ED6796-BFD0-920C-3DB9-0528FBDA98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87EAFC-011C-4125-D411-8C5D36995B4B}"/>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8" name="Footer Placeholder 7">
            <a:extLst>
              <a:ext uri="{FF2B5EF4-FFF2-40B4-BE49-F238E27FC236}">
                <a16:creationId xmlns:a16="http://schemas.microsoft.com/office/drawing/2014/main" id="{16470EFE-6972-B5B8-54A9-8E808D1B5A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DBAFAE-1647-C2FE-7F7F-5C39E26BC8AF}"/>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203777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7336-B46C-44FB-4C2F-4DA69910E9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8EB53-264A-D10B-F067-2A37584EE722}"/>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4" name="Footer Placeholder 3">
            <a:extLst>
              <a:ext uri="{FF2B5EF4-FFF2-40B4-BE49-F238E27FC236}">
                <a16:creationId xmlns:a16="http://schemas.microsoft.com/office/drawing/2014/main" id="{EE325324-B72E-1637-9A78-E7212173C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ABB92-5C61-2E52-949D-FCA9743188D4}"/>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1061118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8D0528-6C9B-79F1-47C5-48B6A0CA10E3}"/>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3" name="Footer Placeholder 2">
            <a:extLst>
              <a:ext uri="{FF2B5EF4-FFF2-40B4-BE49-F238E27FC236}">
                <a16:creationId xmlns:a16="http://schemas.microsoft.com/office/drawing/2014/main" id="{9B06F69A-3915-EC0E-ED34-A4C0E0A56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889D5-C831-5664-DF08-F7F64B23A0EC}"/>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147278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EC16-F002-7B01-824F-D0341A72F2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A672F5-48C3-DD54-CBFE-8962A1621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4695A9-02AB-D69A-298C-432A00E58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47B09-131B-E090-6825-E4746C7DEAA4}"/>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6" name="Footer Placeholder 5">
            <a:extLst>
              <a:ext uri="{FF2B5EF4-FFF2-40B4-BE49-F238E27FC236}">
                <a16:creationId xmlns:a16="http://schemas.microsoft.com/office/drawing/2014/main" id="{7587EF8C-21FF-AEB2-7D6F-F5BC93DAE2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9857E-DE29-8988-7F8D-45DDD5FA9293}"/>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5040420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9325-863F-E79D-66B7-22519097F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648201-C27A-3487-935D-6F50732D2C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F7DBE2-E25F-EFD5-988F-CBAEDE8A2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7C41C5-6293-9298-D89E-6223058EF199}"/>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6" name="Footer Placeholder 5">
            <a:extLst>
              <a:ext uri="{FF2B5EF4-FFF2-40B4-BE49-F238E27FC236}">
                <a16:creationId xmlns:a16="http://schemas.microsoft.com/office/drawing/2014/main" id="{8085C1BC-13E1-F841-57E0-0A73195A5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55A556-267A-278B-3980-9F6011B9FD0D}"/>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8808926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3834-6E3D-086F-48AF-0ADB089A41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5E7A35-B1F0-537B-C901-C5F4090A42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D4E83-564E-96AE-FBB2-D19277BEA1FA}"/>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1A7C22E1-C81E-6FE3-855B-EDED029FD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EA759D-4197-871A-3D5F-CE97944055BC}"/>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13877065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9C042-BA87-66FB-CBCB-BC98B0C4D7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151104-6A13-6642-8CEE-04D0D85DDD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925C2-6016-3DF4-678E-1A987E52FF9A}"/>
              </a:ext>
            </a:extLst>
          </p:cNvPr>
          <p:cNvSpPr>
            <a:spLocks noGrp="1"/>
          </p:cNvSpPr>
          <p:nvPr>
            <p:ph type="dt" sz="half" idx="10"/>
          </p:nvPr>
        </p:nvSpPr>
        <p:spPr/>
        <p:txBody>
          <a:body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4EFA94DA-B67E-3702-E9BF-45DB18166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501E9-388F-B13B-D12C-D9BCBDCBDEB6}"/>
              </a:ext>
            </a:extLst>
          </p:cNvPr>
          <p:cNvSpPr>
            <a:spLocks noGrp="1"/>
          </p:cNvSpPr>
          <p:nvPr>
            <p:ph type="sldNum" sz="quarter" idx="12"/>
          </p:nvPr>
        </p:nvSpPr>
        <p:spPr/>
        <p:txBody>
          <a:bodyPr/>
          <a:lstStyle/>
          <a:p>
            <a:fld id="{4A6AEF53-F32A-4460-81AF-BCF3A88A9047}" type="slidenum">
              <a:rPr lang="en-US" smtClean="0"/>
              <a:t>‹#›</a:t>
            </a:fld>
            <a:endParaRPr lang="en-US"/>
          </a:p>
        </p:txBody>
      </p:sp>
    </p:spTree>
    <p:extLst>
      <p:ext uri="{BB962C8B-B14F-4D97-AF65-F5344CB8AC3E}">
        <p14:creationId xmlns:p14="http://schemas.microsoft.com/office/powerpoint/2010/main" val="3222638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6B6FD4-9028-7F40-BB72-29574A6E6981}"/>
              </a:ext>
            </a:extLst>
          </p:cNvPr>
          <p:cNvSpPr>
            <a:spLocks noGrp="1"/>
          </p:cNvSpPr>
          <p:nvPr>
            <p:ph type="ctrTitle" hasCustomPrompt="1"/>
          </p:nvPr>
        </p:nvSpPr>
        <p:spPr>
          <a:xfrm>
            <a:off x="0" y="3005958"/>
            <a:ext cx="12192000" cy="1407894"/>
          </a:xfrm>
          <a:prstGeom prst="rect">
            <a:avLst/>
          </a:prstGeom>
        </p:spPr>
        <p:txBody>
          <a:bodyPr anchor="b"/>
          <a:lstStyle>
            <a:lvl1pPr algn="ctr">
              <a:defRPr sz="4800" b="1">
                <a:solidFill>
                  <a:srgbClr val="002060"/>
                </a:solidFill>
              </a:defRPr>
            </a:lvl1pPr>
          </a:lstStyle>
          <a:p>
            <a:r>
              <a:rPr lang="en-US" dirty="0"/>
              <a:t>Title Slide 5</a:t>
            </a:r>
          </a:p>
        </p:txBody>
      </p:sp>
      <p:sp>
        <p:nvSpPr>
          <p:cNvPr id="8" name="Subtitle 2">
            <a:extLst>
              <a:ext uri="{FF2B5EF4-FFF2-40B4-BE49-F238E27FC236}">
                <a16:creationId xmlns:a16="http://schemas.microsoft.com/office/drawing/2014/main" id="{368E8998-340B-5044-BF2F-35289E5DDA39}"/>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rgbClr val="0027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SUBTITLE/TAGLINE</a:t>
            </a:r>
          </a:p>
        </p:txBody>
      </p:sp>
    </p:spTree>
    <p:extLst>
      <p:ext uri="{BB962C8B-B14F-4D97-AF65-F5344CB8AC3E}">
        <p14:creationId xmlns:p14="http://schemas.microsoft.com/office/powerpoint/2010/main" val="4901436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ank 1">
    <p:spTree>
      <p:nvGrpSpPr>
        <p:cNvPr id="1" name=""/>
        <p:cNvGrpSpPr/>
        <p:nvPr/>
      </p:nvGrpSpPr>
      <p:grpSpPr>
        <a:xfrm>
          <a:off x="0" y="0"/>
          <a:ext cx="0" cy="0"/>
          <a:chOff x="0" y="0"/>
          <a:chExt cx="0" cy="0"/>
        </a:xfrm>
      </p:grpSpPr>
      <p:pic>
        <p:nvPicPr>
          <p:cNvPr id="5" name="Picture 4" descr="A black screen with colorful squares&#10;&#10;AI-generated content may be incorrect.">
            <a:extLst>
              <a:ext uri="{FF2B5EF4-FFF2-40B4-BE49-F238E27FC236}">
                <a16:creationId xmlns:a16="http://schemas.microsoft.com/office/drawing/2014/main" id="{C0314D66-929F-C54D-4383-4893A9BB6B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12189291" cy="6858000"/>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B81A9B36-24D5-8F43-7A78-E41AC01B7F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991" y="6396854"/>
            <a:ext cx="1197049" cy="291578"/>
          </a:xfrm>
          <a:prstGeom prst="rect">
            <a:avLst/>
          </a:prstGeom>
        </p:spPr>
      </p:pic>
      <p:sp>
        <p:nvSpPr>
          <p:cNvPr id="9" name="Slide Number Placeholder 8">
            <a:extLst>
              <a:ext uri="{FF2B5EF4-FFF2-40B4-BE49-F238E27FC236}">
                <a16:creationId xmlns:a16="http://schemas.microsoft.com/office/drawing/2014/main" id="{90766A5E-5976-B313-3939-F85356C91333}"/>
              </a:ext>
            </a:extLst>
          </p:cNvPr>
          <p:cNvSpPr>
            <a:spLocks noGrp="1"/>
          </p:cNvSpPr>
          <p:nvPr>
            <p:ph type="sldNum" sz="quarter" idx="11"/>
          </p:nvPr>
        </p:nvSpPr>
        <p:spPr/>
        <p:txBody>
          <a:bodyPr/>
          <a:lstStyle>
            <a:lvl1pPr>
              <a:defRPr>
                <a:solidFill>
                  <a:schemeClr val="tx2"/>
                </a:solidFill>
              </a:defRPr>
            </a:lvl1pPr>
          </a:lstStyle>
          <a:p>
            <a:fld id="{215C996C-85AC-494F-BCC1-5B6EFE8AFAFD}" type="slidenum">
              <a:rPr lang="en-US" smtClean="0"/>
              <a:pPr/>
              <a:t>‹#›</a:t>
            </a:fld>
            <a:endParaRPr lang="en-US" dirty="0"/>
          </a:p>
        </p:txBody>
      </p:sp>
      <p:pic>
        <p:nvPicPr>
          <p:cNvPr id="6" name="Picture 5" descr="A black background with orange text&#10;&#10;AI-generated content may be incorrect.">
            <a:extLst>
              <a:ext uri="{FF2B5EF4-FFF2-40B4-BE49-F238E27FC236}">
                <a16:creationId xmlns:a16="http://schemas.microsoft.com/office/drawing/2014/main" id="{B5FE2CB6-55C7-A251-E2B6-22BB40477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312" y="6346583"/>
            <a:ext cx="1282399" cy="389497"/>
          </a:xfrm>
          <a:prstGeom prst="rect">
            <a:avLst/>
          </a:prstGeom>
        </p:spPr>
      </p:pic>
    </p:spTree>
    <p:extLst>
      <p:ext uri="{BB962C8B-B14F-4D97-AF65-F5344CB8AC3E}">
        <p14:creationId xmlns:p14="http://schemas.microsoft.com/office/powerpoint/2010/main" val="176417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pic>
        <p:nvPicPr>
          <p:cNvPr id="5" name="Picture 4" descr="A black screen with colorful squares&#10;&#10;AI-generated content may be incorrect.">
            <a:extLst>
              <a:ext uri="{FF2B5EF4-FFF2-40B4-BE49-F238E27FC236}">
                <a16:creationId xmlns:a16="http://schemas.microsoft.com/office/drawing/2014/main" id="{C0314D66-929F-C54D-4383-4893A9BB6B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12189291" cy="6858000"/>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B81A9B36-24D5-8F43-7A78-E41AC01B7F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991" y="6396854"/>
            <a:ext cx="1197049" cy="291578"/>
          </a:xfrm>
          <a:prstGeom prst="rect">
            <a:avLst/>
          </a:prstGeom>
        </p:spPr>
      </p:pic>
      <p:sp>
        <p:nvSpPr>
          <p:cNvPr id="2" name="Title 1">
            <a:extLst>
              <a:ext uri="{FF2B5EF4-FFF2-40B4-BE49-F238E27FC236}">
                <a16:creationId xmlns:a16="http://schemas.microsoft.com/office/drawing/2014/main" id="{0158C9E7-29AF-C57B-F15D-EFCA290A9920}"/>
              </a:ext>
            </a:extLst>
          </p:cNvPr>
          <p:cNvSpPr>
            <a:spLocks noGrp="1"/>
          </p:cNvSpPr>
          <p:nvPr>
            <p:ph type="title"/>
          </p:nvPr>
        </p:nvSpPr>
        <p:spPr>
          <a:xfrm>
            <a:off x="339437" y="365125"/>
            <a:ext cx="11513126" cy="981238"/>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90766A5E-5976-B313-3939-F85356C91333}"/>
              </a:ext>
            </a:extLst>
          </p:cNvPr>
          <p:cNvSpPr>
            <a:spLocks noGrp="1"/>
          </p:cNvSpPr>
          <p:nvPr>
            <p:ph type="sldNum" sz="quarter" idx="11"/>
          </p:nvPr>
        </p:nvSpPr>
        <p:spPr/>
        <p:txBody>
          <a:bodyPr/>
          <a:lstStyle>
            <a:lvl1pPr>
              <a:defRPr>
                <a:solidFill>
                  <a:schemeClr val="tx2"/>
                </a:solidFill>
              </a:defRPr>
            </a:lvl1pPr>
          </a:lstStyle>
          <a:p>
            <a:fld id="{215C996C-85AC-494F-BCC1-5B6EFE8AFAFD}" type="slidenum">
              <a:rPr lang="en-US" smtClean="0"/>
              <a:pPr/>
              <a:t>‹#›</a:t>
            </a:fld>
            <a:endParaRPr lang="en-US" dirty="0"/>
          </a:p>
        </p:txBody>
      </p:sp>
      <p:pic>
        <p:nvPicPr>
          <p:cNvPr id="6" name="Picture 5" descr="A black background with orange text&#10;&#10;AI-generated content may be incorrect.">
            <a:extLst>
              <a:ext uri="{FF2B5EF4-FFF2-40B4-BE49-F238E27FC236}">
                <a16:creationId xmlns:a16="http://schemas.microsoft.com/office/drawing/2014/main" id="{B5FE2CB6-55C7-A251-E2B6-22BB40477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312" y="6346583"/>
            <a:ext cx="1282399" cy="389497"/>
          </a:xfrm>
          <a:prstGeom prst="rect">
            <a:avLst/>
          </a:prstGeom>
        </p:spPr>
      </p:pic>
      <p:sp>
        <p:nvSpPr>
          <p:cNvPr id="8" name="Content Placeholder 6">
            <a:extLst>
              <a:ext uri="{FF2B5EF4-FFF2-40B4-BE49-F238E27FC236}">
                <a16:creationId xmlns:a16="http://schemas.microsoft.com/office/drawing/2014/main" id="{B0747571-89C9-F8C7-545D-E9A2D347C6FF}"/>
              </a:ext>
            </a:extLst>
          </p:cNvPr>
          <p:cNvSpPr>
            <a:spLocks noGrp="1"/>
          </p:cNvSpPr>
          <p:nvPr>
            <p:ph sz="quarter" idx="12"/>
          </p:nvPr>
        </p:nvSpPr>
        <p:spPr>
          <a:xfrm>
            <a:off x="339435" y="1500250"/>
            <a:ext cx="1151229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69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pic>
        <p:nvPicPr>
          <p:cNvPr id="5" name="Picture 4" descr="A black screen with colorful squares&#10;&#10;AI-generated content may be incorrect.">
            <a:extLst>
              <a:ext uri="{FF2B5EF4-FFF2-40B4-BE49-F238E27FC236}">
                <a16:creationId xmlns:a16="http://schemas.microsoft.com/office/drawing/2014/main" id="{C0314D66-929F-C54D-4383-4893A9BB6B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09" y="0"/>
            <a:ext cx="12189291" cy="6858000"/>
          </a:xfrm>
          <a:prstGeom prst="rect">
            <a:avLst/>
          </a:prstGeom>
        </p:spPr>
      </p:pic>
      <p:pic>
        <p:nvPicPr>
          <p:cNvPr id="3" name="Picture 2" descr="A black background with white text&#10;&#10;AI-generated content may be incorrect.">
            <a:extLst>
              <a:ext uri="{FF2B5EF4-FFF2-40B4-BE49-F238E27FC236}">
                <a16:creationId xmlns:a16="http://schemas.microsoft.com/office/drawing/2014/main" id="{B81A9B36-24D5-8F43-7A78-E41AC01B7F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991" y="6396854"/>
            <a:ext cx="1197049" cy="291578"/>
          </a:xfrm>
          <a:prstGeom prst="rect">
            <a:avLst/>
          </a:prstGeom>
        </p:spPr>
      </p:pic>
      <p:sp>
        <p:nvSpPr>
          <p:cNvPr id="2" name="Title 1">
            <a:extLst>
              <a:ext uri="{FF2B5EF4-FFF2-40B4-BE49-F238E27FC236}">
                <a16:creationId xmlns:a16="http://schemas.microsoft.com/office/drawing/2014/main" id="{0158C9E7-29AF-C57B-F15D-EFCA290A9920}"/>
              </a:ext>
            </a:extLst>
          </p:cNvPr>
          <p:cNvSpPr>
            <a:spLocks noGrp="1"/>
          </p:cNvSpPr>
          <p:nvPr>
            <p:ph type="title"/>
          </p:nvPr>
        </p:nvSpPr>
        <p:spPr>
          <a:xfrm>
            <a:off x="339437" y="365125"/>
            <a:ext cx="11513126" cy="981238"/>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90766A5E-5976-B313-3939-F85356C91333}"/>
              </a:ext>
            </a:extLst>
          </p:cNvPr>
          <p:cNvSpPr>
            <a:spLocks noGrp="1"/>
          </p:cNvSpPr>
          <p:nvPr>
            <p:ph type="sldNum" sz="quarter" idx="11"/>
          </p:nvPr>
        </p:nvSpPr>
        <p:spPr/>
        <p:txBody>
          <a:bodyPr/>
          <a:lstStyle>
            <a:lvl1pPr>
              <a:defRPr>
                <a:solidFill>
                  <a:schemeClr val="tx2"/>
                </a:solidFill>
              </a:defRPr>
            </a:lvl1pPr>
          </a:lstStyle>
          <a:p>
            <a:fld id="{215C996C-85AC-494F-BCC1-5B6EFE8AFAFD}" type="slidenum">
              <a:rPr lang="en-US" smtClean="0"/>
              <a:pPr/>
              <a:t>‹#›</a:t>
            </a:fld>
            <a:endParaRPr lang="en-US" dirty="0"/>
          </a:p>
        </p:txBody>
      </p:sp>
      <p:sp>
        <p:nvSpPr>
          <p:cNvPr id="7" name="Content Placeholder 6">
            <a:extLst>
              <a:ext uri="{FF2B5EF4-FFF2-40B4-BE49-F238E27FC236}">
                <a16:creationId xmlns:a16="http://schemas.microsoft.com/office/drawing/2014/main" id="{65FC965A-8590-6DB4-5CF4-83A9B00B5EF3}"/>
              </a:ext>
            </a:extLst>
          </p:cNvPr>
          <p:cNvSpPr>
            <a:spLocks noGrp="1"/>
          </p:cNvSpPr>
          <p:nvPr>
            <p:ph sz="quarter" idx="13"/>
          </p:nvPr>
        </p:nvSpPr>
        <p:spPr>
          <a:xfrm>
            <a:off x="339437" y="1500250"/>
            <a:ext cx="5650992" cy="4572000"/>
          </a:xfrm>
        </p:spPr>
        <p:txBody>
          <a:bodyPr/>
          <a:lstStyle>
            <a:lvl1pPr>
              <a:defRPr sz="2800"/>
            </a:lvl1pPr>
            <a:lvl2pPr>
              <a:defRPr sz="24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3FF2AF20-7B3D-678A-B3B1-F38D6758EB12}"/>
              </a:ext>
            </a:extLst>
          </p:cNvPr>
          <p:cNvSpPr>
            <a:spLocks noGrp="1"/>
          </p:cNvSpPr>
          <p:nvPr>
            <p:ph sz="quarter" idx="14"/>
          </p:nvPr>
        </p:nvSpPr>
        <p:spPr>
          <a:xfrm>
            <a:off x="6201573" y="1500250"/>
            <a:ext cx="5650992" cy="4572000"/>
          </a:xfrm>
        </p:spPr>
        <p:txBody>
          <a:bodyPr/>
          <a:lstStyle>
            <a:lvl1pPr>
              <a:defRPr sz="2800"/>
            </a:lvl1pPr>
            <a:lvl2pPr>
              <a:defRPr sz="24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black background with orange text&#10;&#10;AI-generated content may be incorrect.">
            <a:extLst>
              <a:ext uri="{FF2B5EF4-FFF2-40B4-BE49-F238E27FC236}">
                <a16:creationId xmlns:a16="http://schemas.microsoft.com/office/drawing/2014/main" id="{B5FE2CB6-55C7-A251-E2B6-22BB40477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9312" y="6346583"/>
            <a:ext cx="1282399" cy="389497"/>
          </a:xfrm>
          <a:prstGeom prst="rect">
            <a:avLst/>
          </a:prstGeom>
        </p:spPr>
      </p:pic>
    </p:spTree>
    <p:extLst>
      <p:ext uri="{BB962C8B-B14F-4D97-AF65-F5344CB8AC3E}">
        <p14:creationId xmlns:p14="http://schemas.microsoft.com/office/powerpoint/2010/main" val="324368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9032E25-2363-5343-A306-954E3827CE32}"/>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4573A1B3-25CF-C244-9A9F-F0AD140606FC}"/>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Tree>
    <p:extLst>
      <p:ext uri="{BB962C8B-B14F-4D97-AF65-F5344CB8AC3E}">
        <p14:creationId xmlns:p14="http://schemas.microsoft.com/office/powerpoint/2010/main" val="4135158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 Regula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5E497A2-4A17-D94F-9D25-0176DC5E2B71}"/>
              </a:ext>
            </a:extLst>
          </p:cNvPr>
          <p:cNvSpPr>
            <a:spLocks noGrp="1"/>
          </p:cNvSpPr>
          <p:nvPr>
            <p:ph type="dt" sz="half" idx="10"/>
          </p:nvPr>
        </p:nvSpPr>
        <p:spPr/>
        <p:txBody>
          <a:bodyPr/>
          <a:lstStyle/>
          <a:p>
            <a:fld id="{5E4A698F-DFE5-3D41-B7E4-E8F7EB42528A}" type="datetimeFigureOut">
              <a:rPr lang="en-US" smtClean="0"/>
              <a:t>2/18/2026</a:t>
            </a:fld>
            <a:endParaRPr lang="en-US"/>
          </a:p>
        </p:txBody>
      </p:sp>
      <p:sp>
        <p:nvSpPr>
          <p:cNvPr id="5" name="Footer Placeholder 4">
            <a:extLst>
              <a:ext uri="{FF2B5EF4-FFF2-40B4-BE49-F238E27FC236}">
                <a16:creationId xmlns:a16="http://schemas.microsoft.com/office/drawing/2014/main" id="{2B8D6B1A-8560-C644-B217-3DF38030AB1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F0A174-81CC-394A-9AFA-D69499689566}"/>
              </a:ext>
            </a:extLst>
          </p:cNvPr>
          <p:cNvSpPr>
            <a:spLocks noGrp="1"/>
          </p:cNvSpPr>
          <p:nvPr>
            <p:ph type="sldNum" sz="quarter" idx="12"/>
          </p:nvPr>
        </p:nvSpPr>
        <p:spPr/>
        <p:txBody>
          <a:bodyPr/>
          <a:lstStyle/>
          <a:p>
            <a:fld id="{019C1EA4-5D7C-3846-99EA-FAA01109CD94}" type="slidenum">
              <a:rPr lang="en-US" smtClean="0"/>
              <a:t>‹#›</a:t>
            </a:fld>
            <a:endParaRPr lang="en-US"/>
          </a:p>
        </p:txBody>
      </p:sp>
      <p:sp>
        <p:nvSpPr>
          <p:cNvPr id="7" name="Title Placeholder 1">
            <a:extLst>
              <a:ext uri="{FF2B5EF4-FFF2-40B4-BE49-F238E27FC236}">
                <a16:creationId xmlns:a16="http://schemas.microsoft.com/office/drawing/2014/main" id="{5E71CCAE-D3A4-8E42-B56B-7951808F56FB}"/>
              </a:ext>
            </a:extLst>
          </p:cNvPr>
          <p:cNvSpPr>
            <a:spLocks noGrp="1"/>
          </p:cNvSpPr>
          <p:nvPr>
            <p:ph type="title"/>
          </p:nvPr>
        </p:nvSpPr>
        <p:spPr>
          <a:xfrm>
            <a:off x="482048" y="452423"/>
            <a:ext cx="11227904" cy="1325563"/>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27A84FFE-2F30-E04C-B056-36B587A88FBD}"/>
              </a:ext>
            </a:extLst>
          </p:cNvPr>
          <p:cNvSpPr>
            <a:spLocks noGrp="1"/>
          </p:cNvSpPr>
          <p:nvPr>
            <p:ph type="body" idx="1"/>
          </p:nvPr>
        </p:nvSpPr>
        <p:spPr>
          <a:xfrm>
            <a:off x="482047" y="1912923"/>
            <a:ext cx="11227903" cy="38839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359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Slide 6">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06319C-FB51-7D4F-9010-D3E341FD93E5}"/>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a:t>Headline</a:t>
            </a:r>
          </a:p>
        </p:txBody>
      </p:sp>
      <p:sp>
        <p:nvSpPr>
          <p:cNvPr id="8" name="Subtitle 2">
            <a:extLst>
              <a:ext uri="{FF2B5EF4-FFF2-40B4-BE49-F238E27FC236}">
                <a16:creationId xmlns:a16="http://schemas.microsoft.com/office/drawing/2014/main" id="{BEB4F3FB-316E-BF42-B96D-CD437FB415AD}"/>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Content</a:t>
            </a:r>
          </a:p>
        </p:txBody>
      </p:sp>
      <p:sp>
        <p:nvSpPr>
          <p:cNvPr id="9" name="Date Placeholder 3">
            <a:extLst>
              <a:ext uri="{FF2B5EF4-FFF2-40B4-BE49-F238E27FC236}">
                <a16:creationId xmlns:a16="http://schemas.microsoft.com/office/drawing/2014/main" id="{3C2B277D-F96E-B345-902E-21599F3EEC52}"/>
              </a:ext>
            </a:extLst>
          </p:cNvPr>
          <p:cNvSpPr>
            <a:spLocks noGrp="1"/>
          </p:cNvSpPr>
          <p:nvPr>
            <p:ph type="dt" sz="half" idx="10"/>
          </p:nvPr>
        </p:nvSpPr>
        <p:spPr>
          <a:xfrm>
            <a:off x="9693166" y="6474372"/>
            <a:ext cx="974834" cy="247103"/>
          </a:xfrm>
          <a:prstGeom prst="rect">
            <a:avLst/>
          </a:prstGeom>
        </p:spPr>
        <p:txBody>
          <a:bodyPr/>
          <a:lstStyle>
            <a:lvl1pPr algn="r">
              <a:defRPr sz="1200">
                <a:solidFill>
                  <a:srgbClr val="00274C"/>
                </a:solidFill>
              </a:defRPr>
            </a:lvl1pPr>
          </a:lstStyle>
          <a:p>
            <a:fld id="{C1E98028-C120-C94E-94C2-6A0D2C6AE1BF}" type="datetimeFigureOut">
              <a:rPr lang="en-US" smtClean="0"/>
              <a:pPr/>
              <a:t>2/18/2026</a:t>
            </a:fld>
            <a:endParaRPr lang="en-US"/>
          </a:p>
        </p:txBody>
      </p:sp>
      <p:sp>
        <p:nvSpPr>
          <p:cNvPr id="10" name="Footer Placeholder 4">
            <a:extLst>
              <a:ext uri="{FF2B5EF4-FFF2-40B4-BE49-F238E27FC236}">
                <a16:creationId xmlns:a16="http://schemas.microsoft.com/office/drawing/2014/main" id="{E2F86664-394E-F64E-B476-E1615CC0DCA5}"/>
              </a:ext>
            </a:extLst>
          </p:cNvPr>
          <p:cNvSpPr>
            <a:spLocks noGrp="1"/>
          </p:cNvSpPr>
          <p:nvPr>
            <p:ph type="ftr" sz="quarter" idx="11"/>
          </p:nvPr>
        </p:nvSpPr>
        <p:spPr>
          <a:xfrm>
            <a:off x="1524000" y="6474372"/>
            <a:ext cx="7819697" cy="247103"/>
          </a:xfrm>
          <a:prstGeom prst="rect">
            <a:avLst/>
          </a:prstGeom>
        </p:spPr>
        <p:txBody>
          <a:bodyPr/>
          <a:lstStyle>
            <a:lvl1pPr>
              <a:defRPr sz="1200"/>
            </a:lvl1pPr>
          </a:lstStyle>
          <a:p>
            <a:endParaRPr lang="en-US"/>
          </a:p>
        </p:txBody>
      </p:sp>
      <p:sp>
        <p:nvSpPr>
          <p:cNvPr id="11" name="Slide Number Placeholder 5">
            <a:extLst>
              <a:ext uri="{FF2B5EF4-FFF2-40B4-BE49-F238E27FC236}">
                <a16:creationId xmlns:a16="http://schemas.microsoft.com/office/drawing/2014/main" id="{D9409317-4804-114E-BBC9-749ADE2AF62C}"/>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rgbClr val="00274C"/>
                </a:solidFill>
              </a:defRPr>
            </a:lvl1pPr>
          </a:lstStyle>
          <a:p>
            <a:fld id="{B72E91CA-9B22-2844-8E94-2A762C5288E7}" type="slidenum">
              <a:rPr lang="en-US" smtClean="0"/>
              <a:pPr/>
              <a:t>‹#›</a:t>
            </a:fld>
            <a:endParaRPr lang="en-US"/>
          </a:p>
        </p:txBody>
      </p:sp>
    </p:spTree>
    <p:extLst>
      <p:ext uri="{BB962C8B-B14F-4D97-AF65-F5344CB8AC3E}">
        <p14:creationId xmlns:p14="http://schemas.microsoft.com/office/powerpoint/2010/main" val="376043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4">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920D87-571D-CC4B-B389-D3610F6FE156}"/>
              </a:ext>
            </a:extLst>
          </p:cNvPr>
          <p:cNvSpPr>
            <a:spLocks noGrp="1"/>
          </p:cNvSpPr>
          <p:nvPr>
            <p:ph type="title" hasCustomPrompt="1"/>
          </p:nvPr>
        </p:nvSpPr>
        <p:spPr>
          <a:xfrm>
            <a:off x="0" y="2665522"/>
            <a:ext cx="12191999" cy="1736944"/>
          </a:xfrm>
          <a:prstGeom prst="rect">
            <a:avLst/>
          </a:prstGeom>
        </p:spPr>
        <p:txBody>
          <a:bodyPr anchor="b"/>
          <a:lstStyle>
            <a:lvl1pPr algn="ctr">
              <a:defRPr sz="4800" b="1">
                <a:solidFill>
                  <a:srgbClr val="00274C"/>
                </a:solidFill>
              </a:defRPr>
            </a:lvl1pPr>
          </a:lstStyle>
          <a:p>
            <a:r>
              <a:rPr lang="en-US"/>
              <a:t>Title Slide 4</a:t>
            </a:r>
          </a:p>
        </p:txBody>
      </p:sp>
      <p:sp>
        <p:nvSpPr>
          <p:cNvPr id="11" name="Subtitle 2">
            <a:extLst>
              <a:ext uri="{FF2B5EF4-FFF2-40B4-BE49-F238E27FC236}">
                <a16:creationId xmlns:a16="http://schemas.microsoft.com/office/drawing/2014/main" id="{4A97885D-6546-714E-B343-8B08B239D24B}"/>
              </a:ext>
            </a:extLst>
          </p:cNvPr>
          <p:cNvSpPr>
            <a:spLocks noGrp="1"/>
          </p:cNvSpPr>
          <p:nvPr>
            <p:ph type="subTitle" idx="1" hasCustomPrompt="1"/>
          </p:nvPr>
        </p:nvSpPr>
        <p:spPr>
          <a:xfrm>
            <a:off x="0" y="4989403"/>
            <a:ext cx="12192000" cy="990983"/>
          </a:xfrm>
          <a:prstGeom prst="rect">
            <a:avLst/>
          </a:prstGeom>
        </p:spPr>
        <p:txBody>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SUBTITLE/TAGLINE</a:t>
            </a:r>
          </a:p>
        </p:txBody>
      </p:sp>
    </p:spTree>
    <p:extLst>
      <p:ext uri="{BB962C8B-B14F-4D97-AF65-F5344CB8AC3E}">
        <p14:creationId xmlns:p14="http://schemas.microsoft.com/office/powerpoint/2010/main" val="34964381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10.xml"/><Relationship Id="rId1" Type="http://schemas.openxmlformats.org/officeDocument/2006/relationships/slideLayout" Target="../slideLayouts/slideLayout1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11.xml"/><Relationship Id="rId1" Type="http://schemas.openxmlformats.org/officeDocument/2006/relationships/slideLayout" Target="../slideLayouts/slideLayout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1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theme" Target="../theme/theme14.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theme" Target="../theme/theme6.xml"/><Relationship Id="rId4"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AFA15C-67E7-D849-A741-5217D3B71504}"/>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C2AE62F6-F32B-C941-8525-B0036D210899}"/>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3565781673"/>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F7407B-BDEC-6E4B-A6EE-D9480A01E28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73153158"/>
      </p:ext>
    </p:extLst>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A5AFCB-4427-7648-906B-B22FE1ABE74A}"/>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499878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960AE-4D85-5FFF-570A-1A783D7A34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000E58-168D-231F-2FDA-D3FDAA0C7D5A}"/>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6CB17-8994-E253-4451-5946D1209BB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DE6118-2437-4B30-8E3C-4D2BE6020583}" type="datetimeFigureOut">
              <a:rPr lang="en-US" smtClean="0"/>
              <a:pPr/>
              <a:t>2/18/2026</a:t>
            </a:fld>
            <a:endParaRPr lang="en-US" dirty="0"/>
          </a:p>
        </p:txBody>
      </p:sp>
      <p:sp>
        <p:nvSpPr>
          <p:cNvPr id="5" name="Footer Placeholder 4">
            <a:extLst>
              <a:ext uri="{FF2B5EF4-FFF2-40B4-BE49-F238E27FC236}">
                <a16:creationId xmlns:a16="http://schemas.microsoft.com/office/drawing/2014/main" id="{10E66AA7-5DEE-40AA-7CE8-93B51B2A244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7FEB7D0-8812-8543-99A9-83699391122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61064042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CE363-3067-4AE7-BEBA-82A57AFC2943}" type="datetimeFigureOut">
              <a:rPr lang="en-US" smtClean="0"/>
              <a:t>2/18/2026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67874-BBC3-4018-965C-3FB31226AA23}" type="slidenum">
              <a:rPr lang="en-US" smtClean="0"/>
              <a:t>‹#›</a:t>
            </a:fld>
            <a:endParaRPr lang="en-US" dirty="0"/>
          </a:p>
        </p:txBody>
      </p:sp>
    </p:spTree>
    <p:extLst>
      <p:ext uri="{BB962C8B-B14F-4D97-AF65-F5344CB8AC3E}">
        <p14:creationId xmlns:p14="http://schemas.microsoft.com/office/powerpoint/2010/main" val="32130304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3CA885-C1A9-F004-5ADF-8B95C2297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4B445-7184-31A1-5F97-1A1CB26B5A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960B98-9458-14BD-0872-AF65D490B2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25813D-7089-483B-9FF0-B18129B3BBA0}" type="datetimeFigureOut">
              <a:rPr lang="en-US" smtClean="0"/>
              <a:t>2/18/2026</a:t>
            </a:fld>
            <a:endParaRPr lang="en-US"/>
          </a:p>
        </p:txBody>
      </p:sp>
      <p:sp>
        <p:nvSpPr>
          <p:cNvPr id="5" name="Footer Placeholder 4">
            <a:extLst>
              <a:ext uri="{FF2B5EF4-FFF2-40B4-BE49-F238E27FC236}">
                <a16:creationId xmlns:a16="http://schemas.microsoft.com/office/drawing/2014/main" id="{9EE2413F-05D5-AC6E-99FA-A4106297D5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90F04AD-0DEA-AF06-639F-823FAB10E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A6AEF53-F32A-4460-81AF-BCF3A88A9047}" type="slidenum">
              <a:rPr lang="en-US" smtClean="0"/>
              <a:t>‹#›</a:t>
            </a:fld>
            <a:endParaRPr lang="en-US"/>
          </a:p>
        </p:txBody>
      </p:sp>
    </p:spTree>
    <p:extLst>
      <p:ext uri="{BB962C8B-B14F-4D97-AF65-F5344CB8AC3E}">
        <p14:creationId xmlns:p14="http://schemas.microsoft.com/office/powerpoint/2010/main" val="195008843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55742-0700-034C-B4AE-306C657BF80C}"/>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C5076D48-578B-E44B-A42E-714FD8BD8955}"/>
              </a:ext>
            </a:extLst>
          </p:cNvPr>
          <p:cNvPicPr>
            <a:picLocks noChangeAspect="1"/>
          </p:cNvPicPr>
          <p:nvPr userDrawn="1"/>
        </p:nvPicPr>
        <p:blipFill>
          <a:blip r:embed="rId4"/>
          <a:stretch>
            <a:fillRect/>
          </a:stretch>
        </p:blipFill>
        <p:spPr>
          <a:xfrm>
            <a:off x="5130800" y="720890"/>
            <a:ext cx="1930400" cy="2057400"/>
          </a:xfrm>
          <a:prstGeom prst="rect">
            <a:avLst/>
          </a:prstGeom>
        </p:spPr>
      </p:pic>
    </p:spTree>
    <p:extLst>
      <p:ext uri="{BB962C8B-B14F-4D97-AF65-F5344CB8AC3E}">
        <p14:creationId xmlns:p14="http://schemas.microsoft.com/office/powerpoint/2010/main" val="4124864072"/>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6AE793-216F-9043-A865-4A7387AA81B0}"/>
              </a:ext>
            </a:extLst>
          </p:cNvPr>
          <p:cNvPicPr>
            <a:picLocks noChangeAspect="1"/>
          </p:cNvPicPr>
          <p:nvPr userDrawn="1"/>
        </p:nvPicPr>
        <p:blipFill rotWithShape="1">
          <a:blip r:embed="rId3"/>
          <a:srcRect t="16860" b="47968"/>
          <a:stretch/>
        </p:blipFill>
        <p:spPr>
          <a:xfrm>
            <a:off x="0" y="4445876"/>
            <a:ext cx="12192000" cy="2412124"/>
          </a:xfrm>
          <a:prstGeom prst="rect">
            <a:avLst/>
          </a:prstGeom>
        </p:spPr>
      </p:pic>
      <p:pic>
        <p:nvPicPr>
          <p:cNvPr id="8" name="Picture 7">
            <a:extLst>
              <a:ext uri="{FF2B5EF4-FFF2-40B4-BE49-F238E27FC236}">
                <a16:creationId xmlns:a16="http://schemas.microsoft.com/office/drawing/2014/main" id="{98A1A8D0-A3C8-B248-8599-C115BE86BCE2}"/>
              </a:ext>
            </a:extLst>
          </p:cNvPr>
          <p:cNvPicPr>
            <a:picLocks noChangeAspect="1"/>
          </p:cNvPicPr>
          <p:nvPr userDrawn="1"/>
        </p:nvPicPr>
        <p:blipFill>
          <a:blip r:embed="rId4"/>
          <a:stretch>
            <a:fillRect/>
          </a:stretch>
        </p:blipFill>
        <p:spPr>
          <a:xfrm>
            <a:off x="5130800" y="720890"/>
            <a:ext cx="1930400" cy="2057400"/>
          </a:xfrm>
          <a:prstGeom prst="rect">
            <a:avLst/>
          </a:prstGeom>
        </p:spPr>
      </p:pic>
      <p:cxnSp>
        <p:nvCxnSpPr>
          <p:cNvPr id="10" name="Straight Connector 9">
            <a:extLst>
              <a:ext uri="{FF2B5EF4-FFF2-40B4-BE49-F238E27FC236}">
                <a16:creationId xmlns:a16="http://schemas.microsoft.com/office/drawing/2014/main" id="{0EC2826E-A3E5-7747-897A-4D24F311CB3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F62719F2-9F25-264A-A7EB-37BBAC79DE4E}"/>
              </a:ext>
            </a:extLst>
          </p:cNvPr>
          <p:cNvSpPr txBox="1">
            <a:spLocks/>
          </p:cNvSpPr>
          <p:nvPr userDrawn="1"/>
        </p:nvSpPr>
        <p:spPr>
          <a:xfrm>
            <a:off x="1524000" y="3005958"/>
            <a:ext cx="9144000" cy="1407894"/>
          </a:xfrm>
          <a:prstGeom prst="rect">
            <a:avLst/>
          </a:prstGeom>
        </p:spPr>
        <p:txBody>
          <a:bodyPr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Title Slide 2</a:t>
            </a:r>
            <a:endParaRPr lang="en-US" dirty="0"/>
          </a:p>
        </p:txBody>
      </p:sp>
    </p:spTree>
    <p:extLst>
      <p:ext uri="{BB962C8B-B14F-4D97-AF65-F5344CB8AC3E}">
        <p14:creationId xmlns:p14="http://schemas.microsoft.com/office/powerpoint/2010/main" val="2337594799"/>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D28CFBB-05A1-0D4C-BAEF-C1396714FC35}"/>
              </a:ext>
            </a:extLst>
          </p:cNvPr>
          <p:cNvSpPr/>
          <p:nvPr userDrawn="1"/>
        </p:nvSpPr>
        <p:spPr>
          <a:xfrm>
            <a:off x="0" y="4445876"/>
            <a:ext cx="12192000" cy="2412124"/>
          </a:xfrm>
          <a:prstGeom prst="rect">
            <a:avLst/>
          </a:prstGeom>
          <a:solidFill>
            <a:srgbClr val="002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B21C43-EF3E-6740-B05D-A42023846950}"/>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11" name="Straight Connector 10">
            <a:extLst>
              <a:ext uri="{FF2B5EF4-FFF2-40B4-BE49-F238E27FC236}">
                <a16:creationId xmlns:a16="http://schemas.microsoft.com/office/drawing/2014/main" id="{6214D7EA-B9D7-E440-914A-16FF19E03683}"/>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44467"/>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64DC30-33F2-914A-85DA-D78716190C1E}"/>
              </a:ext>
            </a:extLst>
          </p:cNvPr>
          <p:cNvPicPr>
            <a:picLocks noChangeAspect="1"/>
          </p:cNvPicPr>
          <p:nvPr userDrawn="1"/>
        </p:nvPicPr>
        <p:blipFill>
          <a:blip r:embed="rId3"/>
          <a:stretch>
            <a:fillRect/>
          </a:stretch>
        </p:blipFill>
        <p:spPr>
          <a:xfrm>
            <a:off x="5130800" y="720890"/>
            <a:ext cx="1930400" cy="2057400"/>
          </a:xfrm>
          <a:prstGeom prst="rect">
            <a:avLst/>
          </a:prstGeom>
        </p:spPr>
      </p:pic>
      <p:cxnSp>
        <p:nvCxnSpPr>
          <p:cNvPr id="9" name="Straight Connector 8">
            <a:extLst>
              <a:ext uri="{FF2B5EF4-FFF2-40B4-BE49-F238E27FC236}">
                <a16:creationId xmlns:a16="http://schemas.microsoft.com/office/drawing/2014/main" id="{CF90F6DA-EA76-C84A-B8B9-B99EFAAB62A9}"/>
              </a:ext>
            </a:extLst>
          </p:cNvPr>
          <p:cNvCxnSpPr>
            <a:cxnSpLocks/>
          </p:cNvCxnSpPr>
          <p:nvPr userDrawn="1"/>
        </p:nvCxnSpPr>
        <p:spPr>
          <a:xfrm>
            <a:off x="0" y="4445876"/>
            <a:ext cx="121920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232390"/>
      </p:ext>
    </p:extLst>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A444A1-CF09-3B4A-BCB2-1DA487F87CB8}"/>
              </a:ext>
            </a:extLst>
          </p:cNvPr>
          <p:cNvPicPr>
            <a:picLocks noChangeAspect="1"/>
          </p:cNvPicPr>
          <p:nvPr userDrawn="1"/>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1212365868"/>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DAB1EC-0489-EA49-8E53-4995A99E3C5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9982860"/>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9E5877-559A-F243-8967-3F1F8DC826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4122359"/>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D707EE-9733-844D-B774-2267A7C3D85B}"/>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700759"/>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microsoft.com/office/2018/10/relationships/comments" Target="../comments/modernComment_181_698B7F5D.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0D_E6C537B8.xml"/><Relationship Id="rId2" Type="http://schemas.openxmlformats.org/officeDocument/2006/relationships/notesSlide" Target="../notesSlides/notesSlide43.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microsoft.com/office/2018/10/relationships/comments" Target="../comments/modernComment_182_BC41BADD.xml"/><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53.emf"/></Relationships>
</file>

<file path=ppt/slides/_rels/slide5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microsoft.com/office/2018/10/relationships/comments" Target="../comments/modernComment_11B_25A9C31C.xml"/><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2E_CC40A1E9.xml"/><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45.xml"/><Relationship Id="rId5" Type="http://schemas.openxmlformats.org/officeDocument/2006/relationships/image" Target="../media/image62.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44.xml"/><Relationship Id="rId4"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45.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45.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45.xml"/><Relationship Id="rId5" Type="http://schemas.openxmlformats.org/officeDocument/2006/relationships/image" Target="../media/image75.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4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3.jpe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4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E399636-8B16-FE4D-9D6B-C348C249314A}"/>
              </a:ext>
            </a:extLst>
          </p:cNvPr>
          <p:cNvSpPr>
            <a:spLocks noGrp="1"/>
          </p:cNvSpPr>
          <p:nvPr>
            <p:ph type="subTitle" idx="1"/>
          </p:nvPr>
        </p:nvSpPr>
        <p:spPr>
          <a:xfrm>
            <a:off x="-1" y="5867017"/>
            <a:ext cx="12192000" cy="990983"/>
          </a:xfrm>
        </p:spPr>
        <p:txBody>
          <a:bodyPr/>
          <a:lstStyle/>
          <a:p>
            <a:pPr>
              <a:lnSpc>
                <a:spcPct val="150000"/>
              </a:lnSpc>
              <a:spcBef>
                <a:spcPts val="0"/>
              </a:spcBef>
            </a:pPr>
            <a:r>
              <a:rPr lang="en-US" dirty="0"/>
              <a:t>Franklin M Privette MD,  Heidi M Weeks PhD,  Mary K Dahmer PhD,  Heidi R. Flori MD</a:t>
            </a:r>
          </a:p>
        </p:txBody>
      </p:sp>
      <p:sp>
        <p:nvSpPr>
          <p:cNvPr id="2" name="Title 1">
            <a:extLst>
              <a:ext uri="{FF2B5EF4-FFF2-40B4-BE49-F238E27FC236}">
                <a16:creationId xmlns:a16="http://schemas.microsoft.com/office/drawing/2014/main" id="{A2849745-F5BE-9846-8672-8C653C7A88CC}"/>
              </a:ext>
            </a:extLst>
          </p:cNvPr>
          <p:cNvSpPr>
            <a:spLocks noGrp="1"/>
          </p:cNvSpPr>
          <p:nvPr>
            <p:ph type="title"/>
          </p:nvPr>
        </p:nvSpPr>
        <p:spPr>
          <a:xfrm>
            <a:off x="0" y="2982190"/>
            <a:ext cx="12192000" cy="2783329"/>
          </a:xfrm>
          <a:prstGeom prst="rect">
            <a:avLst/>
          </a:prstGeom>
        </p:spPr>
        <p:txBody>
          <a:bodyPr/>
          <a:lstStyle/>
          <a:p>
            <a:r>
              <a:rPr lang="en-US" b="0" dirty="0"/>
              <a:t>Early Inflammatory </a:t>
            </a:r>
            <a:r>
              <a:rPr lang="en-US" b="0" dirty="0" err="1"/>
              <a:t>Subphenotyping</a:t>
            </a:r>
            <a:r>
              <a:rPr lang="en-US" b="0" dirty="0"/>
              <a:t> is Associated with Worsening Organ Failure Trajectory In Acute Respiratory Failure</a:t>
            </a:r>
            <a:endParaRPr lang="en-US" dirty="0"/>
          </a:p>
        </p:txBody>
      </p:sp>
    </p:spTree>
    <p:extLst>
      <p:ext uri="{BB962C8B-B14F-4D97-AF65-F5344CB8AC3E}">
        <p14:creationId xmlns:p14="http://schemas.microsoft.com/office/powerpoint/2010/main" val="210835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7404F-AF22-F205-3D03-AC78FEA3D53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AB47C22-7F04-CC9D-9B87-26934A539AAD}"/>
              </a:ext>
            </a:extLst>
          </p:cNvPr>
          <p:cNvSpPr/>
          <p:nvPr/>
        </p:nvSpPr>
        <p:spPr>
          <a:xfrm>
            <a:off x="-1" y="1246095"/>
            <a:ext cx="12186761" cy="5611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8">
            <a:extLst>
              <a:ext uri="{FF2B5EF4-FFF2-40B4-BE49-F238E27FC236}">
                <a16:creationId xmlns:a16="http://schemas.microsoft.com/office/drawing/2014/main" id="{7A9BB651-B484-FF0D-A635-381F6AA45817}"/>
              </a:ext>
            </a:extLst>
          </p:cNvPr>
          <p:cNvSpPr txBox="1">
            <a:spLocks/>
          </p:cNvSpPr>
          <p:nvPr/>
        </p:nvSpPr>
        <p:spPr>
          <a:xfrm>
            <a:off x="0" y="3"/>
            <a:ext cx="12192000" cy="1308324"/>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Clinical Covariates Associated with </a:t>
            </a:r>
          </a:p>
          <a:p>
            <a:pPr algn="ctr"/>
            <a:r>
              <a:rPr lang="en-US" sz="4000" b="0" dirty="0">
                <a:solidFill>
                  <a:schemeClr val="bg1"/>
                </a:solidFill>
              </a:rPr>
              <a:t>Worse NPOD Trajectories</a:t>
            </a:r>
          </a:p>
        </p:txBody>
      </p:sp>
      <p:graphicFrame>
        <p:nvGraphicFramePr>
          <p:cNvPr id="3" name="Table 2">
            <a:extLst>
              <a:ext uri="{FF2B5EF4-FFF2-40B4-BE49-F238E27FC236}">
                <a16:creationId xmlns:a16="http://schemas.microsoft.com/office/drawing/2014/main" id="{398058CE-E4A4-7E10-2BA5-B704F2FA8636}"/>
              </a:ext>
            </a:extLst>
          </p:cNvPr>
          <p:cNvGraphicFramePr>
            <a:graphicFrameLocks noGrp="1"/>
          </p:cNvGraphicFramePr>
          <p:nvPr/>
        </p:nvGraphicFramePr>
        <p:xfrm>
          <a:off x="108632" y="1308327"/>
          <a:ext cx="11969494" cy="4811011"/>
        </p:xfrm>
        <a:graphic>
          <a:graphicData uri="http://schemas.openxmlformats.org/drawingml/2006/table">
            <a:tbl>
              <a:tblPr/>
              <a:tblGrid>
                <a:gridCol w="2764649">
                  <a:extLst>
                    <a:ext uri="{9D8B030D-6E8A-4147-A177-3AD203B41FA5}">
                      <a16:colId xmlns:a16="http://schemas.microsoft.com/office/drawing/2014/main" val="1667638837"/>
                    </a:ext>
                  </a:extLst>
                </a:gridCol>
                <a:gridCol w="2046241">
                  <a:extLst>
                    <a:ext uri="{9D8B030D-6E8A-4147-A177-3AD203B41FA5}">
                      <a16:colId xmlns:a16="http://schemas.microsoft.com/office/drawing/2014/main" val="3100726518"/>
                    </a:ext>
                  </a:extLst>
                </a:gridCol>
                <a:gridCol w="2035007">
                  <a:extLst>
                    <a:ext uri="{9D8B030D-6E8A-4147-A177-3AD203B41FA5}">
                      <a16:colId xmlns:a16="http://schemas.microsoft.com/office/drawing/2014/main" val="2846212441"/>
                    </a:ext>
                  </a:extLst>
                </a:gridCol>
                <a:gridCol w="2208199">
                  <a:extLst>
                    <a:ext uri="{9D8B030D-6E8A-4147-A177-3AD203B41FA5}">
                      <a16:colId xmlns:a16="http://schemas.microsoft.com/office/drawing/2014/main" val="334780973"/>
                    </a:ext>
                  </a:extLst>
                </a:gridCol>
                <a:gridCol w="1977275">
                  <a:extLst>
                    <a:ext uri="{9D8B030D-6E8A-4147-A177-3AD203B41FA5}">
                      <a16:colId xmlns:a16="http://schemas.microsoft.com/office/drawing/2014/main" val="2119355297"/>
                    </a:ext>
                  </a:extLst>
                </a:gridCol>
                <a:gridCol w="938123">
                  <a:extLst>
                    <a:ext uri="{9D8B030D-6E8A-4147-A177-3AD203B41FA5}">
                      <a16:colId xmlns:a16="http://schemas.microsoft.com/office/drawing/2014/main" val="3194017310"/>
                    </a:ext>
                  </a:extLst>
                </a:gridCol>
              </a:tblGrid>
              <a:tr h="298873">
                <a:tc gridSpan="6">
                  <a:txBody>
                    <a:bodyPr/>
                    <a:lstStyle/>
                    <a:p>
                      <a:pPr algn="ctr" fontAlgn="b"/>
                      <a:r>
                        <a:rPr lang="en-US" sz="1800" b="0" i="0" u="none" strike="noStrike">
                          <a:solidFill>
                            <a:srgbClr val="000000"/>
                          </a:solidFill>
                          <a:effectLst/>
                          <a:latin typeface="+mj-lt"/>
                        </a:rPr>
                        <a:t>NPOD Trajectory (n=383)</a:t>
                      </a:r>
                    </a:p>
                  </a:txBody>
                  <a:tcPr marL="6672" marR="6672" marT="6672"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94514"/>
                  </a:ext>
                </a:extLst>
              </a:tr>
              <a:tr h="590649">
                <a:tc>
                  <a:txBody>
                    <a:bodyPr/>
                    <a:lstStyle/>
                    <a:p>
                      <a:pPr algn="l" fontAlgn="b"/>
                      <a:r>
                        <a:rPr lang="en-US" sz="1800" b="0" i="0" u="none" strike="noStrike" dirty="0">
                          <a:solidFill>
                            <a:srgbClr val="000000"/>
                          </a:solidFill>
                          <a:effectLst/>
                          <a:latin typeface="+mj-lt"/>
                        </a:rPr>
                        <a:t> </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Low </a:t>
                      </a:r>
                    </a:p>
                    <a:p>
                      <a:pPr algn="ctr" fontAlgn="b"/>
                      <a:r>
                        <a:rPr lang="en-US" sz="1800" b="0" i="0" u="none" strike="noStrike" dirty="0">
                          <a:solidFill>
                            <a:srgbClr val="000000"/>
                          </a:solidFill>
                          <a:effectLst/>
                          <a:latin typeface="+mj-lt"/>
                        </a:rPr>
                        <a:t>(n=87)</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Medium-Low </a:t>
                      </a:r>
                      <a:br>
                        <a:rPr lang="en-US" sz="1800" b="0" i="0" u="none" strike="noStrike" dirty="0">
                          <a:solidFill>
                            <a:srgbClr val="000000"/>
                          </a:solidFill>
                          <a:effectLst/>
                          <a:latin typeface="+mj-lt"/>
                        </a:rPr>
                      </a:br>
                      <a:r>
                        <a:rPr lang="en-US" sz="1800" b="0" i="0" u="none" strike="noStrike" dirty="0">
                          <a:solidFill>
                            <a:srgbClr val="000000"/>
                          </a:solidFill>
                          <a:effectLst/>
                          <a:latin typeface="+mj-lt"/>
                        </a:rPr>
                        <a:t>(n=65)</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Medium-High </a:t>
                      </a:r>
                      <a:br>
                        <a:rPr lang="en-US" sz="1800" b="0" i="0" u="none" strike="noStrike" dirty="0">
                          <a:solidFill>
                            <a:srgbClr val="000000"/>
                          </a:solidFill>
                          <a:effectLst/>
                          <a:latin typeface="+mj-lt"/>
                        </a:rPr>
                      </a:br>
                      <a:r>
                        <a:rPr lang="en-US" sz="1800" b="0" i="0" u="none" strike="noStrike" dirty="0">
                          <a:solidFill>
                            <a:srgbClr val="000000"/>
                          </a:solidFill>
                          <a:effectLst/>
                          <a:latin typeface="+mj-lt"/>
                        </a:rPr>
                        <a:t>(n=132)</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High </a:t>
                      </a:r>
                    </a:p>
                    <a:p>
                      <a:pPr algn="ctr" fontAlgn="b"/>
                      <a:r>
                        <a:rPr lang="en-US" sz="1800" b="0" i="0" u="none" strike="noStrike" dirty="0">
                          <a:solidFill>
                            <a:srgbClr val="000000"/>
                          </a:solidFill>
                          <a:effectLst/>
                          <a:latin typeface="+mj-lt"/>
                        </a:rPr>
                        <a:t>(n=99)</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p-value</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130286"/>
                  </a:ext>
                </a:extLst>
              </a:tr>
              <a:tr h="575605">
                <a:tc>
                  <a:txBody>
                    <a:bodyPr/>
                    <a:lstStyle/>
                    <a:p>
                      <a:pPr algn="l" fontAlgn="b"/>
                      <a:r>
                        <a:rPr lang="en-US" sz="1800" b="0" i="0" u="none" strike="noStrike" dirty="0">
                          <a:solidFill>
                            <a:schemeClr val="tx1"/>
                          </a:solidFill>
                          <a:effectLst/>
                          <a:latin typeface="+mj-lt"/>
                        </a:rPr>
                        <a:t> Age (y), median (IQR)*</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1.1 </a:t>
                      </a:r>
                    </a:p>
                    <a:p>
                      <a:pPr algn="ctr" fontAlgn="b"/>
                      <a:r>
                        <a:rPr lang="en-US" sz="1800" b="0" i="0" u="none" strike="noStrike" dirty="0">
                          <a:solidFill>
                            <a:schemeClr val="tx1"/>
                          </a:solidFill>
                          <a:effectLst/>
                          <a:latin typeface="+mj-lt"/>
                        </a:rPr>
                        <a:t>(0.3-4.1)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a:t>
                      </a:r>
                    </a:p>
                    <a:p>
                      <a:pPr algn="ctr" fontAlgn="b"/>
                      <a:r>
                        <a:rPr lang="en-US" sz="1800" b="0" i="0" u="none" strike="noStrike" dirty="0">
                          <a:solidFill>
                            <a:schemeClr val="tx1"/>
                          </a:solidFill>
                          <a:effectLst/>
                          <a:latin typeface="+mj-lt"/>
                        </a:rPr>
                        <a:t>(0.6-8.0)</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6.9 </a:t>
                      </a:r>
                    </a:p>
                    <a:p>
                      <a:pPr algn="ctr" fontAlgn="b"/>
                      <a:r>
                        <a:rPr lang="en-US" sz="1800" b="0" i="0" u="none" strike="noStrike" dirty="0">
                          <a:solidFill>
                            <a:schemeClr val="tx1"/>
                          </a:solidFill>
                          <a:effectLst/>
                          <a:latin typeface="+mj-lt"/>
                        </a:rPr>
                        <a:t>(1.0-12.1)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7.3 </a:t>
                      </a:r>
                    </a:p>
                    <a:p>
                      <a:pPr algn="ctr" fontAlgn="b"/>
                      <a:r>
                        <a:rPr lang="en-US" sz="1800" b="0" i="0" u="none" strike="noStrike" dirty="0">
                          <a:solidFill>
                            <a:schemeClr val="tx1"/>
                          </a:solidFill>
                          <a:effectLst/>
                          <a:latin typeface="+mj-lt"/>
                        </a:rPr>
                        <a:t>(1.9-15.1)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6335936"/>
                  </a:ext>
                </a:extLst>
              </a:tr>
              <a:tr h="357154">
                <a:tc>
                  <a:txBody>
                    <a:bodyPr/>
                    <a:lstStyle/>
                    <a:p>
                      <a:pPr algn="l" fontAlgn="b"/>
                      <a:r>
                        <a:rPr lang="en-US" sz="1800" b="0" i="0" u="none" strike="noStrike" dirty="0">
                          <a:solidFill>
                            <a:srgbClr val="000000"/>
                          </a:solidFill>
                          <a:effectLst/>
                          <a:latin typeface="+mj-lt"/>
                        </a:rPr>
                        <a:t> Female</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38 (43.7%)</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34 (52.3%)</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60 (45.5%)</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46 (46.5%)</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0.749</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582822"/>
                  </a:ext>
                </a:extLst>
              </a:tr>
              <a:tr h="298873">
                <a:tc>
                  <a:txBody>
                    <a:bodyPr/>
                    <a:lstStyle/>
                    <a:p>
                      <a:pPr algn="l" fontAlgn="b"/>
                      <a:r>
                        <a:rPr lang="en-US" sz="1800" b="0" i="0" u="none" strike="noStrike" dirty="0">
                          <a:solidFill>
                            <a:srgbClr val="000000"/>
                          </a:solidFill>
                          <a:effectLst/>
                          <a:latin typeface="+mj-lt"/>
                        </a:rPr>
                        <a:t> Primary Diagnosis</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1849680"/>
                  </a:ext>
                </a:extLst>
              </a:tr>
              <a:tr h="298873">
                <a:tc>
                  <a:txBody>
                    <a:bodyPr/>
                    <a:lstStyle/>
                    <a:p>
                      <a:pPr algn="l" fontAlgn="b"/>
                      <a:r>
                        <a:rPr lang="en-US" sz="1800" b="0" i="0" u="none" strike="noStrike" dirty="0">
                          <a:solidFill>
                            <a:schemeClr val="tx1"/>
                          </a:solidFill>
                          <a:effectLst/>
                          <a:latin typeface="+mj-lt"/>
                        </a:rPr>
                        <a:t>     Sepsis*</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 (1.1%)</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 (4.6%)</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25 (18.9%)</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43 (43.4%)</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8015279"/>
                  </a:ext>
                </a:extLst>
              </a:tr>
              <a:tr h="298873">
                <a:tc>
                  <a:txBody>
                    <a:bodyPr/>
                    <a:lstStyle/>
                    <a:p>
                      <a:pPr algn="l" fontAlgn="b"/>
                      <a:r>
                        <a:rPr lang="en-US" sz="1800" b="0" i="0" u="none" strike="noStrike" dirty="0">
                          <a:solidFill>
                            <a:schemeClr val="tx1"/>
                          </a:solidFill>
                          <a:effectLst/>
                          <a:latin typeface="+mj-lt"/>
                        </a:rPr>
                        <a:t>     Bronchiolitis*</a:t>
                      </a:r>
                    </a:p>
                  </a:txBody>
                  <a:tcPr marL="6672" marR="6672" marT="6672" marB="0" anchor="ctr">
                    <a:lnL w="12700" cap="flat" cmpd="sng" algn="ctr">
                      <a:solidFill>
                        <a:schemeClr val="tx1"/>
                      </a:solidFill>
                      <a:prstDash val="solid"/>
                      <a:round/>
                      <a:headEnd type="none" w="med" len="med"/>
                      <a:tailEnd type="none" w="med" len="med"/>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37 (42.5%)</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12 (18.5%)</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(15.2%)</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 (4.0%)</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6220691"/>
                  </a:ext>
                </a:extLst>
              </a:tr>
              <a:tr h="298873">
                <a:tc>
                  <a:txBody>
                    <a:bodyPr/>
                    <a:lstStyle/>
                    <a:p>
                      <a:pPr algn="l" fontAlgn="b"/>
                      <a:r>
                        <a:rPr lang="en-US" sz="1800" b="0" i="0" u="none" strike="noStrike" dirty="0">
                          <a:solidFill>
                            <a:srgbClr val="000000"/>
                          </a:solidFill>
                          <a:effectLst/>
                          <a:latin typeface="+mj-lt"/>
                        </a:rPr>
                        <a:t>     Pneumonia</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(28.7%)</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(38.5%)</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58 (43.9%)</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(29.3%)</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0.052</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8438746"/>
                  </a:ext>
                </a:extLst>
              </a:tr>
              <a:tr h="298873">
                <a:tc>
                  <a:txBody>
                    <a:bodyPr/>
                    <a:lstStyle/>
                    <a:p>
                      <a:pPr algn="l" fontAlgn="b"/>
                      <a:r>
                        <a:rPr lang="en-US" sz="1800" b="0" i="0" u="none" strike="noStrike" dirty="0">
                          <a:solidFill>
                            <a:srgbClr val="000000"/>
                          </a:solidFill>
                          <a:effectLst/>
                          <a:latin typeface="+mj-lt"/>
                        </a:rPr>
                        <a:t>     Other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24 (27.6 %)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(15.4 %)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23 (23.2 %)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236512"/>
                  </a:ext>
                </a:extLst>
              </a:tr>
              <a:tr h="298873">
                <a:tc>
                  <a:txBody>
                    <a:bodyPr/>
                    <a:lstStyle/>
                    <a:p>
                      <a:pPr algn="l" fontAlgn="b"/>
                      <a:r>
                        <a:rPr lang="en-US" sz="1800" b="0" i="0" u="none" strike="noStrike" dirty="0">
                          <a:solidFill>
                            <a:srgbClr val="000000"/>
                          </a:solidFill>
                          <a:effectLst/>
                          <a:latin typeface="+mj-lt"/>
                        </a:rPr>
                        <a:t> Past Medical History</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98598"/>
                  </a:ext>
                </a:extLst>
              </a:tr>
              <a:tr h="298873">
                <a:tc>
                  <a:txBody>
                    <a:bodyPr/>
                    <a:lstStyle/>
                    <a:p>
                      <a:pPr algn="l" fontAlgn="b"/>
                      <a:r>
                        <a:rPr lang="en-US" sz="1800" b="0" i="0" u="none" strike="noStrike" dirty="0">
                          <a:solidFill>
                            <a:srgbClr val="000000"/>
                          </a:solidFill>
                          <a:effectLst/>
                          <a:latin typeface="+mj-lt"/>
                        </a:rPr>
                        <a:t>     Asthma†</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(17.2%)</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24 (36.9%)</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23 (17.4%)</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6 (6.1%)</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427303"/>
                  </a:ext>
                </a:extLst>
              </a:tr>
              <a:tr h="298873">
                <a:tc>
                  <a:txBody>
                    <a:bodyPr/>
                    <a:lstStyle/>
                    <a:p>
                      <a:pPr algn="l" fontAlgn="b"/>
                      <a:r>
                        <a:rPr lang="en-US" sz="1800" b="0" i="0" u="none" strike="noStrike" dirty="0">
                          <a:solidFill>
                            <a:srgbClr val="000000"/>
                          </a:solidFill>
                          <a:effectLst/>
                          <a:latin typeface="+mj-lt"/>
                        </a:rPr>
                        <a:t>     Cancer*</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 (0.0%)</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 (1.5%)</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 (6.1%)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(15.2%)</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574812"/>
                  </a:ext>
                </a:extLst>
              </a:tr>
              <a:tr h="298873">
                <a:tc>
                  <a:txBody>
                    <a:bodyPr/>
                    <a:lstStyle/>
                    <a:p>
                      <a:pPr algn="l" fontAlgn="b"/>
                      <a:r>
                        <a:rPr lang="en-US" sz="1800" b="0" i="0" u="none" strike="noStrike" dirty="0">
                          <a:solidFill>
                            <a:srgbClr val="000000"/>
                          </a:solidFill>
                          <a:effectLst/>
                          <a:latin typeface="+mj-lt"/>
                        </a:rPr>
                        <a:t>     Prematurity</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 (11.5%)</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10 (15.4%)</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(11.4%)</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 (10.1%)</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0.764</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2710115"/>
                  </a:ext>
                </a:extLst>
              </a:tr>
              <a:tr h="298873">
                <a:tc>
                  <a:txBody>
                    <a:bodyPr/>
                    <a:lstStyle/>
                    <a:p>
                      <a:pPr algn="l" fontAlgn="b"/>
                      <a:r>
                        <a:rPr lang="en-US" sz="1800" b="0" i="0" u="none" strike="noStrike" dirty="0">
                          <a:solidFill>
                            <a:srgbClr val="000000"/>
                          </a:solidFill>
                          <a:effectLst/>
                          <a:latin typeface="+mj-lt"/>
                        </a:rPr>
                        <a:t> PARDS†</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59 (67.8%)</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36 (55.4%)</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93 (70.5%)</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81 (81.8%)</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0.004</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9612742"/>
                  </a:ext>
                </a:extLst>
              </a:tr>
            </a:tbl>
          </a:graphicData>
        </a:graphic>
      </p:graphicFrame>
      <p:sp>
        <p:nvSpPr>
          <p:cNvPr id="5" name="TextBox 4">
            <a:extLst>
              <a:ext uri="{FF2B5EF4-FFF2-40B4-BE49-F238E27FC236}">
                <a16:creationId xmlns:a16="http://schemas.microsoft.com/office/drawing/2014/main" id="{1655B392-4941-D057-54FD-9710E444B3D1}"/>
              </a:ext>
            </a:extLst>
          </p:cNvPr>
          <p:cNvSpPr txBox="1"/>
          <p:nvPr/>
        </p:nvSpPr>
        <p:spPr>
          <a:xfrm>
            <a:off x="6574536" y="6251143"/>
            <a:ext cx="5612224" cy="584775"/>
          </a:xfrm>
          <a:prstGeom prst="rect">
            <a:avLst/>
          </a:prstGeom>
          <a:noFill/>
          <a:ln>
            <a:noFill/>
          </a:ln>
        </p:spPr>
        <p:txBody>
          <a:bodyPr wrap="square" rtlCol="0">
            <a:spAutoFit/>
          </a:bodyPr>
          <a:lstStyle/>
          <a:p>
            <a:r>
              <a:rPr lang="en-US" sz="1600" dirty="0">
                <a:latin typeface="+mj-lt"/>
              </a:rPr>
              <a:t>*=Included in final model</a:t>
            </a:r>
          </a:p>
          <a:p>
            <a:r>
              <a:rPr lang="en-US" sz="1600" dirty="0">
                <a:latin typeface="+mj-lt"/>
              </a:rPr>
              <a:t>†=Included in initial model, removed after backwards elimination</a:t>
            </a:r>
          </a:p>
        </p:txBody>
      </p:sp>
    </p:spTree>
    <p:extLst>
      <p:ext uri="{BB962C8B-B14F-4D97-AF65-F5344CB8AC3E}">
        <p14:creationId xmlns:p14="http://schemas.microsoft.com/office/powerpoint/2010/main" val="161628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4B1BB-7440-AD39-6BA3-EF347ABAC31F}"/>
            </a:ext>
          </a:extLst>
        </p:cNvPr>
        <p:cNvGrpSpPr/>
        <p:nvPr/>
      </p:nvGrpSpPr>
      <p:grpSpPr>
        <a:xfrm>
          <a:off x="0" y="0"/>
          <a:ext cx="0" cy="0"/>
          <a:chOff x="0" y="0"/>
          <a:chExt cx="0" cy="0"/>
        </a:xfrm>
      </p:grpSpPr>
      <p:sp>
        <p:nvSpPr>
          <p:cNvPr id="4" name="Title 8">
            <a:extLst>
              <a:ext uri="{FF2B5EF4-FFF2-40B4-BE49-F238E27FC236}">
                <a16:creationId xmlns:a16="http://schemas.microsoft.com/office/drawing/2014/main" id="{F85CBFA1-DA42-91B9-C206-8EDEF3AAA21B}"/>
              </a:ext>
            </a:extLst>
          </p:cNvPr>
          <p:cNvSpPr txBox="1">
            <a:spLocks/>
          </p:cNvSpPr>
          <p:nvPr/>
        </p:nvSpPr>
        <p:spPr>
          <a:xfrm>
            <a:off x="0" y="1"/>
            <a:ext cx="12192000" cy="1807777"/>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Hyperinflammatory Subphenotype</a:t>
            </a:r>
          </a:p>
          <a:p>
            <a:pPr algn="ctr"/>
            <a:r>
              <a:rPr lang="en-US" sz="4000" b="0" dirty="0">
                <a:solidFill>
                  <a:schemeClr val="bg1"/>
                </a:solidFill>
              </a:rPr>
              <a:t>Independently Associated with Worse NPOD Trajectories</a:t>
            </a:r>
          </a:p>
        </p:txBody>
      </p:sp>
      <p:graphicFrame>
        <p:nvGraphicFramePr>
          <p:cNvPr id="3" name="Table 2">
            <a:extLst>
              <a:ext uri="{FF2B5EF4-FFF2-40B4-BE49-F238E27FC236}">
                <a16:creationId xmlns:a16="http://schemas.microsoft.com/office/drawing/2014/main" id="{82246634-CACF-56FC-D477-CC2BE63D46DE}"/>
              </a:ext>
            </a:extLst>
          </p:cNvPr>
          <p:cNvGraphicFramePr>
            <a:graphicFrameLocks noGrp="1"/>
          </p:cNvGraphicFramePr>
          <p:nvPr>
            <p:extLst>
              <p:ext uri="{D42A27DB-BD31-4B8C-83A1-F6EECF244321}">
                <p14:modId xmlns:p14="http://schemas.microsoft.com/office/powerpoint/2010/main" val="281137721"/>
              </p:ext>
            </p:extLst>
          </p:nvPr>
        </p:nvGraphicFramePr>
        <p:xfrm>
          <a:off x="0" y="1807779"/>
          <a:ext cx="12192000" cy="4334385"/>
        </p:xfrm>
        <a:graphic>
          <a:graphicData uri="http://schemas.openxmlformats.org/drawingml/2006/table">
            <a:tbl>
              <a:tblPr/>
              <a:tblGrid>
                <a:gridCol w="4715774">
                  <a:extLst>
                    <a:ext uri="{9D8B030D-6E8A-4147-A177-3AD203B41FA5}">
                      <a16:colId xmlns:a16="http://schemas.microsoft.com/office/drawing/2014/main" val="3673994694"/>
                    </a:ext>
                  </a:extLst>
                </a:gridCol>
                <a:gridCol w="1725283">
                  <a:extLst>
                    <a:ext uri="{9D8B030D-6E8A-4147-A177-3AD203B41FA5}">
                      <a16:colId xmlns:a16="http://schemas.microsoft.com/office/drawing/2014/main" val="2376426836"/>
                    </a:ext>
                  </a:extLst>
                </a:gridCol>
                <a:gridCol w="2070340">
                  <a:extLst>
                    <a:ext uri="{9D8B030D-6E8A-4147-A177-3AD203B41FA5}">
                      <a16:colId xmlns:a16="http://schemas.microsoft.com/office/drawing/2014/main" val="2972905954"/>
                    </a:ext>
                  </a:extLst>
                </a:gridCol>
                <a:gridCol w="1869058">
                  <a:extLst>
                    <a:ext uri="{9D8B030D-6E8A-4147-A177-3AD203B41FA5}">
                      <a16:colId xmlns:a16="http://schemas.microsoft.com/office/drawing/2014/main" val="553007375"/>
                    </a:ext>
                  </a:extLst>
                </a:gridCol>
                <a:gridCol w="1811545">
                  <a:extLst>
                    <a:ext uri="{9D8B030D-6E8A-4147-A177-3AD203B41FA5}">
                      <a16:colId xmlns:a16="http://schemas.microsoft.com/office/drawing/2014/main" val="2433444744"/>
                    </a:ext>
                  </a:extLst>
                </a:gridCol>
              </a:tblGrid>
              <a:tr h="839163">
                <a:tc gridSpan="5">
                  <a:txBody>
                    <a:bodyPr/>
                    <a:lstStyle/>
                    <a:p>
                      <a:pPr algn="ctr" fontAlgn="b"/>
                      <a:r>
                        <a:rPr lang="en-US" sz="2400" b="0" i="0" u="none" strike="noStrike" dirty="0">
                          <a:solidFill>
                            <a:schemeClr val="tx1"/>
                          </a:solidFill>
                          <a:effectLst/>
                          <a:latin typeface="Calibri Light" panose="020F0302020204030204" pitchFamily="34" charset="0"/>
                        </a:rPr>
                        <a:t>Multivariable Ordinal Logistic Regression: Odds of Increasing NPOD Trajectory</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86266413"/>
                  </a:ext>
                </a:extLst>
              </a:tr>
              <a:tr h="582537">
                <a:tc>
                  <a:txBody>
                    <a:bodyPr/>
                    <a:lstStyle/>
                    <a:p>
                      <a:pPr algn="ctr" fontAlgn="b"/>
                      <a:endParaRPr lang="en-US" sz="2400" b="0" i="0" u="none" strike="noStrike" dirty="0">
                        <a:solidFill>
                          <a:schemeClr val="tx1"/>
                        </a:solidFill>
                        <a:effectLst/>
                        <a:latin typeface="Calibri Light" panose="020F0302020204030204" pitchFamily="34"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2400" b="0" i="0" u="none" strike="noStrike" dirty="0" err="1">
                          <a:solidFill>
                            <a:schemeClr val="tx1"/>
                          </a:solidFill>
                          <a:effectLst/>
                          <a:latin typeface="Calibri Light" panose="020F0302020204030204" pitchFamily="34" charset="0"/>
                        </a:rPr>
                        <a:t>aOR</a:t>
                      </a:r>
                      <a:r>
                        <a:rPr lang="en-US" sz="2400" b="0" i="0" u="none" strike="noStrike" dirty="0">
                          <a:solidFill>
                            <a:schemeClr val="tx1"/>
                          </a:solidFill>
                          <a:effectLst/>
                          <a:latin typeface="Calibri Light" panose="020F0302020204030204" pitchFamily="34" charset="0"/>
                        </a:rPr>
                        <a:t>*</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n-US" sz="2400" b="0" i="0" u="none" strike="noStrike" dirty="0">
                          <a:solidFill>
                            <a:schemeClr val="tx1"/>
                          </a:solidFill>
                          <a:effectLst/>
                          <a:latin typeface="Calibri Light" panose="020F0302020204030204" pitchFamily="34" charset="0"/>
                        </a:rPr>
                        <a:t>   95% CI</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fontAlgn="b"/>
                      <a:r>
                        <a:rPr lang="en-US" sz="2400" b="0" i="0" u="none" strike="noStrike" dirty="0">
                          <a:solidFill>
                            <a:schemeClr val="tx1"/>
                          </a:solidFill>
                          <a:effectLst/>
                          <a:latin typeface="Calibri Light" panose="020F0302020204030204" pitchFamily="34" charset="0"/>
                        </a:rPr>
                        <a:t>P-value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4138319"/>
                  </a:ext>
                </a:extLst>
              </a:tr>
              <a:tr h="582537">
                <a:tc>
                  <a:txBody>
                    <a:bodyPr/>
                    <a:lstStyle/>
                    <a:p>
                      <a:pPr marL="0" algn="ctr" defTabSz="914400" rtl="0" eaLnBrk="1" fontAlgn="b" latinLnBrk="0" hangingPunct="1"/>
                      <a:r>
                        <a:rPr lang="en-US" sz="2400" b="0" i="0" u="none" strike="noStrike" kern="1200" dirty="0">
                          <a:solidFill>
                            <a:schemeClr val="tx1"/>
                          </a:solidFill>
                          <a:effectLst/>
                          <a:latin typeface="Calibri Light" panose="020F0302020204030204" pitchFamily="34" charset="0"/>
                          <a:ea typeface="+mn-ea"/>
                          <a:cs typeface="+mn-cs"/>
                        </a:rPr>
                        <a:t>Hyperinflammatory Subphenotype</a:t>
                      </a:r>
                    </a:p>
                  </a:txBody>
                  <a:tcPr marL="9525" marR="9525" marT="9525"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6.35</a:t>
                      </a:r>
                    </a:p>
                  </a:txBody>
                  <a:tcPr marL="9525" marR="9525" marT="9525"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b="0" i="0" u="none" strike="noStrike" dirty="0">
                          <a:solidFill>
                            <a:schemeClr val="tx1"/>
                          </a:solidFill>
                          <a:effectLst/>
                          <a:latin typeface="Calibri Light" panose="020F0302020204030204" pitchFamily="34" charset="0"/>
                        </a:rPr>
                        <a:t>3.89-</a:t>
                      </a:r>
                    </a:p>
                  </a:txBody>
                  <a:tcPr marL="9525" marR="9525" marT="9525"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b="0" i="0" u="none" strike="noStrike" dirty="0">
                          <a:solidFill>
                            <a:schemeClr val="tx1"/>
                          </a:solidFill>
                          <a:effectLst/>
                          <a:latin typeface="Calibri Light" panose="020F0302020204030204" pitchFamily="34" charset="0"/>
                        </a:rPr>
                        <a:t>10.37</a:t>
                      </a:r>
                    </a:p>
                  </a:txBody>
                  <a:tcPr marL="9525" marR="9525" marT="9525"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&lt;0.000</a:t>
                      </a:r>
                    </a:p>
                  </a:txBody>
                  <a:tcPr marL="9525" marR="9525" marT="9525"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9501255"/>
                  </a:ext>
                </a:extLst>
              </a:tr>
              <a:tr h="582537">
                <a:tc>
                  <a:txBody>
                    <a:bodyPr/>
                    <a:lstStyle/>
                    <a:p>
                      <a:pPr marL="0" algn="ctr" defTabSz="914400" rtl="0" eaLnBrk="1" fontAlgn="b" latinLnBrk="0" hangingPunct="1"/>
                      <a:r>
                        <a:rPr lang="en-US" sz="2400" b="0" i="0" u="none" strike="noStrike" kern="1200" dirty="0">
                          <a:solidFill>
                            <a:schemeClr val="tx1"/>
                          </a:solidFill>
                          <a:effectLst/>
                          <a:latin typeface="Calibri Light" panose="020F0302020204030204" pitchFamily="34" charset="0"/>
                          <a:ea typeface="+mn-ea"/>
                          <a:cs typeface="+mn-cs"/>
                        </a:rPr>
                        <a:t>Age (years)</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1.05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b="0" i="0" u="none" strike="noStrike" dirty="0">
                          <a:solidFill>
                            <a:schemeClr val="tx1"/>
                          </a:solidFill>
                          <a:effectLst/>
                          <a:latin typeface="Calibri Light" panose="020F0302020204030204" pitchFamily="34" charset="0"/>
                        </a:rPr>
                        <a:t>1.01-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b="0" i="0" u="none" strike="noStrike" dirty="0">
                          <a:solidFill>
                            <a:schemeClr val="tx1"/>
                          </a:solidFill>
                          <a:effectLst/>
                          <a:latin typeface="Calibri Light" panose="020F0302020204030204" pitchFamily="34" charset="0"/>
                        </a:rPr>
                        <a:t>1.09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0.017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8914243"/>
                  </a:ext>
                </a:extLst>
              </a:tr>
              <a:tr h="582537">
                <a:tc>
                  <a:txBody>
                    <a:bodyPr/>
                    <a:lstStyle/>
                    <a:p>
                      <a:pPr marL="0" algn="ctr" defTabSz="914400" rtl="0" eaLnBrk="1" fontAlgn="b" latinLnBrk="0" hangingPunct="1"/>
                      <a:r>
                        <a:rPr lang="en-US" sz="2400" b="0" i="0" u="none" strike="noStrike" kern="1200" dirty="0">
                          <a:solidFill>
                            <a:schemeClr val="tx1"/>
                          </a:solidFill>
                          <a:effectLst/>
                          <a:latin typeface="Calibri Light" panose="020F0302020204030204" pitchFamily="34" charset="0"/>
                          <a:ea typeface="+mn-ea"/>
                          <a:cs typeface="+mn-cs"/>
                        </a:rPr>
                        <a:t>Cancer (Current or Past)</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4.24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b="0" i="0" u="none" strike="noStrike" dirty="0">
                          <a:solidFill>
                            <a:schemeClr val="tx1"/>
                          </a:solidFill>
                          <a:effectLst/>
                          <a:latin typeface="Calibri Light" panose="020F0302020204030204" pitchFamily="34" charset="0"/>
                        </a:rPr>
                        <a:t>1.85-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b="0" i="0" u="none" strike="noStrike" dirty="0">
                          <a:solidFill>
                            <a:schemeClr val="tx1"/>
                          </a:solidFill>
                          <a:effectLst/>
                          <a:latin typeface="Calibri Light" panose="020F0302020204030204" pitchFamily="34" charset="0"/>
                        </a:rPr>
                        <a:t>9.69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0.001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777883"/>
                  </a:ext>
                </a:extLst>
              </a:tr>
              <a:tr h="582537">
                <a:tc>
                  <a:txBody>
                    <a:bodyPr/>
                    <a:lstStyle/>
                    <a:p>
                      <a:pPr marL="0" algn="ctr" defTabSz="914400" rtl="0" eaLnBrk="1" fontAlgn="b" latinLnBrk="0" hangingPunct="1"/>
                      <a:r>
                        <a:rPr lang="en-US" sz="2400" b="0" i="0" u="none" strike="noStrike" kern="1200" dirty="0">
                          <a:solidFill>
                            <a:schemeClr val="tx1"/>
                          </a:solidFill>
                          <a:effectLst/>
                          <a:latin typeface="Calibri Light" panose="020F0302020204030204" pitchFamily="34" charset="0"/>
                          <a:ea typeface="+mn-ea"/>
                          <a:cs typeface="+mn-cs"/>
                        </a:rPr>
                        <a:t>Sepsis</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3.56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2400" b="0" i="0" u="none" strike="noStrike" dirty="0">
                          <a:solidFill>
                            <a:schemeClr val="tx1"/>
                          </a:solidFill>
                          <a:effectLst/>
                          <a:latin typeface="Calibri Light" panose="020F0302020204030204" pitchFamily="34" charset="0"/>
                        </a:rPr>
                        <a:t>1.98-</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400" b="0" i="0" u="none" strike="noStrike" dirty="0">
                          <a:solidFill>
                            <a:schemeClr val="tx1"/>
                          </a:solidFill>
                          <a:effectLst/>
                          <a:latin typeface="Calibri Light" panose="020F0302020204030204" pitchFamily="34" charset="0"/>
                        </a:rPr>
                        <a:t>6.38</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&lt;0.000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8771582"/>
                  </a:ext>
                </a:extLst>
              </a:tr>
              <a:tr h="582537">
                <a:tc>
                  <a:txBody>
                    <a:bodyPr/>
                    <a:lstStyle/>
                    <a:p>
                      <a:pPr marL="0" algn="ctr" defTabSz="914400" rtl="0" eaLnBrk="1" fontAlgn="b" latinLnBrk="0" hangingPunct="1"/>
                      <a:r>
                        <a:rPr lang="en-US" sz="2400" b="0" i="0" u="none" strike="noStrike" kern="1200" dirty="0">
                          <a:solidFill>
                            <a:schemeClr val="tx1"/>
                          </a:solidFill>
                          <a:effectLst/>
                          <a:latin typeface="Calibri Light" panose="020F0302020204030204" pitchFamily="34" charset="0"/>
                          <a:ea typeface="+mn-ea"/>
                          <a:cs typeface="+mn-cs"/>
                        </a:rPr>
                        <a:t>Bronchiolitis</a:t>
                      </a: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0.46</a:t>
                      </a: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r" fontAlgn="b"/>
                      <a:r>
                        <a:rPr lang="en-US" sz="2400" b="0" i="0" u="none" strike="noStrike" dirty="0">
                          <a:solidFill>
                            <a:schemeClr val="tx1"/>
                          </a:solidFill>
                          <a:effectLst/>
                          <a:latin typeface="Calibri Light" panose="020F0302020204030204" pitchFamily="34" charset="0"/>
                        </a:rPr>
                        <a:t>0.26-</a:t>
                      </a: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400" b="0" i="0" u="none" strike="noStrike" dirty="0">
                          <a:solidFill>
                            <a:schemeClr val="tx1"/>
                          </a:solidFill>
                          <a:effectLst/>
                          <a:latin typeface="Calibri Light" panose="020F0302020204030204" pitchFamily="34" charset="0"/>
                        </a:rPr>
                        <a:t>0.80</a:t>
                      </a: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2400" b="0" i="0" u="none" strike="noStrike" dirty="0">
                          <a:solidFill>
                            <a:schemeClr val="tx1"/>
                          </a:solidFill>
                          <a:effectLst/>
                          <a:latin typeface="Calibri Light" panose="020F0302020204030204" pitchFamily="34" charset="0"/>
                        </a:rPr>
                        <a:t>0.006</a:t>
                      </a:r>
                    </a:p>
                  </a:txBody>
                  <a:tcPr marL="9525" marR="9525" marT="9525"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020533"/>
                  </a:ext>
                </a:extLst>
              </a:tr>
            </a:tbl>
          </a:graphicData>
        </a:graphic>
      </p:graphicFrame>
      <p:sp>
        <p:nvSpPr>
          <p:cNvPr id="5" name="Text Placeholder 9">
            <a:extLst>
              <a:ext uri="{FF2B5EF4-FFF2-40B4-BE49-F238E27FC236}">
                <a16:creationId xmlns:a16="http://schemas.microsoft.com/office/drawing/2014/main" id="{BAD7EE25-26F7-E7FC-4666-A6A4027B6995}"/>
              </a:ext>
            </a:extLst>
          </p:cNvPr>
          <p:cNvSpPr txBox="1">
            <a:spLocks/>
          </p:cNvSpPr>
          <p:nvPr/>
        </p:nvSpPr>
        <p:spPr>
          <a:xfrm>
            <a:off x="6200354" y="6227982"/>
            <a:ext cx="5991646" cy="519847"/>
          </a:xfrm>
          <a:prstGeom prst="rect">
            <a:avLst/>
          </a:prstGeom>
          <a:solidFill>
            <a:schemeClr val="bg1"/>
          </a:solid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kern="0" dirty="0">
                <a:solidFill>
                  <a:schemeClr val="tx1"/>
                </a:solidFill>
                <a:latin typeface="+mj-lt"/>
              </a:rPr>
              <a:t>*Adjusted for: Age, Cancer (current or past), Sepsis, Bronchiolitis</a:t>
            </a:r>
            <a:endParaRPr lang="en-US" sz="1400" kern="0" dirty="0">
              <a:solidFill>
                <a:schemeClr val="tx1"/>
              </a:solidFill>
              <a:latin typeface="+mj-lt"/>
            </a:endParaRPr>
          </a:p>
        </p:txBody>
      </p:sp>
    </p:spTree>
    <p:extLst>
      <p:ext uri="{BB962C8B-B14F-4D97-AF65-F5344CB8AC3E}">
        <p14:creationId xmlns:p14="http://schemas.microsoft.com/office/powerpoint/2010/main" val="1348590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130B5-6E87-834D-4089-63D085D79922}"/>
            </a:ext>
          </a:extLst>
        </p:cNvPr>
        <p:cNvGrpSpPr/>
        <p:nvPr/>
      </p:nvGrpSpPr>
      <p:grpSpPr>
        <a:xfrm>
          <a:off x="0" y="0"/>
          <a:ext cx="0" cy="0"/>
          <a:chOff x="0" y="0"/>
          <a:chExt cx="0" cy="0"/>
        </a:xfrm>
      </p:grpSpPr>
      <p:sp>
        <p:nvSpPr>
          <p:cNvPr id="4" name="Title 8">
            <a:extLst>
              <a:ext uri="{FF2B5EF4-FFF2-40B4-BE49-F238E27FC236}">
                <a16:creationId xmlns:a16="http://schemas.microsoft.com/office/drawing/2014/main" id="{0475CA2B-94B2-8A89-8130-1776A3BE1580}"/>
              </a:ext>
            </a:extLst>
          </p:cNvPr>
          <p:cNvSpPr txBox="1">
            <a:spLocks/>
          </p:cNvSpPr>
          <p:nvPr/>
        </p:nvSpPr>
        <p:spPr>
          <a:xfrm>
            <a:off x="0" y="2"/>
            <a:ext cx="12192000" cy="1414293"/>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Worse NPOD Trajectories Have Worse Outcomes</a:t>
            </a:r>
            <a:endParaRPr lang="en-US" sz="4000" b="0" dirty="0">
              <a:solidFill>
                <a:schemeClr val="tx1"/>
              </a:solidFill>
            </a:endParaRPr>
          </a:p>
        </p:txBody>
      </p:sp>
      <p:graphicFrame>
        <p:nvGraphicFramePr>
          <p:cNvPr id="3" name="Table 2">
            <a:extLst>
              <a:ext uri="{FF2B5EF4-FFF2-40B4-BE49-F238E27FC236}">
                <a16:creationId xmlns:a16="http://schemas.microsoft.com/office/drawing/2014/main" id="{D6FFA1EA-B0A8-DD53-BE85-BB44B43AE221}"/>
              </a:ext>
            </a:extLst>
          </p:cNvPr>
          <p:cNvGraphicFramePr>
            <a:graphicFrameLocks noGrp="1"/>
          </p:cNvGraphicFramePr>
          <p:nvPr>
            <p:extLst>
              <p:ext uri="{D42A27DB-BD31-4B8C-83A1-F6EECF244321}">
                <p14:modId xmlns:p14="http://schemas.microsoft.com/office/powerpoint/2010/main" val="2217940869"/>
              </p:ext>
            </p:extLst>
          </p:nvPr>
        </p:nvGraphicFramePr>
        <p:xfrm>
          <a:off x="361950" y="1414295"/>
          <a:ext cx="11608377" cy="4263142"/>
        </p:xfrm>
        <a:graphic>
          <a:graphicData uri="http://schemas.openxmlformats.org/drawingml/2006/table">
            <a:tbl>
              <a:tblPr/>
              <a:tblGrid>
                <a:gridCol w="3104107">
                  <a:extLst>
                    <a:ext uri="{9D8B030D-6E8A-4147-A177-3AD203B41FA5}">
                      <a16:colId xmlns:a16="http://schemas.microsoft.com/office/drawing/2014/main" val="1667638837"/>
                    </a:ext>
                  </a:extLst>
                </a:gridCol>
                <a:gridCol w="1798114">
                  <a:extLst>
                    <a:ext uri="{9D8B030D-6E8A-4147-A177-3AD203B41FA5}">
                      <a16:colId xmlns:a16="http://schemas.microsoft.com/office/drawing/2014/main" val="3100726518"/>
                    </a:ext>
                  </a:extLst>
                </a:gridCol>
                <a:gridCol w="1853270">
                  <a:extLst>
                    <a:ext uri="{9D8B030D-6E8A-4147-A177-3AD203B41FA5}">
                      <a16:colId xmlns:a16="http://schemas.microsoft.com/office/drawing/2014/main" val="2846212441"/>
                    </a:ext>
                  </a:extLst>
                </a:gridCol>
                <a:gridCol w="2007711">
                  <a:extLst>
                    <a:ext uri="{9D8B030D-6E8A-4147-A177-3AD203B41FA5}">
                      <a16:colId xmlns:a16="http://schemas.microsoft.com/office/drawing/2014/main" val="334780973"/>
                    </a:ext>
                  </a:extLst>
                </a:gridCol>
                <a:gridCol w="1935356">
                  <a:extLst>
                    <a:ext uri="{9D8B030D-6E8A-4147-A177-3AD203B41FA5}">
                      <a16:colId xmlns:a16="http://schemas.microsoft.com/office/drawing/2014/main" val="2119355297"/>
                    </a:ext>
                  </a:extLst>
                </a:gridCol>
                <a:gridCol w="909819">
                  <a:extLst>
                    <a:ext uri="{9D8B030D-6E8A-4147-A177-3AD203B41FA5}">
                      <a16:colId xmlns:a16="http://schemas.microsoft.com/office/drawing/2014/main" val="3194017310"/>
                    </a:ext>
                  </a:extLst>
                </a:gridCol>
              </a:tblGrid>
              <a:tr h="537680">
                <a:tc gridSpan="6">
                  <a:txBody>
                    <a:bodyPr/>
                    <a:lstStyle/>
                    <a:p>
                      <a:pPr algn="ctr" fontAlgn="b"/>
                      <a:r>
                        <a:rPr lang="en-US" sz="2000" b="0" i="0" u="none" strike="noStrike">
                          <a:solidFill>
                            <a:srgbClr val="000000"/>
                          </a:solidFill>
                          <a:effectLst/>
                          <a:latin typeface="+mn-lt"/>
                        </a:rPr>
                        <a:t>NPOD Trajectory (n=383)</a:t>
                      </a:r>
                    </a:p>
                  </a:txBody>
                  <a:tcPr marL="6672" marR="6672" marT="6672" marB="0" anchor="b">
                    <a:lnL>
                      <a:noFill/>
                    </a:lnL>
                    <a:lnR>
                      <a:noFill/>
                    </a:lnR>
                    <a:lnT>
                      <a:noFill/>
                    </a:lnT>
                    <a:lnB>
                      <a:noFill/>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94514"/>
                  </a:ext>
                </a:extLst>
              </a:tr>
              <a:tr h="1062594">
                <a:tc>
                  <a:txBody>
                    <a:bodyPr/>
                    <a:lstStyle/>
                    <a:p>
                      <a:pPr algn="l" fontAlgn="b"/>
                      <a:r>
                        <a:rPr lang="en-US" sz="2000" b="0" i="0" u="none" strike="noStrike">
                          <a:solidFill>
                            <a:srgbClr val="000000"/>
                          </a:solidFill>
                          <a:effectLst/>
                          <a:latin typeface="+mn-lt"/>
                        </a:rPr>
                        <a:t> </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mn-lt"/>
                        </a:rPr>
                        <a:t>Low </a:t>
                      </a:r>
                    </a:p>
                    <a:p>
                      <a:pPr algn="ctr" fontAlgn="b"/>
                      <a:r>
                        <a:rPr lang="en-US" sz="2000" b="0" i="0" u="none" strike="noStrike">
                          <a:solidFill>
                            <a:srgbClr val="000000"/>
                          </a:solidFill>
                          <a:effectLst/>
                          <a:latin typeface="+mn-lt"/>
                        </a:rPr>
                        <a:t>(n=87)</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000" b="0" i="0" u="none" strike="noStrike" dirty="0">
                          <a:solidFill>
                            <a:srgbClr val="000000"/>
                          </a:solidFill>
                          <a:effectLst/>
                          <a:latin typeface="+mn-lt"/>
                        </a:rPr>
                        <a:t>Medium-Low</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(n=65)</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mn-lt"/>
                        </a:rPr>
                        <a:t>Medium-High</a:t>
                      </a:r>
                      <a:br>
                        <a:rPr lang="en-US" sz="2000" b="0" i="0" u="none" strike="noStrike">
                          <a:solidFill>
                            <a:srgbClr val="000000"/>
                          </a:solidFill>
                          <a:effectLst/>
                          <a:latin typeface="+mn-lt"/>
                        </a:rPr>
                      </a:br>
                      <a:r>
                        <a:rPr lang="en-US" sz="2000" b="0" i="0" u="none" strike="noStrike">
                          <a:solidFill>
                            <a:srgbClr val="000000"/>
                          </a:solidFill>
                          <a:effectLst/>
                          <a:latin typeface="+mn-lt"/>
                        </a:rPr>
                        <a:t>(n=132)</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000" b="0" i="0" u="none" strike="noStrike">
                          <a:solidFill>
                            <a:srgbClr val="000000"/>
                          </a:solidFill>
                          <a:effectLst/>
                          <a:latin typeface="+mn-lt"/>
                        </a:rPr>
                        <a:t>High </a:t>
                      </a:r>
                    </a:p>
                    <a:p>
                      <a:pPr algn="ctr" fontAlgn="b"/>
                      <a:r>
                        <a:rPr lang="en-US" sz="2000" b="0" i="0" u="none" strike="noStrike">
                          <a:solidFill>
                            <a:srgbClr val="000000"/>
                          </a:solidFill>
                          <a:effectLst/>
                          <a:latin typeface="+mn-lt"/>
                        </a:rPr>
                        <a:t>(n=99)</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2000" b="0" i="0" u="none" strike="noStrike" dirty="0">
                          <a:solidFill>
                            <a:srgbClr val="000000"/>
                          </a:solidFill>
                          <a:effectLst/>
                          <a:latin typeface="+mn-lt"/>
                        </a:rPr>
                        <a:t>p-value†</a:t>
                      </a:r>
                    </a:p>
                  </a:txBody>
                  <a:tcPr marL="6672" marR="6672" marT="6672"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9130286"/>
                  </a:ext>
                </a:extLst>
              </a:tr>
              <a:tr h="537680">
                <a:tc>
                  <a:txBody>
                    <a:bodyPr/>
                    <a:lstStyle/>
                    <a:p>
                      <a:pPr algn="ctr" fontAlgn="b"/>
                      <a:r>
                        <a:rPr lang="en-US" sz="2000" b="0" i="0" u="none" strike="noStrike" dirty="0">
                          <a:solidFill>
                            <a:srgbClr val="000000"/>
                          </a:solidFill>
                          <a:effectLst/>
                          <a:latin typeface="+mn-lt"/>
                        </a:rPr>
                        <a:t>Died</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2000" b="0" i="0" u="none" strike="noStrike" dirty="0">
                          <a:solidFill>
                            <a:srgbClr val="000000"/>
                          </a:solidFill>
                          <a:effectLst/>
                          <a:latin typeface="+mn-lt"/>
                        </a:rPr>
                        <a:t>0 (0.0%)</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2000" b="0" i="0" u="none" strike="noStrike" dirty="0">
                          <a:solidFill>
                            <a:srgbClr val="000000"/>
                          </a:solidFill>
                          <a:effectLst/>
                          <a:latin typeface="+mn-lt"/>
                        </a:rPr>
                        <a:t>0 (0.0%)</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2000" b="0" i="0" u="none" strike="noStrike">
                          <a:solidFill>
                            <a:srgbClr val="000000"/>
                          </a:solidFill>
                          <a:effectLst/>
                          <a:latin typeface="+mn-lt"/>
                        </a:rPr>
                        <a:t>8 (6.1%)</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2000" b="0" i="0" u="none" strike="noStrike">
                          <a:solidFill>
                            <a:srgbClr val="000000"/>
                          </a:solidFill>
                          <a:effectLst/>
                          <a:latin typeface="+mn-lt"/>
                        </a:rPr>
                        <a:t>22 (22.2%)</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2000" b="0" i="0" u="none" strike="noStrike">
                          <a:solidFill>
                            <a:srgbClr val="000000"/>
                          </a:solidFill>
                          <a:effectLst/>
                          <a:latin typeface="+mn-lt"/>
                        </a:rPr>
                        <a:t>&lt;0.001</a:t>
                      </a:r>
                    </a:p>
                  </a:txBody>
                  <a:tcPr marL="6672" marR="6672" marT="6672" marB="0" anchor="ctr">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157635941"/>
                  </a:ext>
                </a:extLst>
              </a:tr>
              <a:tr h="1062594">
                <a:tc>
                  <a:txBody>
                    <a:bodyPr/>
                    <a:lstStyle/>
                    <a:p>
                      <a:pPr algn="ctr" fontAlgn="b"/>
                      <a:r>
                        <a:rPr lang="en-US" sz="2000" b="0" i="0" u="none" strike="noStrike" dirty="0">
                          <a:solidFill>
                            <a:srgbClr val="000000"/>
                          </a:solidFill>
                          <a:effectLst/>
                          <a:latin typeface="+mn-lt"/>
                        </a:rPr>
                        <a:t>Duration of Mechanical</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     Ventilation*</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5.0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(2.9-7.7)</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4.9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(3.0-6.9)</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7.2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(4.1-14.3)</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12.5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(7.5-28.0)</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&lt;0.001</a:t>
                      </a:r>
                    </a:p>
                  </a:txBody>
                  <a:tcPr marL="6672" marR="6672" marT="6672" marB="0" anchor="ctr">
                    <a:lnL>
                      <a:noFill/>
                    </a:lnL>
                    <a:lnR>
                      <a:noFill/>
                    </a:lnR>
                    <a:lnT>
                      <a:noFill/>
                    </a:lnT>
                    <a:lnB>
                      <a:noFill/>
                    </a:lnB>
                    <a:solidFill>
                      <a:schemeClr val="bg1"/>
                    </a:solidFill>
                  </a:tcPr>
                </a:tc>
                <a:extLst>
                  <a:ext uri="{0D108BD9-81ED-4DB2-BD59-A6C34878D82A}">
                    <a16:rowId xmlns:a16="http://schemas.microsoft.com/office/drawing/2014/main" val="4168663719"/>
                  </a:ext>
                </a:extLst>
              </a:tr>
              <a:tr h="1062594">
                <a:tc>
                  <a:txBody>
                    <a:bodyPr/>
                    <a:lstStyle/>
                    <a:p>
                      <a:pPr algn="ctr" fontAlgn="b"/>
                      <a:r>
                        <a:rPr lang="en-US" sz="2000" b="0" i="0" u="none" strike="noStrike">
                          <a:solidFill>
                            <a:srgbClr val="000000"/>
                          </a:solidFill>
                          <a:effectLst/>
                          <a:latin typeface="+mn-lt"/>
                        </a:rPr>
                        <a:t>Hospital Length of Stay*</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12.0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(7.0-19.0)</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11.0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(8.0-15.0)</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17.0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(10.0-32.0)</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32.0 </a:t>
                      </a:r>
                      <a:br>
                        <a:rPr lang="en-US" sz="2000" b="0" i="0" u="none" strike="noStrike" dirty="0">
                          <a:solidFill>
                            <a:srgbClr val="000000"/>
                          </a:solidFill>
                          <a:effectLst/>
                          <a:latin typeface="+mn-lt"/>
                        </a:rPr>
                      </a:br>
                      <a:r>
                        <a:rPr lang="en-US" sz="2000" b="0" i="0" u="none" strike="noStrike" dirty="0">
                          <a:solidFill>
                            <a:srgbClr val="000000"/>
                          </a:solidFill>
                          <a:effectLst/>
                          <a:latin typeface="+mn-lt"/>
                        </a:rPr>
                        <a:t>(18.0-53.0)</a:t>
                      </a:r>
                    </a:p>
                  </a:txBody>
                  <a:tcPr marL="6672" marR="6672" marT="6672" marB="0" anchor="ctr">
                    <a:lnL>
                      <a:noFill/>
                    </a:lnL>
                    <a:lnR>
                      <a:noFill/>
                    </a:lnR>
                    <a:lnT>
                      <a:noFill/>
                    </a:lnT>
                    <a:lnB>
                      <a:noFill/>
                    </a:lnB>
                    <a:solidFill>
                      <a:schemeClr val="bg1"/>
                    </a:solidFill>
                  </a:tcPr>
                </a:tc>
                <a:tc>
                  <a:txBody>
                    <a:bodyPr/>
                    <a:lstStyle/>
                    <a:p>
                      <a:pPr algn="ctr" fontAlgn="ctr"/>
                      <a:r>
                        <a:rPr lang="en-US" sz="2000" b="0" i="0" u="none" strike="noStrike" dirty="0">
                          <a:solidFill>
                            <a:srgbClr val="000000"/>
                          </a:solidFill>
                          <a:effectLst/>
                          <a:latin typeface="+mn-lt"/>
                        </a:rPr>
                        <a:t>&lt;0.001</a:t>
                      </a:r>
                    </a:p>
                  </a:txBody>
                  <a:tcPr marL="6672" marR="6672" marT="6672" marB="0" anchor="ctr">
                    <a:lnL>
                      <a:noFill/>
                    </a:lnL>
                    <a:lnR>
                      <a:noFill/>
                    </a:lnR>
                    <a:lnT>
                      <a:noFill/>
                    </a:lnT>
                    <a:lnB>
                      <a:noFill/>
                    </a:lnB>
                    <a:solidFill>
                      <a:schemeClr val="bg1"/>
                    </a:solidFill>
                  </a:tcPr>
                </a:tc>
                <a:extLst>
                  <a:ext uri="{0D108BD9-81ED-4DB2-BD59-A6C34878D82A}">
                    <a16:rowId xmlns:a16="http://schemas.microsoft.com/office/drawing/2014/main" val="827216535"/>
                  </a:ext>
                </a:extLst>
              </a:tr>
            </a:tbl>
          </a:graphicData>
        </a:graphic>
      </p:graphicFrame>
      <p:sp>
        <p:nvSpPr>
          <p:cNvPr id="2" name="TextBox 1">
            <a:extLst>
              <a:ext uri="{FF2B5EF4-FFF2-40B4-BE49-F238E27FC236}">
                <a16:creationId xmlns:a16="http://schemas.microsoft.com/office/drawing/2014/main" id="{AC6E5993-28AE-4E2E-8633-D85BFA866D9A}"/>
              </a:ext>
            </a:extLst>
          </p:cNvPr>
          <p:cNvSpPr txBox="1"/>
          <p:nvPr/>
        </p:nvSpPr>
        <p:spPr>
          <a:xfrm>
            <a:off x="10274871" y="5677439"/>
            <a:ext cx="1832425" cy="338554"/>
          </a:xfrm>
          <a:prstGeom prst="rect">
            <a:avLst/>
          </a:prstGeom>
          <a:solidFill>
            <a:schemeClr val="bg1"/>
          </a:solidFill>
        </p:spPr>
        <p:txBody>
          <a:bodyPr wrap="none" rtlCol="0">
            <a:spAutoFit/>
          </a:bodyPr>
          <a:lstStyle/>
          <a:p>
            <a:r>
              <a:rPr lang="en-US" sz="1600" b="0" i="0" u="none" strike="noStrike">
                <a:solidFill>
                  <a:srgbClr val="000000"/>
                </a:solidFill>
                <a:effectLst/>
                <a:latin typeface="+mj-lt"/>
              </a:rPr>
              <a:t>*days, median (IQR)</a:t>
            </a:r>
            <a:endParaRPr lang="en-US" sz="1600"/>
          </a:p>
        </p:txBody>
      </p:sp>
    </p:spTree>
    <p:extLst>
      <p:ext uri="{BB962C8B-B14F-4D97-AF65-F5344CB8AC3E}">
        <p14:creationId xmlns:p14="http://schemas.microsoft.com/office/powerpoint/2010/main" val="2706857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7226A-87DA-6FEE-855F-40830DE72084}"/>
            </a:ext>
          </a:extLst>
        </p:cNvPr>
        <p:cNvGrpSpPr/>
        <p:nvPr/>
      </p:nvGrpSpPr>
      <p:grpSpPr>
        <a:xfrm>
          <a:off x="0" y="0"/>
          <a:ext cx="0" cy="0"/>
          <a:chOff x="0" y="0"/>
          <a:chExt cx="0" cy="0"/>
        </a:xfrm>
      </p:grpSpPr>
      <p:sp>
        <p:nvSpPr>
          <p:cNvPr id="5" name="Text Placeholder 9">
            <a:extLst>
              <a:ext uri="{FF2B5EF4-FFF2-40B4-BE49-F238E27FC236}">
                <a16:creationId xmlns:a16="http://schemas.microsoft.com/office/drawing/2014/main" id="{53B93BA8-5689-F21C-46D5-9E8EC0A0AF17}"/>
              </a:ext>
            </a:extLst>
          </p:cNvPr>
          <p:cNvSpPr txBox="1">
            <a:spLocks/>
          </p:cNvSpPr>
          <p:nvPr/>
        </p:nvSpPr>
        <p:spPr>
          <a:xfrm>
            <a:off x="768594" y="1639611"/>
            <a:ext cx="10654811" cy="45845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600"/>
              </a:spcBef>
              <a:spcAft>
                <a:spcPts val="600"/>
              </a:spcAft>
            </a:pPr>
            <a:r>
              <a:rPr lang="en-US" sz="2800" dirty="0">
                <a:solidFill>
                  <a:schemeClr val="tx1"/>
                </a:solidFill>
                <a:latin typeface="+mj-lt"/>
                <a:cs typeface="Calibri" panose="020F0502020204030204" pitchFamily="34" charset="0"/>
              </a:rPr>
              <a:t>Assignment to the hyperinflammatory subphenotype soon after intubation is independently associated with a worsening organ failure trajectories</a:t>
            </a:r>
          </a:p>
          <a:p>
            <a:pPr>
              <a:spcBef>
                <a:spcPts val="600"/>
              </a:spcBef>
              <a:spcAft>
                <a:spcPts val="600"/>
              </a:spcAft>
            </a:pPr>
            <a:r>
              <a:rPr lang="en-US" sz="2800" dirty="0">
                <a:solidFill>
                  <a:schemeClr val="tx1"/>
                </a:solidFill>
                <a:latin typeface="+mj-lt"/>
                <a:cs typeface="Calibri" panose="020F0502020204030204" pitchFamily="34" charset="0"/>
              </a:rPr>
              <a:t>Worsening organ failure trajectories were associated with worse clinical outcomes</a:t>
            </a:r>
          </a:p>
          <a:p>
            <a:pPr>
              <a:spcBef>
                <a:spcPts val="600"/>
              </a:spcBef>
              <a:spcAft>
                <a:spcPts val="600"/>
              </a:spcAft>
            </a:pPr>
            <a:r>
              <a:rPr lang="en-US" sz="2800" dirty="0">
                <a:solidFill>
                  <a:schemeClr val="tx1"/>
                </a:solidFill>
                <a:latin typeface="+mj-lt"/>
                <a:cs typeface="Calibri" panose="020F0502020204030204" pitchFamily="34" charset="0"/>
              </a:rPr>
              <a:t>Two related but separate dimensions of critical care</a:t>
            </a:r>
          </a:p>
        </p:txBody>
      </p:sp>
      <p:sp>
        <p:nvSpPr>
          <p:cNvPr id="2" name="Title 8">
            <a:extLst>
              <a:ext uri="{FF2B5EF4-FFF2-40B4-BE49-F238E27FC236}">
                <a16:creationId xmlns:a16="http://schemas.microsoft.com/office/drawing/2014/main" id="{0EE5691D-604C-DA37-D1A8-1993F0426AAC}"/>
              </a:ext>
            </a:extLst>
          </p:cNvPr>
          <p:cNvSpPr txBox="1">
            <a:spLocks/>
          </p:cNvSpPr>
          <p:nvPr/>
        </p:nvSpPr>
        <p:spPr>
          <a:xfrm>
            <a:off x="0" y="2"/>
            <a:ext cx="12192000" cy="1429406"/>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Key Take Aways</a:t>
            </a:r>
          </a:p>
        </p:txBody>
      </p:sp>
    </p:spTree>
    <p:extLst>
      <p:ext uri="{BB962C8B-B14F-4D97-AF65-F5344CB8AC3E}">
        <p14:creationId xmlns:p14="http://schemas.microsoft.com/office/powerpoint/2010/main" val="4267805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21DF2-1C33-D81B-6937-3F2826160059}"/>
            </a:ext>
          </a:extLst>
        </p:cNvPr>
        <p:cNvGrpSpPr/>
        <p:nvPr/>
      </p:nvGrpSpPr>
      <p:grpSpPr>
        <a:xfrm>
          <a:off x="0" y="0"/>
          <a:ext cx="0" cy="0"/>
          <a:chOff x="0" y="0"/>
          <a:chExt cx="0" cy="0"/>
        </a:xfrm>
      </p:grpSpPr>
      <p:sp>
        <p:nvSpPr>
          <p:cNvPr id="5" name="Text Placeholder 9">
            <a:extLst>
              <a:ext uri="{FF2B5EF4-FFF2-40B4-BE49-F238E27FC236}">
                <a16:creationId xmlns:a16="http://schemas.microsoft.com/office/drawing/2014/main" id="{52157E58-FD66-85D9-C193-1F073BFC9B77}"/>
              </a:ext>
            </a:extLst>
          </p:cNvPr>
          <p:cNvSpPr txBox="1">
            <a:spLocks/>
          </p:cNvSpPr>
          <p:nvPr/>
        </p:nvSpPr>
        <p:spPr>
          <a:xfrm>
            <a:off x="415743" y="1680082"/>
            <a:ext cx="5439166" cy="456302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600"/>
              </a:spcBef>
              <a:spcAft>
                <a:spcPts val="600"/>
              </a:spcAft>
            </a:pPr>
            <a:r>
              <a:rPr lang="en-US" sz="2800" kern="0" dirty="0">
                <a:solidFill>
                  <a:schemeClr val="tx1"/>
                </a:solidFill>
                <a:latin typeface="+mj-lt"/>
              </a:rPr>
              <a:t>Potential for early prognostic enrichment</a:t>
            </a:r>
          </a:p>
          <a:p>
            <a:pPr lvl="1">
              <a:spcBef>
                <a:spcPts val="600"/>
              </a:spcBef>
              <a:spcAft>
                <a:spcPts val="600"/>
              </a:spcAft>
            </a:pPr>
            <a:r>
              <a:rPr lang="en-US" sz="2400" kern="0" dirty="0">
                <a:solidFill>
                  <a:schemeClr val="tx1"/>
                </a:solidFill>
                <a:latin typeface="+mj-lt"/>
              </a:rPr>
              <a:t>Medium-Low vs Medium-High Trajectories</a:t>
            </a:r>
          </a:p>
          <a:p>
            <a:pPr>
              <a:spcBef>
                <a:spcPts val="600"/>
              </a:spcBef>
              <a:spcAft>
                <a:spcPts val="600"/>
              </a:spcAft>
            </a:pPr>
            <a:r>
              <a:rPr lang="en-US" sz="2800" kern="0" dirty="0">
                <a:solidFill>
                  <a:schemeClr val="tx1"/>
                </a:solidFill>
                <a:latin typeface="+mj-lt"/>
              </a:rPr>
              <a:t>Predictive enrichment in the design of future randomized controlled trials of multi-organ failure</a:t>
            </a:r>
          </a:p>
        </p:txBody>
      </p:sp>
      <p:sp>
        <p:nvSpPr>
          <p:cNvPr id="2" name="Title 8">
            <a:extLst>
              <a:ext uri="{FF2B5EF4-FFF2-40B4-BE49-F238E27FC236}">
                <a16:creationId xmlns:a16="http://schemas.microsoft.com/office/drawing/2014/main" id="{F82F278E-F6D3-6AFD-B45A-5CF37EB77C7E}"/>
              </a:ext>
            </a:extLst>
          </p:cNvPr>
          <p:cNvSpPr txBox="1">
            <a:spLocks/>
          </p:cNvSpPr>
          <p:nvPr/>
        </p:nvSpPr>
        <p:spPr>
          <a:xfrm>
            <a:off x="0" y="2"/>
            <a:ext cx="12192000" cy="1429406"/>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Conclusion &amp; Next Steps</a:t>
            </a:r>
          </a:p>
        </p:txBody>
      </p:sp>
      <p:sp>
        <p:nvSpPr>
          <p:cNvPr id="7" name="Rectangle 6">
            <a:extLst>
              <a:ext uri="{FF2B5EF4-FFF2-40B4-BE49-F238E27FC236}">
                <a16:creationId xmlns:a16="http://schemas.microsoft.com/office/drawing/2014/main" id="{5029359F-DC49-B35E-A518-B9589530D39D}"/>
              </a:ext>
            </a:extLst>
          </p:cNvPr>
          <p:cNvSpPr/>
          <p:nvPr/>
        </p:nvSpPr>
        <p:spPr>
          <a:xfrm>
            <a:off x="5801360" y="1534045"/>
            <a:ext cx="5679441" cy="41573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oogle Shape;234;p23">
            <a:extLst>
              <a:ext uri="{FF2B5EF4-FFF2-40B4-BE49-F238E27FC236}">
                <a16:creationId xmlns:a16="http://schemas.microsoft.com/office/drawing/2014/main" id="{594B602F-319D-AB82-3004-B5BB8D62B8B1}"/>
              </a:ext>
            </a:extLst>
          </p:cNvPr>
          <p:cNvPicPr preferRelativeResize="0"/>
          <p:nvPr/>
        </p:nvPicPr>
        <p:blipFill rotWithShape="1">
          <a:blip r:embed="rId3">
            <a:clrChange>
              <a:clrFrom>
                <a:srgbClr val="FFFFFF"/>
              </a:clrFrom>
              <a:clrTo>
                <a:srgbClr val="FFFFFF">
                  <a:alpha val="0"/>
                </a:srgbClr>
              </a:clrTo>
            </a:clrChange>
            <a:alphaModFix/>
          </a:blip>
          <a:srcRect l="23022" t="4604" r="37612" b="20957"/>
          <a:stretch>
            <a:fillRect/>
          </a:stretch>
        </p:blipFill>
        <p:spPr>
          <a:xfrm>
            <a:off x="6441770" y="2387944"/>
            <a:ext cx="3744753" cy="3265319"/>
          </a:xfrm>
          <a:prstGeom prst="rect">
            <a:avLst/>
          </a:prstGeom>
          <a:noFill/>
          <a:ln>
            <a:noFill/>
          </a:ln>
        </p:spPr>
      </p:pic>
      <p:sp>
        <p:nvSpPr>
          <p:cNvPr id="9" name="TextBox 8">
            <a:extLst>
              <a:ext uri="{FF2B5EF4-FFF2-40B4-BE49-F238E27FC236}">
                <a16:creationId xmlns:a16="http://schemas.microsoft.com/office/drawing/2014/main" id="{5233EA13-19A4-BB50-F093-6AEB58A74F27}"/>
              </a:ext>
            </a:extLst>
          </p:cNvPr>
          <p:cNvSpPr txBox="1"/>
          <p:nvPr/>
        </p:nvSpPr>
        <p:spPr>
          <a:xfrm>
            <a:off x="8358371" y="5992437"/>
            <a:ext cx="3871065" cy="276999"/>
          </a:xfrm>
          <a:prstGeom prst="rect">
            <a:avLst/>
          </a:prstGeom>
          <a:noFill/>
        </p:spPr>
        <p:txBody>
          <a:bodyPr wrap="square">
            <a:spAutoFit/>
          </a:bodyPr>
          <a:lstStyle/>
          <a:p>
            <a:r>
              <a:rPr lang="en-US" sz="1200" dirty="0">
                <a:effectLst/>
              </a:rPr>
              <a:t>Ardila SM et al. </a:t>
            </a:r>
            <a:r>
              <a:rPr lang="en-US" sz="1200" i="1" dirty="0">
                <a:effectLst/>
              </a:rPr>
              <a:t>Pediatric Critical Care Medicine</a:t>
            </a:r>
            <a:r>
              <a:rPr lang="en-US" sz="1200" dirty="0">
                <a:effectLst/>
              </a:rPr>
              <a:t>. 2023;24(9)</a:t>
            </a:r>
          </a:p>
        </p:txBody>
      </p:sp>
      <p:sp>
        <p:nvSpPr>
          <p:cNvPr id="10" name="TextBox 9">
            <a:extLst>
              <a:ext uri="{FF2B5EF4-FFF2-40B4-BE49-F238E27FC236}">
                <a16:creationId xmlns:a16="http://schemas.microsoft.com/office/drawing/2014/main" id="{F13701E7-B5E1-C218-02CD-9C25B5F72FA8}"/>
              </a:ext>
            </a:extLst>
          </p:cNvPr>
          <p:cNvSpPr txBox="1">
            <a:spLocks noChangeAspect="1"/>
          </p:cNvSpPr>
          <p:nvPr/>
        </p:nvSpPr>
        <p:spPr>
          <a:xfrm rot="16200000">
            <a:off x="4458033" y="3335504"/>
            <a:ext cx="3126547" cy="792846"/>
          </a:xfrm>
          <a:prstGeom prst="rect">
            <a:avLst/>
          </a:prstGeom>
          <a:solidFill>
            <a:schemeClr val="bg1"/>
          </a:solidFill>
        </p:spPr>
        <p:txBody>
          <a:bodyPr wrap="square" rtlCol="0">
            <a:spAutoFit/>
          </a:bodyPr>
          <a:lstStyle/>
          <a:p>
            <a:pPr>
              <a:lnSpc>
                <a:spcPct val="150000"/>
              </a:lnSpc>
            </a:pPr>
            <a:r>
              <a:rPr lang="en-US" sz="1600" dirty="0"/>
              <a:t>Average Number of Failing Organs</a:t>
            </a:r>
          </a:p>
          <a:p>
            <a:pPr>
              <a:lnSpc>
                <a:spcPct val="150000"/>
              </a:lnSpc>
            </a:pPr>
            <a:r>
              <a:rPr lang="en-US" sz="1600" dirty="0"/>
              <a:t>(In Addition to Respiratory Failure)</a:t>
            </a:r>
          </a:p>
        </p:txBody>
      </p:sp>
      <p:grpSp>
        <p:nvGrpSpPr>
          <p:cNvPr id="11" name="Group 10">
            <a:extLst>
              <a:ext uri="{FF2B5EF4-FFF2-40B4-BE49-F238E27FC236}">
                <a16:creationId xmlns:a16="http://schemas.microsoft.com/office/drawing/2014/main" id="{7B5259BE-386C-1FC9-BA65-733E3B0E9035}"/>
              </a:ext>
            </a:extLst>
          </p:cNvPr>
          <p:cNvGrpSpPr/>
          <p:nvPr/>
        </p:nvGrpSpPr>
        <p:grpSpPr>
          <a:xfrm>
            <a:off x="10223860" y="3617778"/>
            <a:ext cx="1914136" cy="1093473"/>
            <a:chOff x="8884280" y="3074165"/>
            <a:chExt cx="3216827" cy="1611986"/>
          </a:xfrm>
        </p:grpSpPr>
        <p:grpSp>
          <p:nvGrpSpPr>
            <p:cNvPr id="12" name="Group 11">
              <a:extLst>
                <a:ext uri="{FF2B5EF4-FFF2-40B4-BE49-F238E27FC236}">
                  <a16:creationId xmlns:a16="http://schemas.microsoft.com/office/drawing/2014/main" id="{9F71B153-0014-216C-B18E-D1ADC3C8228A}"/>
                </a:ext>
              </a:extLst>
            </p:cNvPr>
            <p:cNvGrpSpPr/>
            <p:nvPr/>
          </p:nvGrpSpPr>
          <p:grpSpPr>
            <a:xfrm>
              <a:off x="9043412" y="3074165"/>
              <a:ext cx="3057695" cy="1611986"/>
              <a:chOff x="8972699" y="3021613"/>
              <a:chExt cx="3057695" cy="1611986"/>
            </a:xfrm>
          </p:grpSpPr>
          <p:pic>
            <p:nvPicPr>
              <p:cNvPr id="15" name="Google Shape;234;p23">
                <a:extLst>
                  <a:ext uri="{FF2B5EF4-FFF2-40B4-BE49-F238E27FC236}">
                    <a16:creationId xmlns:a16="http://schemas.microsoft.com/office/drawing/2014/main" id="{C2EBBB78-4DF8-702F-3A09-C13E3659ED08}"/>
                  </a:ext>
                </a:extLst>
              </p:cNvPr>
              <p:cNvPicPr preferRelativeResize="0"/>
              <p:nvPr/>
            </p:nvPicPr>
            <p:blipFill rotWithShape="1">
              <a:blip r:embed="rId3">
                <a:clrChange>
                  <a:clrFrom>
                    <a:srgbClr val="FFFFFF"/>
                  </a:clrFrom>
                  <a:clrTo>
                    <a:srgbClr val="FFFFFF">
                      <a:alpha val="0"/>
                    </a:srgbClr>
                  </a:clrTo>
                </a:clrChange>
                <a:alphaModFix/>
              </a:blip>
              <a:srcRect l="62041" t="17271" r="32727" b="60135"/>
              <a:stretch/>
            </p:blipFill>
            <p:spPr>
              <a:xfrm rot="10800000">
                <a:off x="8972699" y="3030576"/>
                <a:ext cx="734975" cy="1603023"/>
              </a:xfrm>
              <a:prstGeom prst="rect">
                <a:avLst/>
              </a:prstGeom>
              <a:solidFill>
                <a:schemeClr val="bg1"/>
              </a:solidFill>
              <a:ln>
                <a:noFill/>
              </a:ln>
            </p:spPr>
          </p:pic>
          <p:sp>
            <p:nvSpPr>
              <p:cNvPr id="16" name="TextBox 15">
                <a:extLst>
                  <a:ext uri="{FF2B5EF4-FFF2-40B4-BE49-F238E27FC236}">
                    <a16:creationId xmlns:a16="http://schemas.microsoft.com/office/drawing/2014/main" id="{077FCFD7-F124-BCAC-9772-8AF78C02483C}"/>
                  </a:ext>
                </a:extLst>
              </p:cNvPr>
              <p:cNvSpPr txBox="1"/>
              <p:nvPr/>
            </p:nvSpPr>
            <p:spPr>
              <a:xfrm>
                <a:off x="9490397" y="3021613"/>
                <a:ext cx="2539997" cy="1474593"/>
              </a:xfrm>
              <a:prstGeom prst="rect">
                <a:avLst/>
              </a:prstGeom>
              <a:solidFill>
                <a:schemeClr val="bg1"/>
              </a:solidFill>
            </p:spPr>
            <p:txBody>
              <a:bodyPr wrap="square" rtlCol="0">
                <a:spAutoFit/>
              </a:bodyPr>
              <a:lstStyle/>
              <a:p>
                <a:pPr>
                  <a:spcAft>
                    <a:spcPts val="600"/>
                  </a:spcAft>
                </a:pPr>
                <a:r>
                  <a:rPr lang="en-US" sz="1100" dirty="0"/>
                  <a:t>High (n=111)</a:t>
                </a:r>
              </a:p>
              <a:p>
                <a:pPr>
                  <a:spcAft>
                    <a:spcPts val="600"/>
                  </a:spcAft>
                </a:pPr>
                <a:r>
                  <a:rPr lang="en-US" sz="1100" dirty="0"/>
                  <a:t>Medium-High (n=149)</a:t>
                </a:r>
              </a:p>
              <a:p>
                <a:pPr>
                  <a:spcAft>
                    <a:spcPts val="600"/>
                  </a:spcAft>
                </a:pPr>
                <a:r>
                  <a:rPr lang="en-US" sz="1100" dirty="0"/>
                  <a:t>Medium-Low (n=71)</a:t>
                </a:r>
              </a:p>
              <a:p>
                <a:pPr>
                  <a:spcAft>
                    <a:spcPts val="600"/>
                  </a:spcAft>
                </a:pPr>
                <a:r>
                  <a:rPr lang="en-US" sz="1100" dirty="0"/>
                  <a:t>Low (n=100)</a:t>
                </a:r>
              </a:p>
            </p:txBody>
          </p:sp>
        </p:grpSp>
        <p:pic>
          <p:nvPicPr>
            <p:cNvPr id="13" name="Google Shape;234;p23">
              <a:extLst>
                <a:ext uri="{FF2B5EF4-FFF2-40B4-BE49-F238E27FC236}">
                  <a16:creationId xmlns:a16="http://schemas.microsoft.com/office/drawing/2014/main" id="{C2F8943C-1ED7-644E-3CCB-F25883712664}"/>
                </a:ext>
              </a:extLst>
            </p:cNvPr>
            <p:cNvPicPr preferRelativeResize="0"/>
            <p:nvPr/>
          </p:nvPicPr>
          <p:blipFill rotWithShape="1">
            <a:blip r:embed="rId3">
              <a:clrChange>
                <a:clrFrom>
                  <a:srgbClr val="FFFFFF"/>
                </a:clrFrom>
                <a:clrTo>
                  <a:srgbClr val="FFFFFF">
                    <a:alpha val="0"/>
                  </a:srgbClr>
                </a:clrTo>
              </a:clrChange>
              <a:alphaModFix/>
            </a:blip>
            <a:srcRect l="62041" t="34971" r="32727" b="60135"/>
            <a:stretch/>
          </p:blipFill>
          <p:spPr>
            <a:xfrm>
              <a:off x="8886577" y="3137251"/>
              <a:ext cx="734974" cy="347235"/>
            </a:xfrm>
            <a:prstGeom prst="rect">
              <a:avLst/>
            </a:prstGeom>
            <a:solidFill>
              <a:schemeClr val="bg1"/>
            </a:solidFill>
            <a:ln>
              <a:noFill/>
            </a:ln>
          </p:spPr>
        </p:pic>
        <p:pic>
          <p:nvPicPr>
            <p:cNvPr id="14" name="Google Shape;234;p23">
              <a:extLst>
                <a:ext uri="{FF2B5EF4-FFF2-40B4-BE49-F238E27FC236}">
                  <a16:creationId xmlns:a16="http://schemas.microsoft.com/office/drawing/2014/main" id="{77E2D192-D565-53CA-57A3-525D99B79959}"/>
                </a:ext>
              </a:extLst>
            </p:cNvPr>
            <p:cNvPicPr preferRelativeResize="0"/>
            <p:nvPr/>
          </p:nvPicPr>
          <p:blipFill rotWithShape="1">
            <a:blip r:embed="rId3">
              <a:clrChange>
                <a:clrFrom>
                  <a:srgbClr val="FFFFFF"/>
                </a:clrFrom>
                <a:clrTo>
                  <a:srgbClr val="FFFFFF">
                    <a:alpha val="0"/>
                  </a:srgbClr>
                </a:clrTo>
              </a:clrChange>
              <a:alphaModFix/>
            </a:blip>
            <a:srcRect l="62041" t="29159" r="32727" b="65534"/>
            <a:stretch/>
          </p:blipFill>
          <p:spPr>
            <a:xfrm>
              <a:off x="8884280" y="3429000"/>
              <a:ext cx="734974" cy="376518"/>
            </a:xfrm>
            <a:prstGeom prst="rect">
              <a:avLst/>
            </a:prstGeom>
            <a:solidFill>
              <a:schemeClr val="bg1"/>
            </a:solidFill>
            <a:ln>
              <a:noFill/>
            </a:ln>
          </p:spPr>
        </p:pic>
      </p:grpSp>
    </p:spTree>
    <p:extLst>
      <p:ext uri="{BB962C8B-B14F-4D97-AF65-F5344CB8AC3E}">
        <p14:creationId xmlns:p14="http://schemas.microsoft.com/office/powerpoint/2010/main" val="1551414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55282-EF93-3846-7B45-1D0F730EDB98}"/>
            </a:ext>
          </a:extLst>
        </p:cNvPr>
        <p:cNvGrpSpPr/>
        <p:nvPr/>
      </p:nvGrpSpPr>
      <p:grpSpPr>
        <a:xfrm>
          <a:off x="0" y="0"/>
          <a:ext cx="0" cy="0"/>
          <a:chOff x="0" y="0"/>
          <a:chExt cx="0" cy="0"/>
        </a:xfrm>
      </p:grpSpPr>
      <p:sp>
        <p:nvSpPr>
          <p:cNvPr id="5" name="Text Placeholder 9">
            <a:extLst>
              <a:ext uri="{FF2B5EF4-FFF2-40B4-BE49-F238E27FC236}">
                <a16:creationId xmlns:a16="http://schemas.microsoft.com/office/drawing/2014/main" id="{BA3EBC90-4239-6D95-9E7F-E21A836F5DFE}"/>
              </a:ext>
            </a:extLst>
          </p:cNvPr>
          <p:cNvSpPr txBox="1">
            <a:spLocks/>
          </p:cNvSpPr>
          <p:nvPr/>
        </p:nvSpPr>
        <p:spPr>
          <a:xfrm>
            <a:off x="768594" y="1429408"/>
            <a:ext cx="10654811" cy="479474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600"/>
              </a:spcBef>
              <a:spcAft>
                <a:spcPts val="600"/>
              </a:spcAft>
            </a:pPr>
            <a:r>
              <a:rPr lang="en-US" sz="3000" kern="0" dirty="0">
                <a:solidFill>
                  <a:schemeClr val="tx1"/>
                </a:solidFill>
                <a:latin typeface="+mj-lt"/>
              </a:rPr>
              <a:t>Similarities to other independently derived organ failure trajectories</a:t>
            </a:r>
          </a:p>
          <a:p>
            <a:pPr lvl="1">
              <a:spcBef>
                <a:spcPts val="600"/>
              </a:spcBef>
              <a:spcAft>
                <a:spcPts val="600"/>
              </a:spcAft>
            </a:pPr>
            <a:r>
              <a:rPr lang="en-US" sz="2600" kern="0" dirty="0">
                <a:solidFill>
                  <a:schemeClr val="tx1"/>
                </a:solidFill>
                <a:latin typeface="+mj-lt"/>
              </a:rPr>
              <a:t>“Persistent Hypoxemia, Encephalopathy, and Shock” (PHES) in sepsis associated MODS</a:t>
            </a:r>
          </a:p>
          <a:p>
            <a:pPr>
              <a:spcBef>
                <a:spcPts val="600"/>
              </a:spcBef>
              <a:spcAft>
                <a:spcPts val="600"/>
              </a:spcAft>
            </a:pPr>
            <a:r>
              <a:rPr lang="en-US" sz="3000" kern="0" dirty="0">
                <a:solidFill>
                  <a:schemeClr val="tx1"/>
                </a:solidFill>
                <a:latin typeface="+mj-lt"/>
              </a:rPr>
              <a:t>Next Step</a:t>
            </a:r>
          </a:p>
          <a:p>
            <a:pPr lvl="1">
              <a:spcBef>
                <a:spcPts val="600"/>
              </a:spcBef>
              <a:spcAft>
                <a:spcPts val="600"/>
              </a:spcAft>
            </a:pPr>
            <a:r>
              <a:rPr lang="en-US" sz="2600" kern="0" dirty="0">
                <a:solidFill>
                  <a:schemeClr val="tx1"/>
                </a:solidFill>
                <a:latin typeface="+mj-lt"/>
              </a:rPr>
              <a:t>Prospective validation in other pediatric cohorts with MODS</a:t>
            </a:r>
          </a:p>
          <a:p>
            <a:pPr lvl="1">
              <a:spcBef>
                <a:spcPts val="600"/>
              </a:spcBef>
              <a:spcAft>
                <a:spcPts val="600"/>
              </a:spcAft>
            </a:pPr>
            <a:endParaRPr lang="en-US" sz="2600" kern="0" dirty="0">
              <a:solidFill>
                <a:schemeClr val="tx1"/>
              </a:solidFill>
              <a:latin typeface="+mj-lt"/>
            </a:endParaRPr>
          </a:p>
        </p:txBody>
      </p:sp>
      <p:sp>
        <p:nvSpPr>
          <p:cNvPr id="2" name="Title 8">
            <a:extLst>
              <a:ext uri="{FF2B5EF4-FFF2-40B4-BE49-F238E27FC236}">
                <a16:creationId xmlns:a16="http://schemas.microsoft.com/office/drawing/2014/main" id="{F37D4EC1-B0B9-DA17-0C77-D615465B9D14}"/>
              </a:ext>
            </a:extLst>
          </p:cNvPr>
          <p:cNvSpPr txBox="1">
            <a:spLocks/>
          </p:cNvSpPr>
          <p:nvPr/>
        </p:nvSpPr>
        <p:spPr>
          <a:xfrm>
            <a:off x="0" y="2"/>
            <a:ext cx="12192000" cy="1429406"/>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Conclusion &amp; Next Steps</a:t>
            </a:r>
          </a:p>
        </p:txBody>
      </p:sp>
      <p:sp>
        <p:nvSpPr>
          <p:cNvPr id="4" name="TextBox 3">
            <a:extLst>
              <a:ext uri="{FF2B5EF4-FFF2-40B4-BE49-F238E27FC236}">
                <a16:creationId xmlns:a16="http://schemas.microsoft.com/office/drawing/2014/main" id="{875619FB-0A6A-963C-98A4-C501AC2E6B0D}"/>
              </a:ext>
            </a:extLst>
          </p:cNvPr>
          <p:cNvSpPr txBox="1"/>
          <p:nvPr/>
        </p:nvSpPr>
        <p:spPr>
          <a:xfrm>
            <a:off x="7870371" y="6224155"/>
            <a:ext cx="4321629" cy="646331"/>
          </a:xfrm>
          <a:prstGeom prst="rect">
            <a:avLst/>
          </a:prstGeom>
          <a:solidFill>
            <a:schemeClr val="bg1"/>
          </a:solidFill>
          <a:ln>
            <a:noFill/>
          </a:ln>
        </p:spPr>
        <p:txBody>
          <a:bodyPr wrap="square">
            <a:spAutoFit/>
          </a:bodyPr>
          <a:lstStyle/>
          <a:p>
            <a:r>
              <a:rPr lang="en-US" sz="1200" dirty="0">
                <a:effectLst/>
              </a:rPr>
              <a:t>Sanchez-Pinto LN </a:t>
            </a:r>
            <a:r>
              <a:rPr lang="en-US" sz="1200" dirty="0"/>
              <a:t>et al. </a:t>
            </a:r>
            <a:r>
              <a:rPr lang="en-US" sz="1200" i="1" dirty="0">
                <a:effectLst/>
              </a:rPr>
              <a:t>Pediatric Critical Care Medicine</a:t>
            </a:r>
            <a:r>
              <a:rPr lang="en-US" sz="1200" dirty="0">
                <a:effectLst/>
              </a:rPr>
              <a:t>. 2023;24(11)</a:t>
            </a:r>
          </a:p>
          <a:p>
            <a:r>
              <a:rPr lang="en-US" sz="1200" dirty="0"/>
              <a:t>Hurtado RR, Sanchez-Pinto LN. </a:t>
            </a:r>
            <a:r>
              <a:rPr lang="en-US" sz="1200" i="1" dirty="0"/>
              <a:t>Sci Rep. </a:t>
            </a:r>
            <a:r>
              <a:rPr lang="en-US" sz="1200" dirty="0"/>
              <a:t>2025;15</a:t>
            </a:r>
            <a:endParaRPr lang="en-US" sz="1200" dirty="0">
              <a:effectLst/>
            </a:endParaRPr>
          </a:p>
        </p:txBody>
      </p:sp>
    </p:spTree>
    <p:extLst>
      <p:ext uri="{BB962C8B-B14F-4D97-AF65-F5344CB8AC3E}">
        <p14:creationId xmlns:p14="http://schemas.microsoft.com/office/powerpoint/2010/main" val="677432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4C28-ADD6-5836-7BBB-0497EB8B7F18}"/>
              </a:ext>
            </a:extLst>
          </p:cNvPr>
          <p:cNvSpPr>
            <a:spLocks noGrp="1"/>
          </p:cNvSpPr>
          <p:nvPr>
            <p:ph type="title"/>
          </p:nvPr>
        </p:nvSpPr>
        <p:spPr>
          <a:xfrm>
            <a:off x="0" y="75170"/>
            <a:ext cx="6096000" cy="3353830"/>
          </a:xfrm>
        </p:spPr>
        <p:txBody>
          <a:bodyPr anchor="ctr">
            <a:normAutofit fontScale="90000"/>
          </a:bodyPr>
          <a:lstStyle/>
          <a:p>
            <a:pPr>
              <a:lnSpc>
                <a:spcPct val="150000"/>
              </a:lnSpc>
              <a:spcAft>
                <a:spcPts val="600"/>
              </a:spcAft>
            </a:pPr>
            <a:br>
              <a:rPr lang="en-US" dirty="0">
                <a:latin typeface="+mj-lt"/>
              </a:rPr>
            </a:br>
            <a:br>
              <a:rPr lang="en-US" dirty="0">
                <a:latin typeface="+mj-lt"/>
              </a:rPr>
            </a:br>
            <a:r>
              <a:rPr lang="en-US" dirty="0">
                <a:latin typeface="+mj-lt"/>
              </a:rPr>
              <a:t>Franklin Privette MD</a:t>
            </a:r>
            <a:br>
              <a:rPr lang="en-US" dirty="0">
                <a:latin typeface="+mj-lt"/>
              </a:rPr>
            </a:br>
            <a:r>
              <a:rPr lang="en-US" dirty="0" err="1">
                <a:latin typeface="+mj-lt"/>
              </a:rPr>
              <a:t>privettf@med.umich.edu</a:t>
            </a:r>
            <a:endParaRPr lang="en-US" dirty="0">
              <a:latin typeface="+mj-lt"/>
            </a:endParaRPr>
          </a:p>
        </p:txBody>
      </p:sp>
      <p:sp>
        <p:nvSpPr>
          <p:cNvPr id="7" name="Text Placeholder 9">
            <a:extLst>
              <a:ext uri="{FF2B5EF4-FFF2-40B4-BE49-F238E27FC236}">
                <a16:creationId xmlns:a16="http://schemas.microsoft.com/office/drawing/2014/main" id="{E16A4E99-5210-2D0C-E41A-F5977C0CB422}"/>
              </a:ext>
            </a:extLst>
          </p:cNvPr>
          <p:cNvSpPr txBox="1">
            <a:spLocks/>
          </p:cNvSpPr>
          <p:nvPr/>
        </p:nvSpPr>
        <p:spPr>
          <a:xfrm>
            <a:off x="7272757" y="1429406"/>
            <a:ext cx="4799632" cy="428848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spcBef>
                <a:spcPts val="600"/>
              </a:spcBef>
              <a:spcAft>
                <a:spcPts val="600"/>
              </a:spcAft>
              <a:buNone/>
            </a:pPr>
            <a:r>
              <a:rPr lang="en-US" sz="2800" dirty="0">
                <a:solidFill>
                  <a:schemeClr val="tx1"/>
                </a:solidFill>
                <a:latin typeface="+mj-lt"/>
                <a:cs typeface="Calibri" panose="020F0502020204030204" pitchFamily="34" charset="0"/>
              </a:rPr>
              <a:t>Assignment to the hyperinflammatory subphenotype soon after intubation is independently associated with a worsening trajectory of non-pulmonary organ system failure</a:t>
            </a:r>
          </a:p>
        </p:txBody>
      </p:sp>
      <p:sp>
        <p:nvSpPr>
          <p:cNvPr id="8" name="Title 8">
            <a:extLst>
              <a:ext uri="{FF2B5EF4-FFF2-40B4-BE49-F238E27FC236}">
                <a16:creationId xmlns:a16="http://schemas.microsoft.com/office/drawing/2014/main" id="{71DA4613-B414-1B04-94A2-B88DF572F9F6}"/>
              </a:ext>
            </a:extLst>
          </p:cNvPr>
          <p:cNvSpPr txBox="1">
            <a:spLocks/>
          </p:cNvSpPr>
          <p:nvPr/>
        </p:nvSpPr>
        <p:spPr>
          <a:xfrm>
            <a:off x="6574418" y="2"/>
            <a:ext cx="5617581" cy="1429406"/>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Conclusion</a:t>
            </a:r>
          </a:p>
        </p:txBody>
      </p:sp>
      <p:sp>
        <p:nvSpPr>
          <p:cNvPr id="13" name="Title 8">
            <a:extLst>
              <a:ext uri="{FF2B5EF4-FFF2-40B4-BE49-F238E27FC236}">
                <a16:creationId xmlns:a16="http://schemas.microsoft.com/office/drawing/2014/main" id="{347763BC-E844-52A2-ECD0-38D6423453BE}"/>
              </a:ext>
            </a:extLst>
          </p:cNvPr>
          <p:cNvSpPr txBox="1">
            <a:spLocks/>
          </p:cNvSpPr>
          <p:nvPr/>
        </p:nvSpPr>
        <p:spPr>
          <a:xfrm>
            <a:off x="0" y="0"/>
            <a:ext cx="6794339" cy="1429406"/>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Thank You</a:t>
            </a:r>
          </a:p>
        </p:txBody>
      </p:sp>
    </p:spTree>
    <p:extLst>
      <p:ext uri="{BB962C8B-B14F-4D97-AF65-F5344CB8AC3E}">
        <p14:creationId xmlns:p14="http://schemas.microsoft.com/office/powerpoint/2010/main" val="133575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A1A73-41C0-4E03-E045-C846BF724909}"/>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40DAFD7-219E-90AA-FFDB-38BC2605E71E}"/>
              </a:ext>
            </a:extLst>
          </p:cNvPr>
          <p:cNvGraphicFramePr>
            <a:graphicFrameLocks noGrp="1"/>
          </p:cNvGraphicFramePr>
          <p:nvPr/>
        </p:nvGraphicFramePr>
        <p:xfrm>
          <a:off x="3436178" y="1414130"/>
          <a:ext cx="5319644" cy="4268517"/>
        </p:xfrm>
        <a:graphic>
          <a:graphicData uri="http://schemas.openxmlformats.org/drawingml/2006/table">
            <a:tbl>
              <a:tblPr/>
              <a:tblGrid>
                <a:gridCol w="3218434">
                  <a:extLst>
                    <a:ext uri="{9D8B030D-6E8A-4147-A177-3AD203B41FA5}">
                      <a16:colId xmlns:a16="http://schemas.microsoft.com/office/drawing/2014/main" val="2593401014"/>
                    </a:ext>
                  </a:extLst>
                </a:gridCol>
                <a:gridCol w="2101210">
                  <a:extLst>
                    <a:ext uri="{9D8B030D-6E8A-4147-A177-3AD203B41FA5}">
                      <a16:colId xmlns:a16="http://schemas.microsoft.com/office/drawing/2014/main" val="3604214654"/>
                    </a:ext>
                  </a:extLst>
                </a:gridCol>
              </a:tblGrid>
              <a:tr h="303168">
                <a:tc>
                  <a:txBody>
                    <a:bodyPr/>
                    <a:lstStyle/>
                    <a:p>
                      <a:pPr algn="l" fontAlgn="b"/>
                      <a:r>
                        <a:rPr lang="en-US" sz="1800" b="0" i="0" u="none" strike="noStrike">
                          <a:solidFill>
                            <a:srgbClr val="000000"/>
                          </a:solidFill>
                          <a:effectLst/>
                          <a:latin typeface="+mj-lt"/>
                        </a:rPr>
                        <a:t> </a:t>
                      </a:r>
                    </a:p>
                  </a:txBody>
                  <a:tcPr marL="8389" marR="8389" marT="8389" marB="0" anchor="b">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 Total (n=383)</a:t>
                      </a:r>
                    </a:p>
                  </a:txBody>
                  <a:tcPr marL="8389" marR="8389" marT="8389"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86708821"/>
                  </a:ext>
                </a:extLst>
              </a:tr>
              <a:tr h="303168">
                <a:tc>
                  <a:txBody>
                    <a:bodyPr/>
                    <a:lstStyle/>
                    <a:p>
                      <a:pPr algn="l" fontAlgn="b"/>
                      <a:r>
                        <a:rPr lang="en-US" sz="1800" b="0" i="0" u="none" strike="noStrike">
                          <a:solidFill>
                            <a:srgbClr val="000000"/>
                          </a:solidFill>
                          <a:effectLst/>
                          <a:latin typeface="+mj-lt"/>
                        </a:rPr>
                        <a:t>Age (y), median (IQR)</a:t>
                      </a:r>
                    </a:p>
                  </a:txBody>
                  <a:tcPr marL="8389" marR="8389" marT="8389"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4.05  (0.71-11.21)</a:t>
                      </a:r>
                    </a:p>
                  </a:txBody>
                  <a:tcPr marL="8389" marR="8389" marT="8389"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2539697"/>
                  </a:ext>
                </a:extLst>
              </a:tr>
              <a:tr h="303168">
                <a:tc>
                  <a:txBody>
                    <a:bodyPr/>
                    <a:lstStyle/>
                    <a:p>
                      <a:pPr algn="l" fontAlgn="b"/>
                      <a:r>
                        <a:rPr lang="en-US" sz="1800" b="0" i="0" u="none" strike="noStrike">
                          <a:solidFill>
                            <a:srgbClr val="000000"/>
                          </a:solidFill>
                          <a:effectLst/>
                          <a:latin typeface="+mj-lt"/>
                        </a:rPr>
                        <a:t>Female</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178 (46.5%)</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3618218"/>
                  </a:ext>
                </a:extLst>
              </a:tr>
              <a:tr h="303168">
                <a:tc>
                  <a:txBody>
                    <a:bodyPr/>
                    <a:lstStyle/>
                    <a:p>
                      <a:pPr algn="l" fontAlgn="b"/>
                      <a:r>
                        <a:rPr lang="en-US" sz="1800" b="0" i="0" u="none" strike="noStrike">
                          <a:solidFill>
                            <a:srgbClr val="000000"/>
                          </a:solidFill>
                          <a:effectLst/>
                          <a:latin typeface="+mj-lt"/>
                        </a:rPr>
                        <a:t>Primary Diagnosis</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 </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5521911"/>
                  </a:ext>
                </a:extLst>
              </a:tr>
              <a:tr h="303168">
                <a:tc>
                  <a:txBody>
                    <a:bodyPr/>
                    <a:lstStyle/>
                    <a:p>
                      <a:pPr algn="l" fontAlgn="b"/>
                      <a:r>
                        <a:rPr lang="en-US" sz="1800" b="0" i="0" u="none" strike="noStrike">
                          <a:solidFill>
                            <a:srgbClr val="000000"/>
                          </a:solidFill>
                          <a:effectLst/>
                          <a:latin typeface="+mj-lt"/>
                        </a:rPr>
                        <a:t>     Sepsis</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72 (18.8%)</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8716674"/>
                  </a:ext>
                </a:extLst>
              </a:tr>
              <a:tr h="303168">
                <a:tc>
                  <a:txBody>
                    <a:bodyPr/>
                    <a:lstStyle/>
                    <a:p>
                      <a:pPr algn="l" fontAlgn="b"/>
                      <a:r>
                        <a:rPr lang="en-US" sz="1800" b="0" i="0" u="none" strike="noStrike">
                          <a:solidFill>
                            <a:srgbClr val="000000"/>
                          </a:solidFill>
                          <a:effectLst/>
                          <a:latin typeface="+mj-lt"/>
                        </a:rPr>
                        <a:t>     Pneumonia</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137 (35.8%)</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2350043"/>
                  </a:ext>
                </a:extLst>
              </a:tr>
              <a:tr h="303168">
                <a:tc>
                  <a:txBody>
                    <a:bodyPr/>
                    <a:lstStyle/>
                    <a:p>
                      <a:pPr algn="l" fontAlgn="b"/>
                      <a:r>
                        <a:rPr lang="en-US" sz="1800" b="0" i="0" u="none" strike="noStrike">
                          <a:solidFill>
                            <a:srgbClr val="000000"/>
                          </a:solidFill>
                          <a:effectLst/>
                          <a:latin typeface="+mj-lt"/>
                        </a:rPr>
                        <a:t>     Bronchiolitis</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73 (19.1%)</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3113510"/>
                  </a:ext>
                </a:extLst>
              </a:tr>
              <a:tr h="303168">
                <a:tc>
                  <a:txBody>
                    <a:bodyPr/>
                    <a:lstStyle/>
                    <a:p>
                      <a:pPr algn="l" fontAlgn="b"/>
                      <a:r>
                        <a:rPr lang="en-US" sz="1800" b="0" i="0" u="none" strike="noStrike">
                          <a:solidFill>
                            <a:srgbClr val="000000"/>
                          </a:solidFill>
                          <a:effectLst/>
                          <a:latin typeface="+mj-lt"/>
                        </a:rPr>
                        <a:t>     Other</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101 (26.4%)</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62489"/>
                  </a:ext>
                </a:extLst>
              </a:tr>
              <a:tr h="303168">
                <a:tc>
                  <a:txBody>
                    <a:bodyPr/>
                    <a:lstStyle/>
                    <a:p>
                      <a:pPr algn="l" fontAlgn="b"/>
                      <a:r>
                        <a:rPr lang="en-US" sz="1800" b="0" i="0" u="none" strike="noStrike">
                          <a:solidFill>
                            <a:srgbClr val="000000"/>
                          </a:solidFill>
                          <a:effectLst/>
                          <a:latin typeface="+mj-lt"/>
                        </a:rPr>
                        <a:t>Past Medical History</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 </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6738165"/>
                  </a:ext>
                </a:extLst>
              </a:tr>
              <a:tr h="303168">
                <a:tc>
                  <a:txBody>
                    <a:bodyPr/>
                    <a:lstStyle/>
                    <a:p>
                      <a:pPr algn="l" fontAlgn="b"/>
                      <a:r>
                        <a:rPr lang="en-US" sz="1800" b="0" i="0" u="none" strike="noStrike">
                          <a:solidFill>
                            <a:srgbClr val="000000"/>
                          </a:solidFill>
                          <a:effectLst/>
                          <a:latin typeface="+mj-lt"/>
                        </a:rPr>
                        <a:t>     Asthma</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68 (17.8%)</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3105249"/>
                  </a:ext>
                </a:extLst>
              </a:tr>
              <a:tr h="303168">
                <a:tc>
                  <a:txBody>
                    <a:bodyPr/>
                    <a:lstStyle/>
                    <a:p>
                      <a:pPr algn="l" fontAlgn="b"/>
                      <a:r>
                        <a:rPr lang="en-US" sz="1800" b="0" i="0" u="none" strike="noStrike">
                          <a:solidFill>
                            <a:srgbClr val="000000"/>
                          </a:solidFill>
                          <a:effectLst/>
                          <a:latin typeface="+mj-lt"/>
                        </a:rPr>
                        <a:t>     Cancer</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24 (6.3%)</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386751"/>
                  </a:ext>
                </a:extLst>
              </a:tr>
              <a:tr h="303168">
                <a:tc>
                  <a:txBody>
                    <a:bodyPr/>
                    <a:lstStyle/>
                    <a:p>
                      <a:pPr algn="l" fontAlgn="b"/>
                      <a:r>
                        <a:rPr lang="en-US" sz="1800" b="0" i="0" u="none" strike="noStrike" dirty="0">
                          <a:solidFill>
                            <a:srgbClr val="000000"/>
                          </a:solidFill>
                          <a:effectLst/>
                          <a:latin typeface="+mj-lt"/>
                        </a:rPr>
                        <a:t>     Prematurity</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45 (11.7%)</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7289477"/>
                  </a:ext>
                </a:extLst>
              </a:tr>
              <a:tr h="303168">
                <a:tc>
                  <a:txBody>
                    <a:bodyPr/>
                    <a:lstStyle/>
                    <a:p>
                      <a:pPr algn="l" fontAlgn="b"/>
                      <a:r>
                        <a:rPr lang="en-US" sz="1800" b="0" i="0" u="none" strike="noStrike">
                          <a:solidFill>
                            <a:srgbClr val="000000"/>
                          </a:solidFill>
                          <a:effectLst/>
                          <a:latin typeface="+mj-lt"/>
                        </a:rPr>
                        <a:t>PARDS</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269 (70.2%)</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0757346"/>
                  </a:ext>
                </a:extLst>
              </a:tr>
              <a:tr h="327333">
                <a:tc>
                  <a:txBody>
                    <a:bodyPr/>
                    <a:lstStyle/>
                    <a:p>
                      <a:pPr algn="l" fontAlgn="b"/>
                      <a:r>
                        <a:rPr lang="en-US" sz="1800" b="0" i="0" u="none" strike="noStrike" dirty="0">
                          <a:solidFill>
                            <a:srgbClr val="000000"/>
                          </a:solidFill>
                          <a:effectLst/>
                          <a:latin typeface="+mj-lt"/>
                        </a:rPr>
                        <a:t>PRISM Score*, median (IQR)</a:t>
                      </a:r>
                    </a:p>
                  </a:txBody>
                  <a:tcPr marL="8389" marR="8389" marT="8389"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8.00 (4.00-13.00)</a:t>
                      </a:r>
                    </a:p>
                  </a:txBody>
                  <a:tcPr marL="8389" marR="8389" marT="8389"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0287720"/>
                  </a:ext>
                </a:extLst>
              </a:tr>
            </a:tbl>
          </a:graphicData>
        </a:graphic>
      </p:graphicFrame>
      <p:sp>
        <p:nvSpPr>
          <p:cNvPr id="3" name="Title 8">
            <a:extLst>
              <a:ext uri="{FF2B5EF4-FFF2-40B4-BE49-F238E27FC236}">
                <a16:creationId xmlns:a16="http://schemas.microsoft.com/office/drawing/2014/main" id="{B45EBC09-4E06-B515-2AAE-75E039D2C7A9}"/>
              </a:ext>
            </a:extLst>
          </p:cNvPr>
          <p:cNvSpPr txBox="1">
            <a:spLocks/>
          </p:cNvSpPr>
          <p:nvPr/>
        </p:nvSpPr>
        <p:spPr>
          <a:xfrm>
            <a:off x="0" y="1"/>
            <a:ext cx="12192000" cy="1414129"/>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a:solidFill>
                  <a:schemeClr val="bg1"/>
                </a:solidFill>
              </a:rPr>
              <a:t>Demographics</a:t>
            </a:r>
            <a:endParaRPr lang="en-US" sz="4000" b="0">
              <a:solidFill>
                <a:schemeClr val="tx1"/>
              </a:solidFill>
            </a:endParaRPr>
          </a:p>
        </p:txBody>
      </p:sp>
      <p:sp>
        <p:nvSpPr>
          <p:cNvPr id="4" name="TextBox 3">
            <a:extLst>
              <a:ext uri="{FF2B5EF4-FFF2-40B4-BE49-F238E27FC236}">
                <a16:creationId xmlns:a16="http://schemas.microsoft.com/office/drawing/2014/main" id="{22BD4E45-C106-3207-20BD-CEEBDB810956}"/>
              </a:ext>
            </a:extLst>
          </p:cNvPr>
          <p:cNvSpPr txBox="1"/>
          <p:nvPr/>
        </p:nvSpPr>
        <p:spPr>
          <a:xfrm>
            <a:off x="6096000" y="5682647"/>
            <a:ext cx="3603487" cy="338554"/>
          </a:xfrm>
          <a:prstGeom prst="rect">
            <a:avLst/>
          </a:prstGeom>
          <a:solidFill>
            <a:schemeClr val="bg1"/>
          </a:solidFill>
        </p:spPr>
        <p:txBody>
          <a:bodyPr wrap="none" rtlCol="0">
            <a:spAutoFit/>
          </a:bodyPr>
          <a:lstStyle/>
          <a:p>
            <a:r>
              <a:rPr lang="en-US" sz="1600" dirty="0">
                <a:latin typeface="+mj-lt"/>
              </a:rPr>
              <a:t>* Disease Severity Score at ICU Admission</a:t>
            </a:r>
          </a:p>
        </p:txBody>
      </p:sp>
    </p:spTree>
    <p:extLst>
      <p:ext uri="{BB962C8B-B14F-4D97-AF65-F5344CB8AC3E}">
        <p14:creationId xmlns:p14="http://schemas.microsoft.com/office/powerpoint/2010/main" val="45414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82DF15-131A-61D0-835E-23DC9F3454B9}"/>
            </a:ext>
          </a:extLst>
        </p:cNvPr>
        <p:cNvGrpSpPr/>
        <p:nvPr/>
      </p:nvGrpSpPr>
      <p:grpSpPr>
        <a:xfrm>
          <a:off x="0" y="0"/>
          <a:ext cx="0" cy="0"/>
          <a:chOff x="0" y="0"/>
          <a:chExt cx="0" cy="0"/>
        </a:xfrm>
      </p:grpSpPr>
      <p:sp>
        <p:nvSpPr>
          <p:cNvPr id="3" name="Title 8">
            <a:extLst>
              <a:ext uri="{FF2B5EF4-FFF2-40B4-BE49-F238E27FC236}">
                <a16:creationId xmlns:a16="http://schemas.microsoft.com/office/drawing/2014/main" id="{9664CB70-CCC9-9268-6C7F-D28A60574274}"/>
              </a:ext>
            </a:extLst>
          </p:cNvPr>
          <p:cNvSpPr txBox="1">
            <a:spLocks/>
          </p:cNvSpPr>
          <p:nvPr/>
        </p:nvSpPr>
        <p:spPr>
          <a:xfrm>
            <a:off x="0" y="1"/>
            <a:ext cx="12192000" cy="1414129"/>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Two Related But Separate Dimensions of Critical Illness</a:t>
            </a:r>
          </a:p>
        </p:txBody>
      </p:sp>
      <p:graphicFrame>
        <p:nvGraphicFramePr>
          <p:cNvPr id="2" name="Table 1">
            <a:extLst>
              <a:ext uri="{FF2B5EF4-FFF2-40B4-BE49-F238E27FC236}">
                <a16:creationId xmlns:a16="http://schemas.microsoft.com/office/drawing/2014/main" id="{507BB69A-62ED-0BD2-9098-17BE9D04A5E2}"/>
              </a:ext>
            </a:extLst>
          </p:cNvPr>
          <p:cNvGraphicFramePr>
            <a:graphicFrameLocks noGrp="1"/>
          </p:cNvGraphicFramePr>
          <p:nvPr>
            <p:extLst>
              <p:ext uri="{D42A27DB-BD31-4B8C-83A1-F6EECF244321}">
                <p14:modId xmlns:p14="http://schemas.microsoft.com/office/powerpoint/2010/main" val="2999966561"/>
              </p:ext>
            </p:extLst>
          </p:nvPr>
        </p:nvGraphicFramePr>
        <p:xfrm>
          <a:off x="0" y="1414130"/>
          <a:ext cx="12192000" cy="4955499"/>
        </p:xfrm>
        <a:graphic>
          <a:graphicData uri="http://schemas.openxmlformats.org/drawingml/2006/table">
            <a:tbl>
              <a:tblPr/>
              <a:tblGrid>
                <a:gridCol w="2087055">
                  <a:extLst>
                    <a:ext uri="{9D8B030D-6E8A-4147-A177-3AD203B41FA5}">
                      <a16:colId xmlns:a16="http://schemas.microsoft.com/office/drawing/2014/main" val="2230008116"/>
                    </a:ext>
                  </a:extLst>
                </a:gridCol>
                <a:gridCol w="2110786">
                  <a:extLst>
                    <a:ext uri="{9D8B030D-6E8A-4147-A177-3AD203B41FA5}">
                      <a16:colId xmlns:a16="http://schemas.microsoft.com/office/drawing/2014/main" val="713370690"/>
                    </a:ext>
                  </a:extLst>
                </a:gridCol>
                <a:gridCol w="2110786">
                  <a:extLst>
                    <a:ext uri="{9D8B030D-6E8A-4147-A177-3AD203B41FA5}">
                      <a16:colId xmlns:a16="http://schemas.microsoft.com/office/drawing/2014/main" val="4145412124"/>
                    </a:ext>
                  </a:extLst>
                </a:gridCol>
                <a:gridCol w="898467">
                  <a:extLst>
                    <a:ext uri="{9D8B030D-6E8A-4147-A177-3AD203B41FA5}">
                      <a16:colId xmlns:a16="http://schemas.microsoft.com/office/drawing/2014/main" val="1914285709"/>
                    </a:ext>
                  </a:extLst>
                </a:gridCol>
                <a:gridCol w="2086602">
                  <a:extLst>
                    <a:ext uri="{9D8B030D-6E8A-4147-A177-3AD203B41FA5}">
                      <a16:colId xmlns:a16="http://schemas.microsoft.com/office/drawing/2014/main" val="845361554"/>
                    </a:ext>
                  </a:extLst>
                </a:gridCol>
                <a:gridCol w="2086602">
                  <a:extLst>
                    <a:ext uri="{9D8B030D-6E8A-4147-A177-3AD203B41FA5}">
                      <a16:colId xmlns:a16="http://schemas.microsoft.com/office/drawing/2014/main" val="2691245302"/>
                    </a:ext>
                  </a:extLst>
                </a:gridCol>
                <a:gridCol w="811702">
                  <a:extLst>
                    <a:ext uri="{9D8B030D-6E8A-4147-A177-3AD203B41FA5}">
                      <a16:colId xmlns:a16="http://schemas.microsoft.com/office/drawing/2014/main" val="2086570408"/>
                    </a:ext>
                  </a:extLst>
                </a:gridCol>
              </a:tblGrid>
              <a:tr h="589560">
                <a:tc gridSpan="7">
                  <a:txBody>
                    <a:bodyPr/>
                    <a:lstStyle/>
                    <a:p>
                      <a:pPr algn="ctr" fontAlgn="b">
                        <a:buNone/>
                      </a:pPr>
                      <a:r>
                        <a:rPr lang="en-US" sz="2400" b="0" i="0" u="none" strike="noStrike" dirty="0">
                          <a:solidFill>
                            <a:srgbClr val="000000"/>
                          </a:solidFill>
                          <a:effectLst/>
                          <a:latin typeface="Calibri Light" panose="020F0302020204030204" pitchFamily="34" charset="0"/>
                        </a:rPr>
                        <a:t>Interaction between NPOD Trajectory and Inflammatory Subphenotype</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6089632"/>
                  </a:ext>
                </a:extLst>
              </a:tr>
              <a:tr h="1142273">
                <a:tc>
                  <a:txBody>
                    <a:bodyPr/>
                    <a:lstStyle/>
                    <a:p>
                      <a:pPr algn="l" fontAlgn="b">
                        <a:buNone/>
                      </a:pPr>
                      <a:r>
                        <a:rPr lang="en-US" sz="2000" b="0" i="0" u="none" strike="noStrike" dirty="0">
                          <a:solidFill>
                            <a:srgbClr val="000000"/>
                          </a:solidFill>
                          <a:effectLst/>
                          <a:latin typeface="Calibri Light" panose="020F0302020204030204" pitchFamily="34" charset="0"/>
                        </a:rPr>
                        <a:t> </a:t>
                      </a:r>
                    </a:p>
                  </a:txBody>
                  <a:tcPr marL="9525" marR="9525" marT="9525" marB="0" anchor="b">
                    <a:lnL w="1270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fontAlgn="ctr">
                        <a:buNone/>
                      </a:pPr>
                      <a:r>
                        <a:rPr lang="en-US" sz="2000" b="0" i="0" u="none" strike="noStrike" dirty="0">
                          <a:solidFill>
                            <a:srgbClr val="000000"/>
                          </a:solidFill>
                          <a:effectLst/>
                          <a:latin typeface="Calibri Light" panose="020F0302020204030204" pitchFamily="34" charset="0"/>
                        </a:rPr>
                        <a:t>     Died, </a:t>
                      </a:r>
                      <a:br>
                        <a:rPr lang="en-US" sz="2000" b="0" i="0" u="none" strike="noStrike" dirty="0">
                          <a:solidFill>
                            <a:srgbClr val="000000"/>
                          </a:solidFill>
                          <a:effectLst/>
                          <a:latin typeface="Calibri Light" panose="020F0302020204030204" pitchFamily="34" charset="0"/>
                        </a:rPr>
                      </a:br>
                      <a:r>
                        <a:rPr lang="en-US" sz="2000" b="0" i="0" u="none" strike="noStrike" dirty="0">
                          <a:solidFill>
                            <a:srgbClr val="000000"/>
                          </a:solidFill>
                          <a:effectLst/>
                          <a:latin typeface="Calibri Light" panose="020F0302020204030204" pitchFamily="34" charset="0"/>
                        </a:rPr>
                        <a:t>Percent of NPOD Trajectory</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l" fontAlgn="ctr">
                        <a:buNone/>
                      </a:pPr>
                      <a:r>
                        <a:rPr lang="en-US" sz="2000" b="0" i="0" u="none" strike="noStrike" dirty="0">
                          <a:solidFill>
                            <a:srgbClr val="000000"/>
                          </a:solidFill>
                          <a:effectLst/>
                          <a:latin typeface="Calibri Light" panose="020F0302020204030204" pitchFamily="34" charset="0"/>
                        </a:rPr>
                        <a:t>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gridSpan="2">
                  <a:txBody>
                    <a:bodyPr/>
                    <a:lstStyle/>
                    <a:p>
                      <a:pPr algn="ctr" fontAlgn="ctr">
                        <a:buNone/>
                      </a:pPr>
                      <a:r>
                        <a:rPr lang="en-US" sz="2000" b="0" i="0" u="none" strike="noStrike" dirty="0">
                          <a:solidFill>
                            <a:srgbClr val="000000"/>
                          </a:solidFill>
                          <a:effectLst/>
                          <a:latin typeface="Calibri Light" panose="020F0302020204030204" pitchFamily="34" charset="0"/>
                        </a:rPr>
                        <a:t>     Duration of Mechanical Ventilation (d), median (IQR)</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l" fontAlgn="b">
                        <a:buNone/>
                      </a:pPr>
                      <a:r>
                        <a:rPr lang="en-US" sz="1800" b="0" i="0" u="none" strike="noStrike" dirty="0">
                          <a:solidFill>
                            <a:srgbClr val="000000"/>
                          </a:solidFill>
                          <a:effectLst/>
                          <a:latin typeface="Calibri Light" panose="020F0302020204030204" pitchFamily="34" charset="0"/>
                        </a:rPr>
                        <a:t> </a:t>
                      </a:r>
                    </a:p>
                  </a:txBody>
                  <a:tcPr marL="9525" marR="9525" marT="9525" marB="0" anchor="b">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84214275"/>
                  </a:ext>
                </a:extLst>
              </a:tr>
              <a:tr h="618690">
                <a:tc>
                  <a:txBody>
                    <a:bodyPr/>
                    <a:lstStyle/>
                    <a:p>
                      <a:pPr algn="l" fontAlgn="b">
                        <a:buNone/>
                      </a:pPr>
                      <a:r>
                        <a:rPr lang="en-US" sz="2000" b="0" i="0" u="none" strike="noStrike" dirty="0">
                          <a:solidFill>
                            <a:srgbClr val="000000"/>
                          </a:solidFill>
                          <a:effectLst/>
                          <a:latin typeface="Calibri Light" panose="020F0302020204030204" pitchFamily="34" charset="0"/>
                        </a:rPr>
                        <a:t> </a:t>
                      </a:r>
                    </a:p>
                  </a:txBody>
                  <a:tcPr marL="9525" marR="9525" marT="9525" marB="0" anchor="b">
                    <a:lnL w="12700" cap="flat" cmpd="sng" algn="ctr">
                      <a:no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Hyperinflammatory</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Hypoinflammatory</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p-value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Hyperinflammatory</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Hypoinflammatory</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p-value</a:t>
                      </a:r>
                    </a:p>
                  </a:txBody>
                  <a:tcPr marL="9525" marR="9525" marT="9525" marB="0" anchor="b">
                    <a:lnL>
                      <a:noFill/>
                    </a:lnL>
                    <a:lnR w="12700" cap="flat" cmpd="sng" algn="ctr">
                      <a:no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96762876"/>
                  </a:ext>
                </a:extLst>
              </a:tr>
              <a:tr h="651244">
                <a:tc>
                  <a:txBody>
                    <a:bodyPr/>
                    <a:lstStyle/>
                    <a:p>
                      <a:pPr algn="ctr" fontAlgn="b">
                        <a:buNone/>
                      </a:pPr>
                      <a:r>
                        <a:rPr lang="en-US" sz="2000" b="0" i="0" u="none" strike="noStrike" dirty="0">
                          <a:solidFill>
                            <a:srgbClr val="000000"/>
                          </a:solidFill>
                          <a:effectLst/>
                          <a:latin typeface="Calibri Light" panose="020F0302020204030204" pitchFamily="34" charset="0"/>
                        </a:rPr>
                        <a:t>Low </a:t>
                      </a:r>
                      <a:br>
                        <a:rPr lang="en-US" sz="2000" b="0" i="0" u="none" strike="noStrike" dirty="0">
                          <a:solidFill>
                            <a:srgbClr val="000000"/>
                          </a:solidFill>
                          <a:effectLst/>
                          <a:latin typeface="Calibri Light" panose="020F0302020204030204" pitchFamily="34" charset="0"/>
                        </a:rPr>
                      </a:br>
                      <a:r>
                        <a:rPr lang="en-US" sz="1800" b="0" i="0" u="none" strike="noStrike" dirty="0">
                          <a:solidFill>
                            <a:srgbClr val="000000"/>
                          </a:solidFill>
                          <a:effectLst/>
                          <a:latin typeface="Calibri Light" panose="020F0302020204030204" pitchFamily="34" charset="0"/>
                        </a:rPr>
                        <a:t>(n=87)</a:t>
                      </a:r>
                      <a:endParaRPr lang="en-US" sz="2000" b="0" i="0" u="none" strike="noStrike" dirty="0">
                        <a:solidFill>
                          <a:srgbClr val="000000"/>
                        </a:solidFill>
                        <a:effectLst/>
                        <a:latin typeface="Calibri Light" panose="020F0302020204030204" pitchFamily="34" charset="0"/>
                      </a:endParaRPr>
                    </a:p>
                  </a:txBody>
                  <a:tcPr marL="9525" marR="9525" marT="9525" marB="0" anchor="b">
                    <a:lnL w="12700" cap="flat" cmpd="sng" algn="ctr">
                      <a:no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rowSpan="4">
                  <a:txBody>
                    <a:bodyPr/>
                    <a:lstStyle/>
                    <a:p>
                      <a:pPr algn="ctr" fontAlgn="ctr">
                        <a:buNone/>
                      </a:pPr>
                      <a:r>
                        <a:rPr lang="en-US" sz="2000" b="0" i="0" u="none" strike="noStrike" dirty="0">
                          <a:solidFill>
                            <a:srgbClr val="000000"/>
                          </a:solidFill>
                          <a:effectLst/>
                          <a:latin typeface="Calibri Light" panose="020F0302020204030204" pitchFamily="34" charset="0"/>
                        </a:rPr>
                        <a:t>0.67</a:t>
                      </a:r>
                    </a:p>
                  </a:txBody>
                  <a:tcPr marL="9525" marR="9525" marT="9525" marB="0" anchor="ctr">
                    <a:lnL>
                      <a:noFill/>
                    </a:lnL>
                    <a:lnR>
                      <a:noFill/>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6.58 (4.60-7.40)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4.92 (2.91-7.70)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rowSpan="4">
                  <a:txBody>
                    <a:bodyPr/>
                    <a:lstStyle/>
                    <a:p>
                      <a:pPr algn="ctr" fontAlgn="ctr">
                        <a:buNone/>
                      </a:pPr>
                      <a:r>
                        <a:rPr lang="en-US" sz="2000" b="0" i="0" u="none" strike="noStrike" dirty="0">
                          <a:solidFill>
                            <a:srgbClr val="000000"/>
                          </a:solidFill>
                          <a:effectLst/>
                          <a:latin typeface="Calibri Light" panose="020F0302020204030204" pitchFamily="34" charset="0"/>
                        </a:rPr>
                        <a:t>0.83</a:t>
                      </a:r>
                    </a:p>
                  </a:txBody>
                  <a:tcPr marL="9525" marR="9525" marT="9525" marB="0" anchor="ctr">
                    <a:lnL>
                      <a:noFill/>
                    </a:lnL>
                    <a:lnR w="12700" cap="flat" cmpd="sng" algn="ctr">
                      <a:no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248348659"/>
                  </a:ext>
                </a:extLst>
              </a:tr>
              <a:tr h="651244">
                <a:tc>
                  <a:txBody>
                    <a:bodyPr/>
                    <a:lstStyle/>
                    <a:p>
                      <a:pPr algn="ctr" fontAlgn="b">
                        <a:buNone/>
                      </a:pPr>
                      <a:r>
                        <a:rPr lang="en-US" sz="2000" b="0" i="0" u="none" strike="noStrike" dirty="0">
                          <a:solidFill>
                            <a:srgbClr val="000000"/>
                          </a:solidFill>
                          <a:effectLst/>
                          <a:latin typeface="Calibri Light" panose="020F0302020204030204" pitchFamily="34" charset="0"/>
                        </a:rPr>
                        <a:t>Medium-Low </a:t>
                      </a:r>
                      <a:br>
                        <a:rPr lang="en-US" sz="2000" b="0" i="0" u="none" strike="noStrike" dirty="0">
                          <a:solidFill>
                            <a:srgbClr val="000000"/>
                          </a:solidFill>
                          <a:effectLst/>
                          <a:latin typeface="Calibri Light" panose="020F0302020204030204" pitchFamily="34" charset="0"/>
                        </a:rPr>
                      </a:br>
                      <a:r>
                        <a:rPr lang="en-US" sz="1800" b="0" i="0" u="none" strike="noStrike" dirty="0">
                          <a:solidFill>
                            <a:srgbClr val="000000"/>
                          </a:solidFill>
                          <a:effectLst/>
                          <a:latin typeface="Calibri Light" panose="020F0302020204030204" pitchFamily="34" charset="0"/>
                        </a:rPr>
                        <a:t>(n=65)</a:t>
                      </a:r>
                      <a:endParaRPr lang="en-US" sz="2000" b="0" i="0" u="none" strike="noStrike" dirty="0">
                        <a:solidFill>
                          <a:srgbClr val="000000"/>
                        </a:solidFill>
                        <a:effectLst/>
                        <a:latin typeface="Calibri Light" panose="020F0302020204030204" pitchFamily="34" charset="0"/>
                      </a:endParaRPr>
                    </a:p>
                  </a:txBody>
                  <a:tcPr marL="9525" marR="9525" marT="9525" marB="0" anchor="b">
                    <a:lnL w="12700" cap="flat" cmpd="sng" algn="ctr">
                      <a:noFill/>
                      <a:prstDash val="solid"/>
                      <a:round/>
                      <a:headEnd type="none" w="med" len="med"/>
                      <a:tailEnd type="none" w="med" len="med"/>
                    </a:lnL>
                    <a:lnR>
                      <a:noFill/>
                    </a:lnR>
                    <a:lnT>
                      <a:noFill/>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0%</a:t>
                      </a:r>
                    </a:p>
                  </a:txBody>
                  <a:tcPr marL="9525" marR="9525" marT="9525" marB="0" anchor="b">
                    <a:lnL>
                      <a:noFill/>
                    </a:lnL>
                    <a:lnR>
                      <a:noFill/>
                    </a:lnR>
                    <a:lnT>
                      <a:noFill/>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0%</a:t>
                      </a:r>
                    </a:p>
                  </a:txBody>
                  <a:tcPr marL="9525" marR="9525" marT="9525" marB="0" anchor="b">
                    <a:lnL>
                      <a:noFill/>
                    </a:lnL>
                    <a:lnR>
                      <a:noFill/>
                    </a:lnR>
                    <a:lnT>
                      <a:noFill/>
                    </a:lnT>
                    <a:lnB>
                      <a:noFill/>
                    </a:lnB>
                    <a:solidFill>
                      <a:srgbClr val="FFFFFF"/>
                    </a:solidFill>
                  </a:tcPr>
                </a:tc>
                <a:tc vMerge="1">
                  <a:txBody>
                    <a:bodyPr/>
                    <a:lstStyle/>
                    <a:p>
                      <a:endParaRPr lang="en-US"/>
                    </a:p>
                  </a:txBody>
                  <a:tcPr/>
                </a:tc>
                <a:tc>
                  <a:txBody>
                    <a:bodyPr/>
                    <a:lstStyle/>
                    <a:p>
                      <a:pPr algn="ctr" fontAlgn="b">
                        <a:buNone/>
                      </a:pPr>
                      <a:r>
                        <a:rPr lang="en-US" sz="2000" b="0" i="0" u="none" strike="noStrike" dirty="0">
                          <a:solidFill>
                            <a:srgbClr val="000000"/>
                          </a:solidFill>
                          <a:effectLst/>
                          <a:latin typeface="Calibri Light" panose="020F0302020204030204" pitchFamily="34" charset="0"/>
                        </a:rPr>
                        <a:t>6.78 (5.36-9.52)</a:t>
                      </a:r>
                    </a:p>
                  </a:txBody>
                  <a:tcPr marL="9525" marR="9525" marT="9525" marB="0" anchor="b">
                    <a:lnL>
                      <a:noFill/>
                    </a:lnL>
                    <a:lnR>
                      <a:noFill/>
                    </a:lnR>
                    <a:lnT>
                      <a:noFill/>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4.71 (2.88-6.24)</a:t>
                      </a:r>
                    </a:p>
                  </a:txBody>
                  <a:tcPr marL="9525" marR="9525" marT="9525" marB="0" anchor="b">
                    <a:lnL>
                      <a:noFill/>
                    </a:lnL>
                    <a:lnR>
                      <a:noFill/>
                    </a:lnR>
                    <a:lnT>
                      <a:noFill/>
                    </a:lnT>
                    <a:lnB>
                      <a:noFill/>
                    </a:lnB>
                    <a:solidFill>
                      <a:srgbClr val="FFFFFF"/>
                    </a:solidFill>
                  </a:tcPr>
                </a:tc>
                <a:tc vMerge="1">
                  <a:txBody>
                    <a:bodyPr/>
                    <a:lstStyle/>
                    <a:p>
                      <a:endParaRPr lang="en-US"/>
                    </a:p>
                  </a:txBody>
                  <a:tcPr/>
                </a:tc>
                <a:extLst>
                  <a:ext uri="{0D108BD9-81ED-4DB2-BD59-A6C34878D82A}">
                    <a16:rowId xmlns:a16="http://schemas.microsoft.com/office/drawing/2014/main" val="1332776646"/>
                  </a:ext>
                </a:extLst>
              </a:tr>
              <a:tr h="651244">
                <a:tc>
                  <a:txBody>
                    <a:bodyPr/>
                    <a:lstStyle/>
                    <a:p>
                      <a:pPr algn="ctr" fontAlgn="b">
                        <a:buNone/>
                      </a:pPr>
                      <a:r>
                        <a:rPr lang="en-US" sz="2000" b="0" i="0" u="none" strike="noStrike" dirty="0">
                          <a:solidFill>
                            <a:srgbClr val="000000"/>
                          </a:solidFill>
                          <a:effectLst/>
                          <a:latin typeface="Calibri Light" panose="020F0302020204030204" pitchFamily="34" charset="0"/>
                        </a:rPr>
                        <a:t>Medium-High </a:t>
                      </a:r>
                      <a:r>
                        <a:rPr lang="en-US" sz="1800" b="0" i="0" u="none" strike="noStrike" dirty="0">
                          <a:solidFill>
                            <a:srgbClr val="000000"/>
                          </a:solidFill>
                          <a:effectLst/>
                          <a:latin typeface="Calibri Light" panose="020F0302020204030204" pitchFamily="34" charset="0"/>
                        </a:rPr>
                        <a:t>(n=132)</a:t>
                      </a:r>
                      <a:endParaRPr lang="en-US" sz="2000" b="0" i="0" u="none" strike="noStrike" dirty="0">
                        <a:solidFill>
                          <a:srgbClr val="000000"/>
                        </a:solidFill>
                        <a:effectLst/>
                        <a:latin typeface="Calibri Light" panose="020F0302020204030204" pitchFamily="34" charset="0"/>
                      </a:endParaRPr>
                    </a:p>
                  </a:txBody>
                  <a:tcPr marL="9525" marR="9525" marT="9525" marB="0" anchor="b">
                    <a:lnL w="12700" cap="flat" cmpd="sng" algn="ctr">
                      <a:noFill/>
                      <a:prstDash val="solid"/>
                      <a:round/>
                      <a:headEnd type="none" w="med" len="med"/>
                      <a:tailEnd type="none" w="med" len="med"/>
                    </a:lnL>
                    <a:lnR>
                      <a:noFill/>
                    </a:lnR>
                    <a:lnT>
                      <a:noFill/>
                    </a:lnT>
                    <a:lnB>
                      <a:noFill/>
                    </a:lnB>
                    <a:solidFill>
                      <a:srgbClr val="FFFFFF"/>
                    </a:solidFill>
                  </a:tcPr>
                </a:tc>
                <a:tc>
                  <a:txBody>
                    <a:bodyPr/>
                    <a:lstStyle/>
                    <a:p>
                      <a:pPr algn="ctr" fontAlgn="b">
                        <a:buNone/>
                      </a:pPr>
                      <a:r>
                        <a:rPr lang="en-US" sz="2000" b="0" i="0" u="none" strike="noStrike">
                          <a:solidFill>
                            <a:srgbClr val="000000"/>
                          </a:solidFill>
                          <a:effectLst/>
                          <a:latin typeface="Calibri Light" panose="020F0302020204030204" pitchFamily="34" charset="0"/>
                        </a:rPr>
                        <a:t>9%</a:t>
                      </a:r>
                    </a:p>
                  </a:txBody>
                  <a:tcPr marL="9525" marR="9525" marT="9525" marB="0" anchor="b">
                    <a:lnL>
                      <a:noFill/>
                    </a:lnL>
                    <a:lnR>
                      <a:noFill/>
                    </a:lnR>
                    <a:lnT>
                      <a:noFill/>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5%</a:t>
                      </a:r>
                    </a:p>
                  </a:txBody>
                  <a:tcPr marL="9525" marR="9525" marT="9525" marB="0" anchor="b">
                    <a:lnL>
                      <a:noFill/>
                    </a:lnL>
                    <a:lnR>
                      <a:noFill/>
                    </a:lnR>
                    <a:lnT>
                      <a:noFill/>
                    </a:lnT>
                    <a:lnB>
                      <a:noFill/>
                    </a:lnB>
                    <a:solidFill>
                      <a:srgbClr val="FFFFFF"/>
                    </a:solidFill>
                  </a:tcPr>
                </a:tc>
                <a:tc vMerge="1">
                  <a:txBody>
                    <a:bodyPr/>
                    <a:lstStyle/>
                    <a:p>
                      <a:endParaRPr lang="en-US"/>
                    </a:p>
                  </a:txBody>
                  <a:tcPr/>
                </a:tc>
                <a:tc>
                  <a:txBody>
                    <a:bodyPr/>
                    <a:lstStyle/>
                    <a:p>
                      <a:pPr algn="ctr" fontAlgn="b">
                        <a:buNone/>
                      </a:pPr>
                      <a:r>
                        <a:rPr lang="en-US" sz="2000" b="0" i="0" u="none" strike="noStrike" dirty="0">
                          <a:solidFill>
                            <a:srgbClr val="000000"/>
                          </a:solidFill>
                          <a:effectLst/>
                          <a:latin typeface="Calibri Light" panose="020F0302020204030204" pitchFamily="34" charset="0"/>
                        </a:rPr>
                        <a:t>9.24 (5.04-15.20)</a:t>
                      </a:r>
                    </a:p>
                  </a:txBody>
                  <a:tcPr marL="9525" marR="9525" marT="9525" marB="0" anchor="b">
                    <a:lnL>
                      <a:noFill/>
                    </a:lnL>
                    <a:lnR>
                      <a:noFill/>
                    </a:lnR>
                    <a:lnT>
                      <a:noFill/>
                    </a:lnT>
                    <a:lnB>
                      <a:noFill/>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6.77 (4.11-12.81)</a:t>
                      </a:r>
                    </a:p>
                  </a:txBody>
                  <a:tcPr marL="9525" marR="9525" marT="9525" marB="0" anchor="b">
                    <a:lnL>
                      <a:noFill/>
                    </a:lnL>
                    <a:lnR>
                      <a:noFill/>
                    </a:lnR>
                    <a:lnT>
                      <a:noFill/>
                    </a:lnT>
                    <a:lnB>
                      <a:noFill/>
                    </a:lnB>
                    <a:solidFill>
                      <a:srgbClr val="FFFFFF"/>
                    </a:solidFill>
                  </a:tcPr>
                </a:tc>
                <a:tc vMerge="1">
                  <a:txBody>
                    <a:bodyPr/>
                    <a:lstStyle/>
                    <a:p>
                      <a:endParaRPr lang="en-US"/>
                    </a:p>
                  </a:txBody>
                  <a:tcPr/>
                </a:tc>
                <a:extLst>
                  <a:ext uri="{0D108BD9-81ED-4DB2-BD59-A6C34878D82A}">
                    <a16:rowId xmlns:a16="http://schemas.microsoft.com/office/drawing/2014/main" val="1509047874"/>
                  </a:ext>
                </a:extLst>
              </a:tr>
              <a:tr h="651244">
                <a:tc>
                  <a:txBody>
                    <a:bodyPr/>
                    <a:lstStyle/>
                    <a:p>
                      <a:pPr algn="ctr" fontAlgn="b">
                        <a:buNone/>
                      </a:pPr>
                      <a:r>
                        <a:rPr lang="en-US" sz="2000" b="0" i="0" u="none" strike="noStrike" dirty="0">
                          <a:solidFill>
                            <a:srgbClr val="000000"/>
                          </a:solidFill>
                          <a:effectLst/>
                          <a:latin typeface="Calibri Light" panose="020F0302020204030204" pitchFamily="34" charset="0"/>
                        </a:rPr>
                        <a:t>High </a:t>
                      </a:r>
                      <a:br>
                        <a:rPr lang="en-US" sz="2000" b="0" i="0" u="none" strike="noStrike" dirty="0">
                          <a:solidFill>
                            <a:srgbClr val="000000"/>
                          </a:solidFill>
                          <a:effectLst/>
                          <a:latin typeface="Calibri Light" panose="020F0302020204030204" pitchFamily="34" charset="0"/>
                        </a:rPr>
                      </a:br>
                      <a:r>
                        <a:rPr lang="en-US" sz="1800" b="0" i="0" u="none" strike="noStrike" dirty="0">
                          <a:solidFill>
                            <a:srgbClr val="000000"/>
                          </a:solidFill>
                          <a:effectLst/>
                          <a:latin typeface="Calibri Light" panose="020F0302020204030204" pitchFamily="34" charset="0"/>
                        </a:rPr>
                        <a:t>(n=99)</a:t>
                      </a:r>
                      <a:endParaRPr lang="en-US" sz="2000" b="0" i="0" u="none" strike="noStrike" dirty="0">
                        <a:solidFill>
                          <a:srgbClr val="000000"/>
                        </a:solidFill>
                        <a:effectLst/>
                        <a:latin typeface="Calibri Light" panose="020F0302020204030204" pitchFamily="34" charset="0"/>
                      </a:endParaRPr>
                    </a:p>
                  </a:txBody>
                  <a:tcPr marL="9525" marR="9525" marT="9525"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25%</a:t>
                      </a:r>
                    </a:p>
                  </a:txBody>
                  <a:tcPr marL="9525" marR="9525" marT="9525"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15%</a:t>
                      </a:r>
                    </a:p>
                  </a:txBody>
                  <a:tcPr marL="9525" marR="9525" marT="9525" marB="0" anchor="b">
                    <a:lnL>
                      <a:noFill/>
                    </a:lnL>
                    <a:lnR>
                      <a:noFill/>
                    </a:lnR>
                    <a:lnT>
                      <a:noFill/>
                    </a:lnT>
                    <a:lnB w="12700" cap="flat" cmpd="sng" algn="ctr">
                      <a:noFill/>
                      <a:prstDash val="solid"/>
                      <a:round/>
                      <a:headEnd type="none" w="med" len="med"/>
                      <a:tailEnd type="none" w="med" len="med"/>
                    </a:lnB>
                    <a:solidFill>
                      <a:srgbClr val="FFFFFF"/>
                    </a:solidFill>
                  </a:tcPr>
                </a:tc>
                <a:tc vMerge="1">
                  <a:txBody>
                    <a:bodyPr/>
                    <a:lstStyle/>
                    <a:p>
                      <a:endParaRPr lang="en-US"/>
                    </a:p>
                  </a:txBody>
                  <a:tcPr/>
                </a:tc>
                <a:tc>
                  <a:txBody>
                    <a:bodyPr/>
                    <a:lstStyle/>
                    <a:p>
                      <a:pPr algn="ctr" fontAlgn="b">
                        <a:buNone/>
                      </a:pPr>
                      <a:r>
                        <a:rPr lang="en-US" sz="2000" b="0" i="0" u="none" strike="noStrike">
                          <a:solidFill>
                            <a:srgbClr val="000000"/>
                          </a:solidFill>
                          <a:effectLst/>
                          <a:latin typeface="Calibri Light" panose="020F0302020204030204" pitchFamily="34" charset="0"/>
                        </a:rPr>
                        <a:t>13.78 (7.49-28.00)</a:t>
                      </a:r>
                    </a:p>
                  </a:txBody>
                  <a:tcPr marL="9525" marR="9525" marT="9525" marB="0" anchor="b">
                    <a:lnL>
                      <a:noFill/>
                    </a:lnL>
                    <a:lnR>
                      <a:noFill/>
                    </a:lnR>
                    <a:lnT>
                      <a:noFill/>
                    </a:lnT>
                    <a:lnB w="12700" cap="flat" cmpd="sng" algn="ctr">
                      <a:noFill/>
                      <a:prstDash val="solid"/>
                      <a:round/>
                      <a:headEnd type="none" w="med" len="med"/>
                      <a:tailEnd type="none" w="med" len="med"/>
                    </a:lnB>
                    <a:solidFill>
                      <a:srgbClr val="FFFFFF"/>
                    </a:solidFill>
                  </a:tcPr>
                </a:tc>
                <a:tc>
                  <a:txBody>
                    <a:bodyPr/>
                    <a:lstStyle/>
                    <a:p>
                      <a:pPr algn="ctr" fontAlgn="b">
                        <a:buNone/>
                      </a:pPr>
                      <a:r>
                        <a:rPr lang="en-US" sz="2000" b="0" i="0" u="none" strike="noStrike" dirty="0">
                          <a:solidFill>
                            <a:srgbClr val="000000"/>
                          </a:solidFill>
                          <a:effectLst/>
                          <a:latin typeface="Calibri Light" panose="020F0302020204030204" pitchFamily="34" charset="0"/>
                        </a:rPr>
                        <a:t>10.89 (6.78-24.04)</a:t>
                      </a:r>
                    </a:p>
                  </a:txBody>
                  <a:tcPr marL="9525" marR="9525" marT="9525" marB="0" anchor="b">
                    <a:lnL>
                      <a:noFill/>
                    </a:lnL>
                    <a:lnR>
                      <a:noFill/>
                    </a:lnR>
                    <a:lnT>
                      <a:noFill/>
                    </a:lnT>
                    <a:lnB w="12700" cap="flat" cmpd="sng" algn="ctr">
                      <a:noFill/>
                      <a:prstDash val="solid"/>
                      <a:round/>
                      <a:headEnd type="none" w="med" len="med"/>
                      <a:tailEnd type="none" w="med" len="med"/>
                    </a:lnB>
                    <a:solidFill>
                      <a:srgbClr val="FFFFFF"/>
                    </a:solidFill>
                  </a:tcPr>
                </a:tc>
                <a:tc vMerge="1">
                  <a:txBody>
                    <a:bodyPr/>
                    <a:lstStyle/>
                    <a:p>
                      <a:endParaRPr lang="en-US"/>
                    </a:p>
                  </a:txBody>
                  <a:tcPr/>
                </a:tc>
                <a:extLst>
                  <a:ext uri="{0D108BD9-81ED-4DB2-BD59-A6C34878D82A}">
                    <a16:rowId xmlns:a16="http://schemas.microsoft.com/office/drawing/2014/main" val="3937400193"/>
                  </a:ext>
                </a:extLst>
              </a:tr>
            </a:tbl>
          </a:graphicData>
        </a:graphic>
      </p:graphicFrame>
    </p:spTree>
    <p:extLst>
      <p:ext uri="{BB962C8B-B14F-4D97-AF65-F5344CB8AC3E}">
        <p14:creationId xmlns:p14="http://schemas.microsoft.com/office/powerpoint/2010/main" val="217150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85935-9F4D-4E34-C6AA-ADE837888423}"/>
            </a:ext>
          </a:extLst>
        </p:cNvPr>
        <p:cNvGrpSpPr/>
        <p:nvPr/>
      </p:nvGrpSpPr>
      <p:grpSpPr>
        <a:xfrm>
          <a:off x="0" y="0"/>
          <a:ext cx="0" cy="0"/>
          <a:chOff x="0" y="0"/>
          <a:chExt cx="0" cy="0"/>
        </a:xfrm>
      </p:grpSpPr>
      <p:sp>
        <p:nvSpPr>
          <p:cNvPr id="3" name="Title 8">
            <a:extLst>
              <a:ext uri="{FF2B5EF4-FFF2-40B4-BE49-F238E27FC236}">
                <a16:creationId xmlns:a16="http://schemas.microsoft.com/office/drawing/2014/main" id="{5D009189-E436-6ECB-9567-2DEB9D6007E4}"/>
              </a:ext>
            </a:extLst>
          </p:cNvPr>
          <p:cNvSpPr txBox="1">
            <a:spLocks/>
          </p:cNvSpPr>
          <p:nvPr/>
        </p:nvSpPr>
        <p:spPr>
          <a:xfrm>
            <a:off x="0" y="1"/>
            <a:ext cx="12192000" cy="1414129"/>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Clinical Outcomes within </a:t>
            </a:r>
          </a:p>
          <a:p>
            <a:pPr algn="ctr"/>
            <a:r>
              <a:rPr lang="en-US" sz="4000" b="0" dirty="0">
                <a:solidFill>
                  <a:schemeClr val="bg1"/>
                </a:solidFill>
              </a:rPr>
              <a:t>Each Subphenotype and by NPOD Trajectory </a:t>
            </a:r>
          </a:p>
        </p:txBody>
      </p:sp>
      <p:graphicFrame>
        <p:nvGraphicFramePr>
          <p:cNvPr id="4" name="Table 3">
            <a:extLst>
              <a:ext uri="{FF2B5EF4-FFF2-40B4-BE49-F238E27FC236}">
                <a16:creationId xmlns:a16="http://schemas.microsoft.com/office/drawing/2014/main" id="{864FEE94-01B9-A938-1C5E-D2B247815458}"/>
              </a:ext>
            </a:extLst>
          </p:cNvPr>
          <p:cNvGraphicFramePr>
            <a:graphicFrameLocks noGrp="1"/>
          </p:cNvGraphicFramePr>
          <p:nvPr/>
        </p:nvGraphicFramePr>
        <p:xfrm>
          <a:off x="203199" y="1653309"/>
          <a:ext cx="11508511" cy="3627018"/>
        </p:xfrm>
        <a:graphic>
          <a:graphicData uri="http://schemas.openxmlformats.org/drawingml/2006/table">
            <a:tbl>
              <a:tblPr/>
              <a:tblGrid>
                <a:gridCol w="4333688">
                  <a:extLst>
                    <a:ext uri="{9D8B030D-6E8A-4147-A177-3AD203B41FA5}">
                      <a16:colId xmlns:a16="http://schemas.microsoft.com/office/drawing/2014/main" val="3994279942"/>
                    </a:ext>
                  </a:extLst>
                </a:gridCol>
                <a:gridCol w="1504711">
                  <a:extLst>
                    <a:ext uri="{9D8B030D-6E8A-4147-A177-3AD203B41FA5}">
                      <a16:colId xmlns:a16="http://schemas.microsoft.com/office/drawing/2014/main" val="3750443175"/>
                    </a:ext>
                  </a:extLst>
                </a:gridCol>
                <a:gridCol w="1719668">
                  <a:extLst>
                    <a:ext uri="{9D8B030D-6E8A-4147-A177-3AD203B41FA5}">
                      <a16:colId xmlns:a16="http://schemas.microsoft.com/office/drawing/2014/main" val="2441410864"/>
                    </a:ext>
                  </a:extLst>
                </a:gridCol>
                <a:gridCol w="1504711">
                  <a:extLst>
                    <a:ext uri="{9D8B030D-6E8A-4147-A177-3AD203B41FA5}">
                      <a16:colId xmlns:a16="http://schemas.microsoft.com/office/drawing/2014/main" val="1270926235"/>
                    </a:ext>
                  </a:extLst>
                </a:gridCol>
                <a:gridCol w="1504711">
                  <a:extLst>
                    <a:ext uri="{9D8B030D-6E8A-4147-A177-3AD203B41FA5}">
                      <a16:colId xmlns:a16="http://schemas.microsoft.com/office/drawing/2014/main" val="3652726216"/>
                    </a:ext>
                  </a:extLst>
                </a:gridCol>
                <a:gridCol w="941022">
                  <a:extLst>
                    <a:ext uri="{9D8B030D-6E8A-4147-A177-3AD203B41FA5}">
                      <a16:colId xmlns:a16="http://schemas.microsoft.com/office/drawing/2014/main" val="1149517889"/>
                    </a:ext>
                  </a:extLst>
                </a:gridCol>
              </a:tblGrid>
              <a:tr h="357067">
                <a:tc gridSpan="5">
                  <a:txBody>
                    <a:bodyPr/>
                    <a:lstStyle/>
                    <a:p>
                      <a:pPr algn="ctr" fontAlgn="b"/>
                      <a:r>
                        <a:rPr lang="en-US" sz="1800" b="0" i="0" u="none" strike="noStrike" dirty="0">
                          <a:solidFill>
                            <a:srgbClr val="000000"/>
                          </a:solidFill>
                          <a:effectLst/>
                          <a:latin typeface="+mj-lt"/>
                        </a:rPr>
                        <a:t>                                                                            NPOD Trajectory</a:t>
                      </a: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endParaRPr lang="en-US" sz="1800" b="0" i="0" u="none" strike="noStrike" dirty="0">
                        <a:solidFill>
                          <a:srgbClr val="000000"/>
                        </a:solidFill>
                        <a:effectLst/>
                        <a:latin typeface="+mj-lt"/>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38007496"/>
                  </a:ext>
                </a:extLst>
              </a:tr>
              <a:tr h="641873">
                <a:tc>
                  <a:txBody>
                    <a:bodyPr/>
                    <a:lstStyle/>
                    <a:p>
                      <a:pPr algn="l" fontAlgn="b"/>
                      <a:r>
                        <a:rPr lang="en-US" sz="1800" b="0" i="0" u="none" strike="noStrike" dirty="0">
                          <a:solidFill>
                            <a:srgbClr val="000000"/>
                          </a:solidFill>
                          <a:effectLst/>
                          <a:latin typeface="+mj-lt"/>
                        </a:rPr>
                        <a:t> </a:t>
                      </a:r>
                    </a:p>
                  </a:txBody>
                  <a:tcPr marL="9525" marR="9525" marT="9525" marB="0" anchor="b">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Low </a:t>
                      </a:r>
                    </a:p>
                    <a:p>
                      <a:pPr algn="ctr" fontAlgn="b"/>
                      <a:r>
                        <a:rPr lang="en-US" sz="1800" b="0" i="0" u="none" strike="noStrike" dirty="0">
                          <a:solidFill>
                            <a:srgbClr val="000000"/>
                          </a:solidFill>
                          <a:effectLst/>
                          <a:latin typeface="+mj-lt"/>
                        </a:rPr>
                        <a:t>(n=87)</a:t>
                      </a:r>
                    </a:p>
                  </a:txBody>
                  <a:tcPr marL="9525" marR="9525" marT="9525"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Medium-Low (n=65)</a:t>
                      </a:r>
                    </a:p>
                  </a:txBody>
                  <a:tcPr marL="9525" marR="9525" marT="9525"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Medium-High</a:t>
                      </a:r>
                    </a:p>
                    <a:p>
                      <a:pPr algn="ctr" fontAlgn="b"/>
                      <a:r>
                        <a:rPr lang="en-US" sz="1800" b="0" i="0" u="none" strike="noStrike" dirty="0">
                          <a:solidFill>
                            <a:srgbClr val="000000"/>
                          </a:solidFill>
                          <a:effectLst/>
                          <a:latin typeface="+mj-lt"/>
                        </a:rPr>
                        <a:t> (n=132)</a:t>
                      </a:r>
                    </a:p>
                  </a:txBody>
                  <a:tcPr marL="9525" marR="9525" marT="9525"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High </a:t>
                      </a:r>
                    </a:p>
                    <a:p>
                      <a:pPr algn="ctr" fontAlgn="b"/>
                      <a:r>
                        <a:rPr lang="en-US" sz="1800" b="0" i="0" u="none" strike="noStrike" dirty="0">
                          <a:solidFill>
                            <a:srgbClr val="000000"/>
                          </a:solidFill>
                          <a:effectLst/>
                          <a:latin typeface="+mj-lt"/>
                        </a:rPr>
                        <a:t>(n=99)</a:t>
                      </a:r>
                    </a:p>
                  </a:txBody>
                  <a:tcPr marL="9525" marR="9525" marT="9525"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p-value</a:t>
                      </a:r>
                    </a:p>
                  </a:txBody>
                  <a:tcPr marL="9525" marR="9525" marT="9525"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1927472"/>
                  </a:ext>
                </a:extLst>
              </a:tr>
              <a:tr h="365093">
                <a:tc>
                  <a:txBody>
                    <a:bodyPr/>
                    <a:lstStyle/>
                    <a:p>
                      <a:pPr algn="l" fontAlgn="b"/>
                      <a:r>
                        <a:rPr lang="en-US" sz="1800" b="1" i="0" u="none" strike="noStrike" dirty="0">
                          <a:solidFill>
                            <a:srgbClr val="000000"/>
                          </a:solidFill>
                          <a:effectLst/>
                          <a:latin typeface="+mj-lt"/>
                        </a:rPr>
                        <a:t> Hyperinflammatory</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endParaRPr lang="en-US" sz="1800" b="0" i="0" u="none" strike="noStrike">
                        <a:solidFill>
                          <a:srgbClr val="000000"/>
                        </a:solidFill>
                        <a:effectLst/>
                        <a:latin typeface="+mj-lt"/>
                      </a:endParaRPr>
                    </a:p>
                  </a:txBody>
                  <a:tcPr marL="9525" marR="9525" marT="9525"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9273177"/>
                  </a:ext>
                </a:extLst>
              </a:tr>
              <a:tr h="326413">
                <a:tc>
                  <a:txBody>
                    <a:bodyPr/>
                    <a:lstStyle/>
                    <a:p>
                      <a:pPr algn="l" fontAlgn="b"/>
                      <a:r>
                        <a:rPr lang="en-US" sz="1800" b="0" i="0" u="none" strike="noStrike" dirty="0">
                          <a:solidFill>
                            <a:srgbClr val="000000"/>
                          </a:solidFill>
                          <a:effectLst/>
                          <a:latin typeface="+mj-lt"/>
                        </a:rPr>
                        <a:t>     Died</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 (0.0%)</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 (0.0%)</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4 (8.9%)</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18 (25.0%)</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0.067</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4471940"/>
                  </a:ext>
                </a:extLst>
              </a:tr>
              <a:tr h="641873">
                <a:tc>
                  <a:txBody>
                    <a:bodyPr/>
                    <a:lstStyle/>
                    <a:p>
                      <a:pPr algn="l" fontAlgn="b"/>
                      <a:r>
                        <a:rPr lang="en-US" sz="1800" b="0" i="0" u="none" strike="noStrike" dirty="0">
                          <a:solidFill>
                            <a:srgbClr val="000000"/>
                          </a:solidFill>
                          <a:effectLst/>
                          <a:latin typeface="+mj-lt"/>
                        </a:rPr>
                        <a:t>     Duration of Mechanical Ventilation </a:t>
                      </a:r>
                    </a:p>
                    <a:p>
                      <a:pPr algn="l" fontAlgn="b"/>
                      <a:r>
                        <a:rPr lang="en-US" sz="1800" b="0" i="0" u="none" strike="noStrike" dirty="0">
                          <a:solidFill>
                            <a:srgbClr val="000000"/>
                          </a:solidFill>
                          <a:effectLst/>
                          <a:latin typeface="+mj-lt"/>
                        </a:rPr>
                        <a:t>     days, median (IQR)</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6.6 </a:t>
                      </a:r>
                    </a:p>
                    <a:p>
                      <a:pPr algn="ctr" fontAlgn="b"/>
                      <a:r>
                        <a:rPr lang="en-US" sz="1800" b="0" i="0" u="none" strike="noStrike" dirty="0">
                          <a:solidFill>
                            <a:srgbClr val="000000"/>
                          </a:solidFill>
                          <a:effectLst/>
                          <a:latin typeface="+mj-lt"/>
                        </a:rPr>
                        <a:t>(4.6-7.4)</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6.8 </a:t>
                      </a:r>
                    </a:p>
                    <a:p>
                      <a:pPr algn="ctr" fontAlgn="b"/>
                      <a:r>
                        <a:rPr lang="en-US" sz="1800" b="0" i="0" u="none" strike="noStrike" dirty="0">
                          <a:solidFill>
                            <a:srgbClr val="000000"/>
                          </a:solidFill>
                          <a:effectLst/>
                          <a:latin typeface="+mj-lt"/>
                        </a:rPr>
                        <a:t>(5.4-9.5)</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9.2 </a:t>
                      </a:r>
                    </a:p>
                    <a:p>
                      <a:pPr algn="ctr" fontAlgn="b"/>
                      <a:r>
                        <a:rPr lang="en-US" sz="1800" b="0" i="0" u="none" strike="noStrike" dirty="0">
                          <a:solidFill>
                            <a:srgbClr val="000000"/>
                          </a:solidFill>
                          <a:effectLst/>
                          <a:latin typeface="+mj-lt"/>
                        </a:rPr>
                        <a:t>(5.0-15.2)</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13.8 </a:t>
                      </a:r>
                    </a:p>
                    <a:p>
                      <a:pPr algn="ctr" fontAlgn="b"/>
                      <a:r>
                        <a:rPr lang="en-US" sz="1800" b="0" i="0" u="none" strike="noStrike" dirty="0">
                          <a:solidFill>
                            <a:srgbClr val="000000"/>
                          </a:solidFill>
                          <a:effectLst/>
                          <a:latin typeface="+mj-lt"/>
                        </a:rPr>
                        <a:t>(7.5-28.0)</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0.004</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3040407"/>
                  </a:ext>
                </a:extLst>
              </a:tr>
              <a:tr h="326413">
                <a:tc>
                  <a:txBody>
                    <a:bodyPr/>
                    <a:lstStyle/>
                    <a:p>
                      <a:pPr algn="l" fontAlgn="b"/>
                      <a:r>
                        <a:rPr lang="en-US" sz="1800" b="1" i="0" u="none" strike="noStrike" dirty="0">
                          <a:solidFill>
                            <a:srgbClr val="000000"/>
                          </a:solidFill>
                          <a:effectLst/>
                          <a:latin typeface="+mj-lt"/>
                        </a:rPr>
                        <a:t> Hypoinflammatory</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endParaRPr lang="en-US" sz="1800" b="0" i="0" u="none" strike="noStrike">
                        <a:solidFill>
                          <a:srgbClr val="000000"/>
                        </a:solidFill>
                        <a:effectLst/>
                        <a:latin typeface="+mj-lt"/>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algn="ctr" fontAlgn="b"/>
                      <a:endParaRPr lang="en-US" sz="1800" b="0" i="0" u="none" strike="noStrike" dirty="0">
                        <a:solidFill>
                          <a:srgbClr val="000000"/>
                        </a:solidFill>
                        <a:effectLst/>
                        <a:latin typeface="+mj-lt"/>
                      </a:endParaRP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1256490"/>
                  </a:ext>
                </a:extLst>
              </a:tr>
              <a:tr h="326413">
                <a:tc>
                  <a:txBody>
                    <a:bodyPr/>
                    <a:lstStyle/>
                    <a:p>
                      <a:pPr algn="l" fontAlgn="b"/>
                      <a:r>
                        <a:rPr lang="en-US" sz="1800" b="0" i="0" u="none" strike="noStrike" dirty="0">
                          <a:solidFill>
                            <a:srgbClr val="000000"/>
                          </a:solidFill>
                          <a:effectLst/>
                          <a:latin typeface="+mj-lt"/>
                        </a:rPr>
                        <a:t>     Died</a:t>
                      </a:r>
                    </a:p>
                  </a:txBody>
                  <a:tcPr marL="9525" marR="9525" marT="9525"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 (0.0%)</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0 (0.0%)</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4 (4.6%)</a:t>
                      </a:r>
                    </a:p>
                  </a:txBody>
                  <a:tcPr marL="9525" marR="9525" marT="9525" marB="0" anchor="ctr">
                    <a:lnL>
                      <a:noFill/>
                    </a:lnL>
                    <a:lnR>
                      <a:noFill/>
                    </a:lnR>
                    <a:lnT>
                      <a:noFill/>
                    </a:lnT>
                    <a:lnB>
                      <a:noFill/>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4 (14.8%)</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1254008"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j-lt"/>
                        </a:rPr>
                        <a:t>&lt;0.001</a:t>
                      </a:r>
                    </a:p>
                  </a:txBody>
                  <a:tcPr marL="9525" marR="9525" marT="9525"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2569129"/>
                  </a:ext>
                </a:extLst>
              </a:tr>
              <a:tr h="641873">
                <a:tc>
                  <a:txBody>
                    <a:bodyPr/>
                    <a:lstStyle/>
                    <a:p>
                      <a:pPr algn="l" fontAlgn="b"/>
                      <a:r>
                        <a:rPr lang="en-US" sz="1800" b="0" i="0" u="none" strike="noStrike" dirty="0">
                          <a:solidFill>
                            <a:srgbClr val="000000"/>
                          </a:solidFill>
                          <a:effectLst/>
                          <a:latin typeface="+mj-lt"/>
                        </a:rPr>
                        <a:t>     Duration of Mechanical Ventilation </a:t>
                      </a:r>
                    </a:p>
                    <a:p>
                      <a:pPr algn="l" fontAlgn="b"/>
                      <a:r>
                        <a:rPr lang="en-US" sz="1800" b="0" i="0" u="none" strike="noStrike" dirty="0">
                          <a:solidFill>
                            <a:srgbClr val="000000"/>
                          </a:solidFill>
                          <a:effectLst/>
                          <a:latin typeface="+mj-lt"/>
                        </a:rPr>
                        <a:t>     days, median (IQR)</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4.9 </a:t>
                      </a:r>
                    </a:p>
                    <a:p>
                      <a:pPr algn="ctr" fontAlgn="b"/>
                      <a:r>
                        <a:rPr lang="en-US" sz="1800" b="0" i="0" u="none" strike="noStrike" dirty="0">
                          <a:solidFill>
                            <a:srgbClr val="000000"/>
                          </a:solidFill>
                          <a:effectLst/>
                          <a:latin typeface="+mj-lt"/>
                        </a:rPr>
                        <a:t>(2.9-7.7)</a:t>
                      </a:r>
                    </a:p>
                  </a:txBody>
                  <a:tcPr marL="9525" marR="9525" marT="952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4.7 </a:t>
                      </a:r>
                    </a:p>
                    <a:p>
                      <a:pPr algn="ctr" fontAlgn="b"/>
                      <a:r>
                        <a:rPr lang="en-US" sz="1800" b="0" i="0" u="none" strike="noStrike" dirty="0">
                          <a:solidFill>
                            <a:srgbClr val="000000"/>
                          </a:solidFill>
                          <a:effectLst/>
                          <a:latin typeface="+mj-lt"/>
                        </a:rPr>
                        <a:t>(2.9-6.2)</a:t>
                      </a:r>
                    </a:p>
                  </a:txBody>
                  <a:tcPr marL="9525" marR="9525" marT="952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6.8 </a:t>
                      </a:r>
                    </a:p>
                    <a:p>
                      <a:pPr algn="ctr" fontAlgn="b"/>
                      <a:r>
                        <a:rPr lang="en-US" sz="1800" b="0" i="0" u="none" strike="noStrike" dirty="0">
                          <a:solidFill>
                            <a:srgbClr val="000000"/>
                          </a:solidFill>
                          <a:effectLst/>
                          <a:latin typeface="+mj-lt"/>
                        </a:rPr>
                        <a:t>(4.1-12.8)</a:t>
                      </a:r>
                    </a:p>
                  </a:txBody>
                  <a:tcPr marL="9525" marR="9525" marT="9525"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a:solidFill>
                            <a:srgbClr val="000000"/>
                          </a:solidFill>
                          <a:effectLst/>
                          <a:latin typeface="+mj-lt"/>
                        </a:rPr>
                        <a:t>10.9 </a:t>
                      </a:r>
                    </a:p>
                    <a:p>
                      <a:pPr algn="ctr" fontAlgn="b"/>
                      <a:r>
                        <a:rPr lang="en-US" sz="1800" b="0" i="0" u="none" strike="noStrike" dirty="0">
                          <a:solidFill>
                            <a:srgbClr val="000000"/>
                          </a:solidFill>
                          <a:effectLst/>
                          <a:latin typeface="+mj-lt"/>
                        </a:rPr>
                        <a:t>(6.8-24.0)</a:t>
                      </a:r>
                    </a:p>
                  </a:txBody>
                  <a:tcPr marL="9525" marR="9525" marT="9525"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54008" rtl="0" eaLnBrk="1" fontAlgn="b"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mj-lt"/>
                        </a:rPr>
                        <a:t>&lt;0.001</a:t>
                      </a:r>
                    </a:p>
                  </a:txBody>
                  <a:tcPr marL="9525" marR="9525" marT="9525" marB="0" anchor="ct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0077656"/>
                  </a:ext>
                </a:extLst>
              </a:tr>
            </a:tbl>
          </a:graphicData>
        </a:graphic>
      </p:graphicFrame>
    </p:spTree>
    <p:extLst>
      <p:ext uri="{BB962C8B-B14F-4D97-AF65-F5344CB8AC3E}">
        <p14:creationId xmlns:p14="http://schemas.microsoft.com/office/powerpoint/2010/main" val="259784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7CC8-1ED3-DB42-9423-2C29F44AFAAA}"/>
              </a:ext>
            </a:extLst>
          </p:cNvPr>
          <p:cNvSpPr>
            <a:spLocks noGrp="1"/>
          </p:cNvSpPr>
          <p:nvPr>
            <p:ph type="title"/>
          </p:nvPr>
        </p:nvSpPr>
        <p:spPr>
          <a:xfrm>
            <a:off x="617972" y="452423"/>
            <a:ext cx="11227904" cy="1325563"/>
          </a:xfrm>
        </p:spPr>
        <p:txBody>
          <a:bodyPr/>
          <a:lstStyle/>
          <a:p>
            <a:r>
              <a:rPr lang="en-US"/>
              <a:t>Disclosure to Learners</a:t>
            </a:r>
          </a:p>
        </p:txBody>
      </p:sp>
      <p:sp>
        <p:nvSpPr>
          <p:cNvPr id="3" name="Text Placeholder 2">
            <a:extLst>
              <a:ext uri="{FF2B5EF4-FFF2-40B4-BE49-F238E27FC236}">
                <a16:creationId xmlns:a16="http://schemas.microsoft.com/office/drawing/2014/main" id="{1624C940-99F7-D14C-AFDF-9D58F601003A}"/>
              </a:ext>
            </a:extLst>
          </p:cNvPr>
          <p:cNvSpPr>
            <a:spLocks noGrp="1"/>
          </p:cNvSpPr>
          <p:nvPr>
            <p:ph type="body" idx="1"/>
          </p:nvPr>
        </p:nvSpPr>
        <p:spPr>
          <a:xfrm>
            <a:off x="617971" y="1912923"/>
            <a:ext cx="11227903" cy="3883922"/>
          </a:xfrm>
        </p:spPr>
        <p:txBody>
          <a:bodyPr>
            <a:normAutofit/>
          </a:bodyPr>
          <a:lstStyle/>
          <a:p>
            <a:pPr marL="0" indent="0">
              <a:lnSpc>
                <a:spcPct val="120000"/>
              </a:lnSpc>
              <a:buNone/>
            </a:pPr>
            <a:r>
              <a:rPr lang="en-US" sz="3600" b="1"/>
              <a:t>Financial Relationships with “ineligible companies” within the past 24 months:</a:t>
            </a:r>
          </a:p>
          <a:p>
            <a:pPr marL="0" indent="0">
              <a:lnSpc>
                <a:spcPct val="120000"/>
              </a:lnSpc>
              <a:buNone/>
            </a:pPr>
            <a:r>
              <a:rPr lang="en-US" sz="3600" b="1"/>
              <a:t>None</a:t>
            </a:r>
            <a:endParaRPr lang="en-US" sz="2400"/>
          </a:p>
        </p:txBody>
      </p:sp>
    </p:spTree>
    <p:extLst>
      <p:ext uri="{BB962C8B-B14F-4D97-AF65-F5344CB8AC3E}">
        <p14:creationId xmlns:p14="http://schemas.microsoft.com/office/powerpoint/2010/main" val="312315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D18EC-2126-385F-3D0D-61ABDB6652B8}"/>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40DE433-DE4B-2319-5E59-BD9F79729591}"/>
              </a:ext>
            </a:extLst>
          </p:cNvPr>
          <p:cNvGraphicFramePr>
            <a:graphicFrameLocks noGrp="1"/>
          </p:cNvGraphicFramePr>
          <p:nvPr/>
        </p:nvGraphicFramePr>
        <p:xfrm>
          <a:off x="0" y="0"/>
          <a:ext cx="12192002" cy="6858000"/>
        </p:xfrm>
        <a:graphic>
          <a:graphicData uri="http://schemas.openxmlformats.org/drawingml/2006/table">
            <a:tbl>
              <a:tblPr/>
              <a:tblGrid>
                <a:gridCol w="3697717">
                  <a:extLst>
                    <a:ext uri="{9D8B030D-6E8A-4147-A177-3AD203B41FA5}">
                      <a16:colId xmlns:a16="http://schemas.microsoft.com/office/drawing/2014/main" val="3907711930"/>
                    </a:ext>
                  </a:extLst>
                </a:gridCol>
                <a:gridCol w="2860500">
                  <a:extLst>
                    <a:ext uri="{9D8B030D-6E8A-4147-A177-3AD203B41FA5}">
                      <a16:colId xmlns:a16="http://schemas.microsoft.com/office/drawing/2014/main" val="2889216049"/>
                    </a:ext>
                  </a:extLst>
                </a:gridCol>
                <a:gridCol w="1046525">
                  <a:extLst>
                    <a:ext uri="{9D8B030D-6E8A-4147-A177-3AD203B41FA5}">
                      <a16:colId xmlns:a16="http://schemas.microsoft.com/office/drawing/2014/main" val="1460651736"/>
                    </a:ext>
                  </a:extLst>
                </a:gridCol>
                <a:gridCol w="1255828">
                  <a:extLst>
                    <a:ext uri="{9D8B030D-6E8A-4147-A177-3AD203B41FA5}">
                      <a16:colId xmlns:a16="http://schemas.microsoft.com/office/drawing/2014/main" val="4022069141"/>
                    </a:ext>
                  </a:extLst>
                </a:gridCol>
                <a:gridCol w="1133734">
                  <a:extLst>
                    <a:ext uri="{9D8B030D-6E8A-4147-A177-3AD203B41FA5}">
                      <a16:colId xmlns:a16="http://schemas.microsoft.com/office/drawing/2014/main" val="1290855079"/>
                    </a:ext>
                  </a:extLst>
                </a:gridCol>
                <a:gridCol w="1098849">
                  <a:extLst>
                    <a:ext uri="{9D8B030D-6E8A-4147-A177-3AD203B41FA5}">
                      <a16:colId xmlns:a16="http://schemas.microsoft.com/office/drawing/2014/main" val="1541810924"/>
                    </a:ext>
                  </a:extLst>
                </a:gridCol>
                <a:gridCol w="1098849">
                  <a:extLst>
                    <a:ext uri="{9D8B030D-6E8A-4147-A177-3AD203B41FA5}">
                      <a16:colId xmlns:a16="http://schemas.microsoft.com/office/drawing/2014/main" val="1083783253"/>
                    </a:ext>
                  </a:extLst>
                </a:gridCol>
              </a:tblGrid>
              <a:tr h="228600">
                <a:tc gridSpan="7">
                  <a:txBody>
                    <a:bodyPr/>
                    <a:lstStyle/>
                    <a:p>
                      <a:pPr algn="ctr" fontAlgn="b"/>
                      <a:r>
                        <a:rPr lang="en-US" sz="1400" b="0" i="0" u="none" strike="noStrike" dirty="0">
                          <a:solidFill>
                            <a:srgbClr val="000000"/>
                          </a:solidFill>
                          <a:effectLst/>
                          <a:latin typeface="Calibri Light" panose="020F0302020204030204" pitchFamily="34" charset="0"/>
                        </a:rPr>
                        <a:t>Multivariable Ordinal Logistic Regression</a:t>
                      </a:r>
                    </a:p>
                  </a:txBody>
                  <a:tcPr marL="4856" marR="4856" marT="485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78945223"/>
                  </a:ext>
                </a:extLst>
              </a:tr>
              <a:tr h="228600">
                <a:tc>
                  <a:txBody>
                    <a:bodyPr/>
                    <a:lstStyle/>
                    <a:p>
                      <a:pPr algn="ctr" fontAlgn="b"/>
                      <a:r>
                        <a:rPr lang="en-US" sz="1400" b="0" i="0" u="none" strike="noStrike">
                          <a:solidFill>
                            <a:srgbClr val="000000"/>
                          </a:solidFill>
                          <a:effectLst/>
                          <a:latin typeface="Calibri Light" panose="020F0302020204030204" pitchFamily="34" charset="0"/>
                        </a:rPr>
                        <a:t>Model</a:t>
                      </a:r>
                    </a:p>
                  </a:txBody>
                  <a:tcPr marL="4856" marR="4856" marT="4856"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400" b="0" i="0" u="none" strike="noStrike">
                          <a:solidFill>
                            <a:srgbClr val="000000"/>
                          </a:solidFill>
                          <a:effectLst/>
                          <a:latin typeface="Calibri Light" panose="020F0302020204030204" pitchFamily="34" charset="0"/>
                        </a:rPr>
                        <a:t>Variable</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400" b="0" i="0" u="none" strike="noStrike" dirty="0">
                          <a:solidFill>
                            <a:srgbClr val="000000"/>
                          </a:solidFill>
                          <a:effectLst/>
                          <a:latin typeface="Calibri Light" panose="020F0302020204030204" pitchFamily="34" charset="0"/>
                        </a:rPr>
                        <a:t>OR</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gridSpan="2">
                  <a:txBody>
                    <a:bodyPr/>
                    <a:lstStyle/>
                    <a:p>
                      <a:pPr algn="ctr" fontAlgn="b"/>
                      <a:r>
                        <a:rPr lang="en-US" sz="1400" b="0" i="0" u="none" strike="noStrike" dirty="0">
                          <a:solidFill>
                            <a:srgbClr val="000000"/>
                          </a:solidFill>
                          <a:effectLst/>
                          <a:latin typeface="Calibri Light" panose="020F0302020204030204" pitchFamily="34" charset="0"/>
                        </a:rPr>
                        <a:t>95% CI</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fontAlgn="b"/>
                      <a:r>
                        <a:rPr lang="en-US" sz="1400" b="0" i="0" u="none" strike="noStrike" dirty="0">
                          <a:solidFill>
                            <a:srgbClr val="000000"/>
                          </a:solidFill>
                          <a:effectLst/>
                          <a:latin typeface="Calibri Light" panose="020F0302020204030204" pitchFamily="34" charset="0"/>
                        </a:rPr>
                        <a:t>P-value</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400" b="0" i="0" u="none" strike="noStrike">
                          <a:solidFill>
                            <a:srgbClr val="000000"/>
                          </a:solidFill>
                          <a:effectLst/>
                          <a:latin typeface="Calibri Light" panose="020F0302020204030204" pitchFamily="34" charset="0"/>
                        </a:rPr>
                        <a:t>BIC</a:t>
                      </a:r>
                    </a:p>
                  </a:txBody>
                  <a:tcPr marL="4856" marR="4856" marT="4856"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76489106"/>
                  </a:ext>
                </a:extLst>
              </a:tr>
              <a:tr h="228600">
                <a:tc>
                  <a:txBody>
                    <a:bodyPr/>
                    <a:lstStyle/>
                    <a:p>
                      <a:pPr algn="ctr" fontAlgn="b"/>
                      <a:r>
                        <a:rPr lang="en-US" sz="1400" b="0" i="0" u="none" strike="noStrike">
                          <a:solidFill>
                            <a:srgbClr val="000000"/>
                          </a:solidFill>
                          <a:effectLst/>
                          <a:latin typeface="Calibri Light" panose="020F0302020204030204" pitchFamily="34" charset="0"/>
                        </a:rPr>
                        <a:t>Unadjusted</a:t>
                      </a:r>
                    </a:p>
                  </a:txBody>
                  <a:tcPr marL="4856" marR="4856" marT="4856"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ctr" fontAlgn="b"/>
                      <a:r>
                        <a:rPr lang="en-US" sz="1400" b="0" i="0" u="none" strike="noStrike" dirty="0">
                          <a:solidFill>
                            <a:srgbClr val="000000"/>
                          </a:solidFill>
                          <a:effectLst/>
                          <a:latin typeface="Calibri Light" panose="020F0302020204030204" pitchFamily="34" charset="0"/>
                        </a:rPr>
                        <a:t>11.22</a:t>
                      </a:r>
                    </a:p>
                  </a:txBody>
                  <a:tcPr marL="4856" marR="4856" marT="48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ctr" fontAlgn="b"/>
                      <a:r>
                        <a:rPr lang="en-US" sz="1400" b="0" i="0" u="none" strike="noStrike" dirty="0">
                          <a:solidFill>
                            <a:srgbClr val="000000"/>
                          </a:solidFill>
                          <a:effectLst/>
                          <a:latin typeface="Calibri Light" panose="020F0302020204030204" pitchFamily="34" charset="0"/>
                        </a:rPr>
                        <a:t>7.04</a:t>
                      </a:r>
                    </a:p>
                  </a:txBody>
                  <a:tcPr marL="4856" marR="4856" marT="48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ctr" fontAlgn="b"/>
                      <a:r>
                        <a:rPr lang="en-US" sz="1400" b="0" i="0" u="none" strike="noStrike">
                          <a:solidFill>
                            <a:srgbClr val="000000"/>
                          </a:solidFill>
                          <a:effectLst/>
                          <a:latin typeface="Calibri Light" panose="020F0302020204030204" pitchFamily="34" charset="0"/>
                        </a:rPr>
                        <a:t>17.89</a:t>
                      </a:r>
                    </a:p>
                  </a:txBody>
                  <a:tcPr marL="4856" marR="4856" marT="48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tc>
                  <a:txBody>
                    <a:bodyPr/>
                    <a:lstStyle/>
                    <a:p>
                      <a:pPr algn="l" fontAlgn="b"/>
                      <a:r>
                        <a:rPr lang="en-US" sz="1400" b="0" i="0" u="none" strike="noStrike">
                          <a:solidFill>
                            <a:srgbClr val="000000"/>
                          </a:solidFill>
                          <a:effectLst/>
                          <a:latin typeface="Calibri Light" panose="020F0302020204030204" pitchFamily="34" charset="0"/>
                        </a:rPr>
                        <a:t> </a:t>
                      </a:r>
                    </a:p>
                  </a:txBody>
                  <a:tcPr marL="4856" marR="4856" marT="4856"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7CD"/>
                    </a:solidFill>
                  </a:tcPr>
                </a:tc>
                <a:extLst>
                  <a:ext uri="{0D108BD9-81ED-4DB2-BD59-A6C34878D82A}">
                    <a16:rowId xmlns:a16="http://schemas.microsoft.com/office/drawing/2014/main" val="2316402206"/>
                  </a:ext>
                </a:extLst>
              </a:tr>
              <a:tr h="228600">
                <a:tc rowSpan="7">
                  <a:txBody>
                    <a:bodyPr/>
                    <a:lstStyle/>
                    <a:p>
                      <a:pPr algn="ctr" fontAlgn="ctr"/>
                      <a:r>
                        <a:rPr lang="en-US" sz="1400" b="0" i="0" u="none" strike="noStrike">
                          <a:solidFill>
                            <a:srgbClr val="000000"/>
                          </a:solidFill>
                          <a:effectLst/>
                          <a:latin typeface="Calibri Light" panose="020F0302020204030204" pitchFamily="34" charset="0"/>
                        </a:rPr>
                        <a:t>Multivariable</a:t>
                      </a:r>
                    </a:p>
                  </a:txBody>
                  <a:tcPr marL="4856" marR="4856" marT="485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CF"/>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5.46</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3.27</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9.09</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2CECF"/>
                    </a:solidFill>
                  </a:tcPr>
                </a:tc>
                <a:tc rowSpan="7">
                  <a:txBody>
                    <a:bodyPr/>
                    <a:lstStyle/>
                    <a:p>
                      <a:pPr algn="ctr" fontAlgn="ctr"/>
                      <a:r>
                        <a:rPr lang="en-US" sz="1400" b="0" i="0" u="none" strike="noStrike">
                          <a:solidFill>
                            <a:srgbClr val="000000"/>
                          </a:solidFill>
                          <a:effectLst/>
                          <a:latin typeface="Calibri Light" panose="020F0302020204030204" pitchFamily="34" charset="0"/>
                        </a:rPr>
                        <a:t>906.707</a:t>
                      </a:r>
                    </a:p>
                  </a:txBody>
                  <a:tcPr marL="4856" marR="4856" marT="485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CECF"/>
                    </a:solidFill>
                  </a:tcPr>
                </a:tc>
                <a:extLst>
                  <a:ext uri="{0D108BD9-81ED-4DB2-BD59-A6C34878D82A}">
                    <a16:rowId xmlns:a16="http://schemas.microsoft.com/office/drawing/2014/main" val="39831742"/>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Age</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1.05</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1.01</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1.09</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0.011</a:t>
                      </a:r>
                    </a:p>
                  </a:txBody>
                  <a:tcPr marL="4856" marR="4856" marT="4856" marB="0" anchor="b">
                    <a:lnL>
                      <a:noFill/>
                    </a:lnL>
                    <a:lnR>
                      <a:noFill/>
                    </a:lnR>
                    <a:lnT>
                      <a:noFill/>
                    </a:lnT>
                    <a:lnB>
                      <a:noFill/>
                    </a:lnB>
                    <a:solidFill>
                      <a:srgbClr val="F2CECF"/>
                    </a:solidFill>
                  </a:tcPr>
                </a:tc>
                <a:tc vMerge="1">
                  <a:txBody>
                    <a:bodyPr/>
                    <a:lstStyle/>
                    <a:p>
                      <a:endParaRPr lang="en-US"/>
                    </a:p>
                  </a:txBody>
                  <a:tcPr/>
                </a:tc>
                <a:extLst>
                  <a:ext uri="{0D108BD9-81ED-4DB2-BD59-A6C34878D82A}">
                    <a16:rowId xmlns:a16="http://schemas.microsoft.com/office/drawing/2014/main" val="1754230258"/>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Cancer (Current or Past)</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3.99</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1.75</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9.07</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0.001</a:t>
                      </a:r>
                    </a:p>
                  </a:txBody>
                  <a:tcPr marL="4856" marR="4856" marT="4856" marB="0" anchor="b">
                    <a:lnL>
                      <a:noFill/>
                    </a:lnL>
                    <a:lnR>
                      <a:noFill/>
                    </a:lnR>
                    <a:lnT>
                      <a:noFill/>
                    </a:lnT>
                    <a:lnB>
                      <a:noFill/>
                    </a:lnB>
                    <a:solidFill>
                      <a:srgbClr val="F2CECF"/>
                    </a:solidFill>
                  </a:tcPr>
                </a:tc>
                <a:tc vMerge="1">
                  <a:txBody>
                    <a:bodyPr/>
                    <a:lstStyle/>
                    <a:p>
                      <a:endParaRPr lang="en-US"/>
                    </a:p>
                  </a:txBody>
                  <a:tcPr/>
                </a:tc>
                <a:extLst>
                  <a:ext uri="{0D108BD9-81ED-4DB2-BD59-A6C34878D82A}">
                    <a16:rowId xmlns:a16="http://schemas.microsoft.com/office/drawing/2014/main" val="1372294027"/>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Sepsis</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3.38</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1.88</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6.10</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F2CECF"/>
                    </a:solidFill>
                  </a:tcPr>
                </a:tc>
                <a:tc vMerge="1">
                  <a:txBody>
                    <a:bodyPr/>
                    <a:lstStyle/>
                    <a:p>
                      <a:endParaRPr lang="en-US"/>
                    </a:p>
                  </a:txBody>
                  <a:tcPr/>
                </a:tc>
                <a:extLst>
                  <a:ext uri="{0D108BD9-81ED-4DB2-BD59-A6C34878D82A}">
                    <a16:rowId xmlns:a16="http://schemas.microsoft.com/office/drawing/2014/main" val="614715682"/>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Asthma</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0.61</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0.33</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1.11</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0.104</a:t>
                      </a:r>
                    </a:p>
                  </a:txBody>
                  <a:tcPr marL="4856" marR="4856" marT="4856" marB="0" anchor="b">
                    <a:lnL>
                      <a:noFill/>
                    </a:lnL>
                    <a:lnR>
                      <a:noFill/>
                    </a:lnR>
                    <a:lnT>
                      <a:noFill/>
                    </a:lnT>
                    <a:lnB>
                      <a:noFill/>
                    </a:lnB>
                    <a:solidFill>
                      <a:srgbClr val="F2CECF"/>
                    </a:solidFill>
                  </a:tcPr>
                </a:tc>
                <a:tc vMerge="1">
                  <a:txBody>
                    <a:bodyPr/>
                    <a:lstStyle/>
                    <a:p>
                      <a:endParaRPr lang="en-US"/>
                    </a:p>
                  </a:txBody>
                  <a:tcPr/>
                </a:tc>
                <a:extLst>
                  <a:ext uri="{0D108BD9-81ED-4DB2-BD59-A6C34878D82A}">
                    <a16:rowId xmlns:a16="http://schemas.microsoft.com/office/drawing/2014/main" val="4085710566"/>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Bronchiolitis</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0.39</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0.22</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0.70</a:t>
                      </a:r>
                    </a:p>
                  </a:txBody>
                  <a:tcPr marL="4856" marR="4856" marT="4856" marB="0" anchor="b">
                    <a:lnL>
                      <a:noFill/>
                    </a:lnL>
                    <a:lnR>
                      <a:noFill/>
                    </a:lnR>
                    <a:lnT>
                      <a:noFill/>
                    </a:lnT>
                    <a:lnB>
                      <a:noFill/>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0.002</a:t>
                      </a:r>
                    </a:p>
                  </a:txBody>
                  <a:tcPr marL="4856" marR="4856" marT="4856" marB="0" anchor="b">
                    <a:lnL>
                      <a:noFill/>
                    </a:lnL>
                    <a:lnR>
                      <a:noFill/>
                    </a:lnR>
                    <a:lnT>
                      <a:noFill/>
                    </a:lnT>
                    <a:lnB>
                      <a:noFill/>
                    </a:lnB>
                    <a:solidFill>
                      <a:srgbClr val="F2CECF"/>
                    </a:solidFill>
                  </a:tcPr>
                </a:tc>
                <a:tc vMerge="1">
                  <a:txBody>
                    <a:bodyPr/>
                    <a:lstStyle/>
                    <a:p>
                      <a:endParaRPr lang="en-US"/>
                    </a:p>
                  </a:txBody>
                  <a:tcPr/>
                </a:tc>
                <a:extLst>
                  <a:ext uri="{0D108BD9-81ED-4DB2-BD59-A6C34878D82A}">
                    <a16:rowId xmlns:a16="http://schemas.microsoft.com/office/drawing/2014/main" val="3929305941"/>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PARDS</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1.30</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2CECF"/>
                    </a:solidFill>
                  </a:tcPr>
                </a:tc>
                <a:tc>
                  <a:txBody>
                    <a:bodyPr/>
                    <a:lstStyle/>
                    <a:p>
                      <a:pPr algn="ctr" fontAlgn="b"/>
                      <a:r>
                        <a:rPr lang="en-US" sz="1400" b="0" i="0" u="none" strike="noStrike">
                          <a:solidFill>
                            <a:srgbClr val="000000"/>
                          </a:solidFill>
                          <a:effectLst/>
                          <a:latin typeface="Calibri Light" panose="020F0302020204030204" pitchFamily="34" charset="0"/>
                        </a:rPr>
                        <a:t>0.85</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2.00</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2CECF"/>
                    </a:solidFill>
                  </a:tcPr>
                </a:tc>
                <a:tc>
                  <a:txBody>
                    <a:bodyPr/>
                    <a:lstStyle/>
                    <a:p>
                      <a:pPr algn="ctr" fontAlgn="b"/>
                      <a:r>
                        <a:rPr lang="en-US" sz="1400" b="0" i="0" u="none" strike="noStrike" dirty="0">
                          <a:solidFill>
                            <a:srgbClr val="000000"/>
                          </a:solidFill>
                          <a:effectLst/>
                          <a:latin typeface="Calibri Light" panose="020F0302020204030204" pitchFamily="34" charset="0"/>
                        </a:rPr>
                        <a:t>0.222</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2CECF"/>
                    </a:solidFill>
                  </a:tcPr>
                </a:tc>
                <a:tc vMerge="1">
                  <a:txBody>
                    <a:bodyPr/>
                    <a:lstStyle/>
                    <a:p>
                      <a:endParaRPr lang="en-US"/>
                    </a:p>
                  </a:txBody>
                  <a:tcPr/>
                </a:tc>
                <a:extLst>
                  <a:ext uri="{0D108BD9-81ED-4DB2-BD59-A6C34878D82A}">
                    <a16:rowId xmlns:a16="http://schemas.microsoft.com/office/drawing/2014/main" val="431188254"/>
                  </a:ext>
                </a:extLst>
              </a:tr>
              <a:tr h="228600">
                <a:tc rowSpan="6">
                  <a:txBody>
                    <a:bodyPr/>
                    <a:lstStyle/>
                    <a:p>
                      <a:pPr algn="ctr" fontAlgn="ctr"/>
                      <a:r>
                        <a:rPr lang="en-US" sz="1400" b="0" i="0" u="none" strike="noStrike">
                          <a:solidFill>
                            <a:srgbClr val="000000"/>
                          </a:solidFill>
                          <a:effectLst/>
                          <a:latin typeface="Calibri Light" panose="020F0302020204030204" pitchFamily="34" charset="0"/>
                        </a:rPr>
                        <a:t>Multivariable - PARDS</a:t>
                      </a:r>
                    </a:p>
                  </a:txBody>
                  <a:tcPr marL="4856" marR="4856" marT="485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C1F1C8"/>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5.80</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3.51</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9.57</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0.000</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C1F1C8"/>
                    </a:solidFill>
                  </a:tcPr>
                </a:tc>
                <a:tc rowSpan="6">
                  <a:txBody>
                    <a:bodyPr/>
                    <a:lstStyle/>
                    <a:p>
                      <a:pPr algn="ctr" fontAlgn="ctr"/>
                      <a:r>
                        <a:rPr lang="en-US" sz="1400" b="0" i="0" u="none" strike="noStrike">
                          <a:solidFill>
                            <a:srgbClr val="000000"/>
                          </a:solidFill>
                          <a:effectLst/>
                          <a:latin typeface="Calibri Light" panose="020F0302020204030204" pitchFamily="34" charset="0"/>
                        </a:rPr>
                        <a:t>902.247</a:t>
                      </a:r>
                    </a:p>
                  </a:txBody>
                  <a:tcPr marL="4856" marR="4856" marT="485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C1F1C8"/>
                    </a:solidFill>
                  </a:tcPr>
                </a:tc>
                <a:extLst>
                  <a:ext uri="{0D108BD9-81ED-4DB2-BD59-A6C34878D82A}">
                    <a16:rowId xmlns:a16="http://schemas.microsoft.com/office/drawing/2014/main" val="4012553226"/>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Age</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1.05</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1.01</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1.09</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0.011</a:t>
                      </a:r>
                    </a:p>
                  </a:txBody>
                  <a:tcPr marL="4856" marR="4856" marT="4856" marB="0" anchor="b">
                    <a:lnL>
                      <a:noFill/>
                    </a:lnL>
                    <a:lnR>
                      <a:noFill/>
                    </a:lnR>
                    <a:lnT>
                      <a:noFill/>
                    </a:lnT>
                    <a:lnB>
                      <a:noFill/>
                    </a:lnB>
                    <a:solidFill>
                      <a:srgbClr val="C1F1C8"/>
                    </a:solidFill>
                  </a:tcPr>
                </a:tc>
                <a:tc vMerge="1">
                  <a:txBody>
                    <a:bodyPr/>
                    <a:lstStyle/>
                    <a:p>
                      <a:endParaRPr lang="en-US"/>
                    </a:p>
                  </a:txBody>
                  <a:tcPr/>
                </a:tc>
                <a:extLst>
                  <a:ext uri="{0D108BD9-81ED-4DB2-BD59-A6C34878D82A}">
                    <a16:rowId xmlns:a16="http://schemas.microsoft.com/office/drawing/2014/main" val="3088745549"/>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Cancer (Current or Past)</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3.97</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1.74</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9.07</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0.001</a:t>
                      </a:r>
                    </a:p>
                  </a:txBody>
                  <a:tcPr marL="4856" marR="4856" marT="4856" marB="0" anchor="b">
                    <a:lnL>
                      <a:noFill/>
                    </a:lnL>
                    <a:lnR>
                      <a:noFill/>
                    </a:lnR>
                    <a:lnT>
                      <a:noFill/>
                    </a:lnT>
                    <a:lnB>
                      <a:noFill/>
                    </a:lnB>
                    <a:solidFill>
                      <a:srgbClr val="C1F1C8"/>
                    </a:solidFill>
                  </a:tcPr>
                </a:tc>
                <a:tc vMerge="1">
                  <a:txBody>
                    <a:bodyPr/>
                    <a:lstStyle/>
                    <a:p>
                      <a:endParaRPr lang="en-US"/>
                    </a:p>
                  </a:txBody>
                  <a:tcPr/>
                </a:tc>
                <a:extLst>
                  <a:ext uri="{0D108BD9-81ED-4DB2-BD59-A6C34878D82A}">
                    <a16:rowId xmlns:a16="http://schemas.microsoft.com/office/drawing/2014/main" val="2523524440"/>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Sepsis</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3.33</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1.85</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6.00</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C1F1C8"/>
                    </a:solidFill>
                  </a:tcPr>
                </a:tc>
                <a:tc vMerge="1">
                  <a:txBody>
                    <a:bodyPr/>
                    <a:lstStyle/>
                    <a:p>
                      <a:endParaRPr lang="en-US"/>
                    </a:p>
                  </a:txBody>
                  <a:tcPr/>
                </a:tc>
                <a:extLst>
                  <a:ext uri="{0D108BD9-81ED-4DB2-BD59-A6C34878D82A}">
                    <a16:rowId xmlns:a16="http://schemas.microsoft.com/office/drawing/2014/main" val="3267864119"/>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Asthma</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0.59</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0.32</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1.08</a:t>
                      </a:r>
                    </a:p>
                  </a:txBody>
                  <a:tcPr marL="4856" marR="4856" marT="4856" marB="0" anchor="b">
                    <a:lnL>
                      <a:noFill/>
                    </a:lnL>
                    <a:lnR>
                      <a:noFill/>
                    </a:lnR>
                    <a:lnT>
                      <a:noFill/>
                    </a:lnT>
                    <a:lnB>
                      <a:noFill/>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0.090</a:t>
                      </a:r>
                    </a:p>
                  </a:txBody>
                  <a:tcPr marL="4856" marR="4856" marT="4856" marB="0" anchor="b">
                    <a:lnL>
                      <a:noFill/>
                    </a:lnL>
                    <a:lnR>
                      <a:noFill/>
                    </a:lnR>
                    <a:lnT>
                      <a:noFill/>
                    </a:lnT>
                    <a:lnB>
                      <a:noFill/>
                    </a:lnB>
                    <a:solidFill>
                      <a:srgbClr val="C1F1C8"/>
                    </a:solidFill>
                  </a:tcPr>
                </a:tc>
                <a:tc vMerge="1">
                  <a:txBody>
                    <a:bodyPr/>
                    <a:lstStyle/>
                    <a:p>
                      <a:endParaRPr lang="en-US"/>
                    </a:p>
                  </a:txBody>
                  <a:tcPr/>
                </a:tc>
                <a:extLst>
                  <a:ext uri="{0D108BD9-81ED-4DB2-BD59-A6C34878D82A}">
                    <a16:rowId xmlns:a16="http://schemas.microsoft.com/office/drawing/2014/main" val="3064460086"/>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Bronchiolitis</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0.41</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C1F1C8"/>
                    </a:solidFill>
                  </a:tcPr>
                </a:tc>
                <a:tc>
                  <a:txBody>
                    <a:bodyPr/>
                    <a:lstStyle/>
                    <a:p>
                      <a:pPr algn="ctr" fontAlgn="b"/>
                      <a:r>
                        <a:rPr lang="en-US" sz="1400" b="0" i="0" u="none" strike="noStrike">
                          <a:solidFill>
                            <a:srgbClr val="000000"/>
                          </a:solidFill>
                          <a:effectLst/>
                          <a:latin typeface="Calibri Light" panose="020F0302020204030204" pitchFamily="34" charset="0"/>
                        </a:rPr>
                        <a:t>0.23</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0.72</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C1F1C8"/>
                    </a:solidFill>
                  </a:tcPr>
                </a:tc>
                <a:tc>
                  <a:txBody>
                    <a:bodyPr/>
                    <a:lstStyle/>
                    <a:p>
                      <a:pPr algn="ctr" fontAlgn="b"/>
                      <a:r>
                        <a:rPr lang="en-US" sz="1400" b="0" i="0" u="none" strike="noStrike" dirty="0">
                          <a:solidFill>
                            <a:srgbClr val="000000"/>
                          </a:solidFill>
                          <a:effectLst/>
                          <a:latin typeface="Calibri Light" panose="020F0302020204030204" pitchFamily="34" charset="0"/>
                        </a:rPr>
                        <a:t>0.002</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C1F1C8"/>
                    </a:solidFill>
                  </a:tcPr>
                </a:tc>
                <a:tc vMerge="1">
                  <a:txBody>
                    <a:bodyPr/>
                    <a:lstStyle/>
                    <a:p>
                      <a:endParaRPr lang="en-US"/>
                    </a:p>
                  </a:txBody>
                  <a:tcPr/>
                </a:tc>
                <a:extLst>
                  <a:ext uri="{0D108BD9-81ED-4DB2-BD59-A6C34878D82A}">
                    <a16:rowId xmlns:a16="http://schemas.microsoft.com/office/drawing/2014/main" val="3626369464"/>
                  </a:ext>
                </a:extLst>
              </a:tr>
              <a:tr h="228600">
                <a:tc rowSpan="5">
                  <a:txBody>
                    <a:bodyPr/>
                    <a:lstStyle/>
                    <a:p>
                      <a:pPr algn="ctr" fontAlgn="ctr"/>
                      <a:r>
                        <a:rPr lang="en-US" sz="1400" b="0" i="0" u="none" strike="noStrike" dirty="0">
                          <a:solidFill>
                            <a:srgbClr val="000000"/>
                          </a:solidFill>
                          <a:effectLst/>
                          <a:latin typeface="Calibri Light" panose="020F0302020204030204" pitchFamily="34" charset="0"/>
                        </a:rPr>
                        <a:t>Multivariable - Asthma &amp; PARDS</a:t>
                      </a:r>
                    </a:p>
                  </a:txBody>
                  <a:tcPr marL="4856" marR="4856" marT="4856" marB="0" anchor="ctr">
                    <a:lnL w="57150" cap="flat" cmpd="sng" algn="ctr">
                      <a:solidFill>
                        <a:schemeClr val="tx1"/>
                      </a:solidFill>
                      <a:prstDash val="solid"/>
                      <a:round/>
                      <a:headEnd type="none" w="med" len="med"/>
                      <a:tailEnd type="none" w="med" len="med"/>
                    </a:lnL>
                    <a:lnR>
                      <a:noFill/>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F2CEF0"/>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6.35</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F2CEF0"/>
                    </a:solidFill>
                  </a:tcPr>
                </a:tc>
                <a:tc>
                  <a:txBody>
                    <a:bodyPr/>
                    <a:lstStyle/>
                    <a:p>
                      <a:pPr algn="ctr" fontAlgn="b"/>
                      <a:r>
                        <a:rPr lang="en-US" sz="1400" b="0" i="0" u="none" strike="noStrike">
                          <a:solidFill>
                            <a:srgbClr val="000000"/>
                          </a:solidFill>
                          <a:effectLst/>
                          <a:latin typeface="Calibri Light" panose="020F0302020204030204" pitchFamily="34" charset="0"/>
                        </a:rPr>
                        <a:t>3.89</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10.37</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F2CEF0"/>
                    </a:solidFill>
                  </a:tcPr>
                </a:tc>
                <a:tc rowSpan="5">
                  <a:txBody>
                    <a:bodyPr/>
                    <a:lstStyle/>
                    <a:p>
                      <a:pPr algn="ctr" fontAlgn="ctr"/>
                      <a:r>
                        <a:rPr lang="en-US" sz="1400" b="0" i="0" u="none" strike="noStrike" dirty="0">
                          <a:solidFill>
                            <a:srgbClr val="000000"/>
                          </a:solidFill>
                          <a:effectLst/>
                          <a:latin typeface="Calibri Light" panose="020F0302020204030204" pitchFamily="34" charset="0"/>
                        </a:rPr>
                        <a:t>899.189</a:t>
                      </a:r>
                    </a:p>
                  </a:txBody>
                  <a:tcPr marL="4856" marR="4856" marT="4856" marB="0" anchor="ctr">
                    <a:lnL>
                      <a:noFill/>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rgbClr val="F2CEF0"/>
                    </a:solidFill>
                  </a:tcPr>
                </a:tc>
                <a:extLst>
                  <a:ext uri="{0D108BD9-81ED-4DB2-BD59-A6C34878D82A}">
                    <a16:rowId xmlns:a16="http://schemas.microsoft.com/office/drawing/2014/main" val="842713791"/>
                  </a:ext>
                </a:extLst>
              </a:tr>
              <a:tr h="228600">
                <a:tc vMerge="1">
                  <a:txBody>
                    <a:bodyPr/>
                    <a:lstStyle/>
                    <a:p>
                      <a:endParaRPr lang="en-US"/>
                    </a:p>
                  </a:txBody>
                  <a:tcPr/>
                </a:tc>
                <a:tc>
                  <a:txBody>
                    <a:bodyPr/>
                    <a:lstStyle/>
                    <a:p>
                      <a:pPr algn="l" fontAlgn="b"/>
                      <a:r>
                        <a:rPr lang="en-US" sz="1400" b="0" i="0" u="none" strike="noStrike" dirty="0">
                          <a:solidFill>
                            <a:srgbClr val="000000"/>
                          </a:solidFill>
                          <a:effectLst/>
                          <a:latin typeface="Calibri Light" panose="020F0302020204030204" pitchFamily="34" charset="0"/>
                        </a:rPr>
                        <a:t>Age</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1.05</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1.01</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1.09</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0.017</a:t>
                      </a:r>
                    </a:p>
                  </a:txBody>
                  <a:tcPr marL="4856" marR="4856" marT="4856" marB="0" anchor="b">
                    <a:lnL>
                      <a:noFill/>
                    </a:lnL>
                    <a:lnR>
                      <a:noFill/>
                    </a:lnR>
                    <a:lnT>
                      <a:noFill/>
                    </a:lnT>
                    <a:lnB>
                      <a:noFill/>
                    </a:lnB>
                    <a:solidFill>
                      <a:srgbClr val="F2CEF0"/>
                    </a:solidFill>
                  </a:tcPr>
                </a:tc>
                <a:tc vMerge="1">
                  <a:txBody>
                    <a:bodyPr/>
                    <a:lstStyle/>
                    <a:p>
                      <a:endParaRPr lang="en-US"/>
                    </a:p>
                  </a:txBody>
                  <a:tcPr/>
                </a:tc>
                <a:extLst>
                  <a:ext uri="{0D108BD9-81ED-4DB2-BD59-A6C34878D82A}">
                    <a16:rowId xmlns:a16="http://schemas.microsoft.com/office/drawing/2014/main" val="4135532475"/>
                  </a:ext>
                </a:extLst>
              </a:tr>
              <a:tr h="228600">
                <a:tc vMerge="1">
                  <a:txBody>
                    <a:bodyPr/>
                    <a:lstStyle/>
                    <a:p>
                      <a:endParaRPr lang="en-US"/>
                    </a:p>
                  </a:txBody>
                  <a:tcPr/>
                </a:tc>
                <a:tc>
                  <a:txBody>
                    <a:bodyPr/>
                    <a:lstStyle/>
                    <a:p>
                      <a:pPr algn="l" fontAlgn="b"/>
                      <a:r>
                        <a:rPr lang="en-US" sz="1400" b="0" i="0" u="none" strike="noStrike" dirty="0">
                          <a:solidFill>
                            <a:srgbClr val="000000"/>
                          </a:solidFill>
                          <a:effectLst/>
                          <a:latin typeface="Calibri Light" panose="020F0302020204030204" pitchFamily="34" charset="0"/>
                        </a:rPr>
                        <a:t>Cancer (Current or Past)</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4.24</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1.85</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9.69</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0.001</a:t>
                      </a:r>
                    </a:p>
                  </a:txBody>
                  <a:tcPr marL="4856" marR="4856" marT="4856" marB="0" anchor="b">
                    <a:lnL>
                      <a:noFill/>
                    </a:lnL>
                    <a:lnR>
                      <a:noFill/>
                    </a:lnR>
                    <a:lnT>
                      <a:noFill/>
                    </a:lnT>
                    <a:lnB>
                      <a:noFill/>
                    </a:lnB>
                    <a:solidFill>
                      <a:srgbClr val="F2CEF0"/>
                    </a:solidFill>
                  </a:tcPr>
                </a:tc>
                <a:tc vMerge="1">
                  <a:txBody>
                    <a:bodyPr/>
                    <a:lstStyle/>
                    <a:p>
                      <a:endParaRPr lang="en-US"/>
                    </a:p>
                  </a:txBody>
                  <a:tcPr/>
                </a:tc>
                <a:extLst>
                  <a:ext uri="{0D108BD9-81ED-4DB2-BD59-A6C34878D82A}">
                    <a16:rowId xmlns:a16="http://schemas.microsoft.com/office/drawing/2014/main" val="3903163887"/>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Sepsis</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3.56</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a:solidFill>
                            <a:srgbClr val="000000"/>
                          </a:solidFill>
                          <a:effectLst/>
                          <a:latin typeface="Calibri Light" panose="020F0302020204030204" pitchFamily="34" charset="0"/>
                        </a:rPr>
                        <a:t>1.98</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6.38</a:t>
                      </a:r>
                    </a:p>
                  </a:txBody>
                  <a:tcPr marL="4856" marR="4856" marT="4856" marB="0" anchor="b">
                    <a:lnL>
                      <a:noFill/>
                    </a:lnL>
                    <a:lnR>
                      <a:noFill/>
                    </a:lnR>
                    <a:lnT>
                      <a:noFill/>
                    </a:lnT>
                    <a:lnB>
                      <a:noFill/>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F2CEF0"/>
                    </a:solidFill>
                  </a:tcPr>
                </a:tc>
                <a:tc vMerge="1">
                  <a:txBody>
                    <a:bodyPr/>
                    <a:lstStyle/>
                    <a:p>
                      <a:endParaRPr lang="en-US"/>
                    </a:p>
                  </a:txBody>
                  <a:tcPr/>
                </a:tc>
                <a:extLst>
                  <a:ext uri="{0D108BD9-81ED-4DB2-BD59-A6C34878D82A}">
                    <a16:rowId xmlns:a16="http://schemas.microsoft.com/office/drawing/2014/main" val="755630747"/>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Bronchiolitis</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0.46</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F2CEF0"/>
                    </a:solidFill>
                  </a:tcPr>
                </a:tc>
                <a:tc>
                  <a:txBody>
                    <a:bodyPr/>
                    <a:lstStyle/>
                    <a:p>
                      <a:pPr algn="ctr" fontAlgn="b"/>
                      <a:r>
                        <a:rPr lang="en-US" sz="1400" b="0" i="0" u="none" strike="noStrike">
                          <a:solidFill>
                            <a:srgbClr val="000000"/>
                          </a:solidFill>
                          <a:effectLst/>
                          <a:latin typeface="Calibri Light" panose="020F0302020204030204" pitchFamily="34" charset="0"/>
                        </a:rPr>
                        <a:t>0.26</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0.80</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F2CEF0"/>
                    </a:solidFill>
                  </a:tcPr>
                </a:tc>
                <a:tc>
                  <a:txBody>
                    <a:bodyPr/>
                    <a:lstStyle/>
                    <a:p>
                      <a:pPr algn="ctr" fontAlgn="b"/>
                      <a:r>
                        <a:rPr lang="en-US" sz="1400" b="0" i="0" u="none" strike="noStrike" dirty="0">
                          <a:solidFill>
                            <a:srgbClr val="000000"/>
                          </a:solidFill>
                          <a:effectLst/>
                          <a:latin typeface="Calibri Light" panose="020F0302020204030204" pitchFamily="34" charset="0"/>
                        </a:rPr>
                        <a:t>0.006</a:t>
                      </a:r>
                    </a:p>
                  </a:txBody>
                  <a:tcPr marL="4856" marR="4856" marT="4856" marB="0" anchor="b">
                    <a:lnL>
                      <a:noFill/>
                    </a:lnL>
                    <a:lnR>
                      <a:noFill/>
                    </a:lnR>
                    <a:lnT>
                      <a:noFill/>
                    </a:lnT>
                    <a:lnB w="57150" cap="flat" cmpd="sng" algn="ctr">
                      <a:solidFill>
                        <a:schemeClr val="tx1"/>
                      </a:solidFill>
                      <a:prstDash val="solid"/>
                      <a:round/>
                      <a:headEnd type="none" w="med" len="med"/>
                      <a:tailEnd type="none" w="med" len="med"/>
                    </a:lnB>
                    <a:solidFill>
                      <a:srgbClr val="F2CEF0"/>
                    </a:solidFill>
                  </a:tcPr>
                </a:tc>
                <a:tc vMerge="1">
                  <a:txBody>
                    <a:bodyPr/>
                    <a:lstStyle/>
                    <a:p>
                      <a:endParaRPr lang="en-US"/>
                    </a:p>
                  </a:txBody>
                  <a:tcPr/>
                </a:tc>
                <a:extLst>
                  <a:ext uri="{0D108BD9-81ED-4DB2-BD59-A6C34878D82A}">
                    <a16:rowId xmlns:a16="http://schemas.microsoft.com/office/drawing/2014/main" val="4152268231"/>
                  </a:ext>
                </a:extLst>
              </a:tr>
              <a:tr h="228600">
                <a:tc rowSpan="5">
                  <a:txBody>
                    <a:bodyPr/>
                    <a:lstStyle/>
                    <a:p>
                      <a:pPr algn="ctr" fontAlgn="ctr"/>
                      <a:r>
                        <a:rPr lang="en-US" sz="1400" b="0" i="0" u="none" strike="noStrike">
                          <a:solidFill>
                            <a:srgbClr val="000000"/>
                          </a:solidFill>
                          <a:effectLst/>
                          <a:latin typeface="Calibri Light" panose="020F0302020204030204" pitchFamily="34" charset="0"/>
                        </a:rPr>
                        <a:t>Multivariable - Bronchiolitis &amp; PARDS</a:t>
                      </a:r>
                    </a:p>
                  </a:txBody>
                  <a:tcPr marL="4856" marR="4856" marT="4856" marB="0" anchor="ctr">
                    <a:lnL w="6350" cap="flat" cmpd="sng" algn="ctr">
                      <a:solidFill>
                        <a:srgbClr val="000000"/>
                      </a:solidFill>
                      <a:prstDash val="solid"/>
                      <a:round/>
                      <a:headEnd type="none" w="med" len="med"/>
                      <a:tailEnd type="none" w="med" len="med"/>
                    </a:lnL>
                    <a:lnR>
                      <a:noFill/>
                    </a:lnR>
                    <a:lnT w="571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6.21</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DAE9F8"/>
                    </a:solidFill>
                  </a:tcPr>
                </a:tc>
                <a:tc>
                  <a:txBody>
                    <a:bodyPr/>
                    <a:lstStyle/>
                    <a:p>
                      <a:pPr algn="ctr" fontAlgn="b"/>
                      <a:r>
                        <a:rPr lang="en-US" sz="1400" b="0" i="0" u="none" strike="noStrike">
                          <a:solidFill>
                            <a:srgbClr val="000000"/>
                          </a:solidFill>
                          <a:effectLst/>
                          <a:latin typeface="Calibri Light" panose="020F0302020204030204" pitchFamily="34" charset="0"/>
                        </a:rPr>
                        <a:t>3.77</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10.24</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w="57150" cap="flat" cmpd="sng" algn="ctr">
                      <a:solidFill>
                        <a:schemeClr val="tx1"/>
                      </a:solidFill>
                      <a:prstDash val="solid"/>
                      <a:round/>
                      <a:headEnd type="none" w="med" len="med"/>
                      <a:tailEnd type="none" w="med" len="med"/>
                    </a:lnT>
                    <a:lnB>
                      <a:noFill/>
                    </a:lnB>
                    <a:solidFill>
                      <a:srgbClr val="DAE9F8"/>
                    </a:solidFill>
                  </a:tcPr>
                </a:tc>
                <a:tc rowSpan="5">
                  <a:txBody>
                    <a:bodyPr/>
                    <a:lstStyle/>
                    <a:p>
                      <a:pPr algn="ctr" fontAlgn="ctr"/>
                      <a:r>
                        <a:rPr lang="en-US" sz="1400" b="0" i="0" u="none" strike="noStrike">
                          <a:solidFill>
                            <a:srgbClr val="000000"/>
                          </a:solidFill>
                          <a:effectLst/>
                          <a:latin typeface="Calibri Light" panose="020F0302020204030204" pitchFamily="34" charset="0"/>
                        </a:rPr>
                        <a:t>905.898</a:t>
                      </a:r>
                    </a:p>
                  </a:txBody>
                  <a:tcPr marL="4856" marR="4856" marT="4856" marB="0" anchor="ctr">
                    <a:lnL>
                      <a:noFill/>
                    </a:lnL>
                    <a:lnR w="6350" cap="flat" cmpd="sng" algn="ctr">
                      <a:solidFill>
                        <a:srgbClr val="000000"/>
                      </a:solidFill>
                      <a:prstDash val="solid"/>
                      <a:round/>
                      <a:headEnd type="none" w="med" len="med"/>
                      <a:tailEnd type="none" w="med" len="med"/>
                    </a:lnR>
                    <a:lnT w="571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2572394351"/>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Age</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1.07</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a:solidFill>
                            <a:srgbClr val="000000"/>
                          </a:solidFill>
                          <a:effectLst/>
                          <a:latin typeface="Calibri Light" panose="020F0302020204030204" pitchFamily="34" charset="0"/>
                        </a:rPr>
                        <a:t>1.04</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1.11</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DAE9F8"/>
                    </a:solidFill>
                  </a:tcPr>
                </a:tc>
                <a:tc vMerge="1">
                  <a:txBody>
                    <a:bodyPr/>
                    <a:lstStyle/>
                    <a:p>
                      <a:endParaRPr lang="en-US"/>
                    </a:p>
                  </a:txBody>
                  <a:tcPr/>
                </a:tc>
                <a:extLst>
                  <a:ext uri="{0D108BD9-81ED-4DB2-BD59-A6C34878D82A}">
                    <a16:rowId xmlns:a16="http://schemas.microsoft.com/office/drawing/2014/main" val="3529651873"/>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Cancer (Current or Past)</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4.29</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a:solidFill>
                            <a:srgbClr val="000000"/>
                          </a:solidFill>
                          <a:effectLst/>
                          <a:latin typeface="Calibri Light" panose="020F0302020204030204" pitchFamily="34" charset="0"/>
                        </a:rPr>
                        <a:t>1.86</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9.91</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0.001</a:t>
                      </a:r>
                    </a:p>
                  </a:txBody>
                  <a:tcPr marL="4856" marR="4856" marT="4856" marB="0" anchor="b">
                    <a:lnL>
                      <a:noFill/>
                    </a:lnL>
                    <a:lnR>
                      <a:noFill/>
                    </a:lnR>
                    <a:lnT>
                      <a:noFill/>
                    </a:lnT>
                    <a:lnB>
                      <a:noFill/>
                    </a:lnB>
                    <a:solidFill>
                      <a:srgbClr val="DAE9F8"/>
                    </a:solidFill>
                  </a:tcPr>
                </a:tc>
                <a:tc vMerge="1">
                  <a:txBody>
                    <a:bodyPr/>
                    <a:lstStyle/>
                    <a:p>
                      <a:endParaRPr lang="en-US"/>
                    </a:p>
                  </a:txBody>
                  <a:tcPr/>
                </a:tc>
                <a:extLst>
                  <a:ext uri="{0D108BD9-81ED-4DB2-BD59-A6C34878D82A}">
                    <a16:rowId xmlns:a16="http://schemas.microsoft.com/office/drawing/2014/main" val="2797024362"/>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Sepsis</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3.81</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a:solidFill>
                            <a:srgbClr val="000000"/>
                          </a:solidFill>
                          <a:effectLst/>
                          <a:latin typeface="Calibri Light" panose="020F0302020204030204" pitchFamily="34" charset="0"/>
                        </a:rPr>
                        <a:t>2.12</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6.85</a:t>
                      </a:r>
                    </a:p>
                  </a:txBody>
                  <a:tcPr marL="4856" marR="4856" marT="4856" marB="0" anchor="b">
                    <a:lnL>
                      <a:noFill/>
                    </a:lnL>
                    <a:lnR>
                      <a:noFill/>
                    </a:lnR>
                    <a:lnT>
                      <a:noFill/>
                    </a:lnT>
                    <a:lnB>
                      <a:noFill/>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DAE9F8"/>
                    </a:solidFill>
                  </a:tcPr>
                </a:tc>
                <a:tc vMerge="1">
                  <a:txBody>
                    <a:bodyPr/>
                    <a:lstStyle/>
                    <a:p>
                      <a:endParaRPr lang="en-US"/>
                    </a:p>
                  </a:txBody>
                  <a:tcPr/>
                </a:tc>
                <a:extLst>
                  <a:ext uri="{0D108BD9-81ED-4DB2-BD59-A6C34878D82A}">
                    <a16:rowId xmlns:a16="http://schemas.microsoft.com/office/drawing/2014/main" val="3258778927"/>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Asthma</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0.74</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1400" b="0" i="0" u="none" strike="noStrike">
                          <a:solidFill>
                            <a:srgbClr val="000000"/>
                          </a:solidFill>
                          <a:effectLst/>
                          <a:latin typeface="Calibri Light" panose="020F0302020204030204" pitchFamily="34" charset="0"/>
                        </a:rPr>
                        <a:t>0.41</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1.33</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AE9F8"/>
                    </a:solidFill>
                  </a:tcPr>
                </a:tc>
                <a:tc>
                  <a:txBody>
                    <a:bodyPr/>
                    <a:lstStyle/>
                    <a:p>
                      <a:pPr algn="ctr" fontAlgn="b"/>
                      <a:r>
                        <a:rPr lang="en-US" sz="1400" b="0" i="0" u="none" strike="noStrike" dirty="0">
                          <a:solidFill>
                            <a:srgbClr val="000000"/>
                          </a:solidFill>
                          <a:effectLst/>
                          <a:latin typeface="Calibri Light" panose="020F0302020204030204" pitchFamily="34" charset="0"/>
                        </a:rPr>
                        <a:t>0.314</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DAE9F8"/>
                    </a:solidFill>
                  </a:tcPr>
                </a:tc>
                <a:tc vMerge="1">
                  <a:txBody>
                    <a:bodyPr/>
                    <a:lstStyle/>
                    <a:p>
                      <a:endParaRPr lang="en-US"/>
                    </a:p>
                  </a:txBody>
                  <a:tcPr/>
                </a:tc>
                <a:extLst>
                  <a:ext uri="{0D108BD9-81ED-4DB2-BD59-A6C34878D82A}">
                    <a16:rowId xmlns:a16="http://schemas.microsoft.com/office/drawing/2014/main" val="1054963898"/>
                  </a:ext>
                </a:extLst>
              </a:tr>
              <a:tr h="228600">
                <a:tc rowSpan="4">
                  <a:txBody>
                    <a:bodyPr/>
                    <a:lstStyle/>
                    <a:p>
                      <a:pPr algn="ctr" fontAlgn="ctr"/>
                      <a:r>
                        <a:rPr lang="en-US" sz="1400" b="0" i="0" u="none" strike="noStrike">
                          <a:solidFill>
                            <a:srgbClr val="000000"/>
                          </a:solidFill>
                          <a:effectLst/>
                          <a:latin typeface="Calibri Light" panose="020F0302020204030204" pitchFamily="34" charset="0"/>
                        </a:rPr>
                        <a:t>Multivariable - Bronchiolitis, Asthma, &amp; PARDS</a:t>
                      </a:r>
                    </a:p>
                  </a:txBody>
                  <a:tcPr marL="4856" marR="4856" marT="4856"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2D6"/>
                    </a:solidFill>
                  </a:tcPr>
                </a:tc>
                <a:tc>
                  <a:txBody>
                    <a:bodyPr/>
                    <a:lstStyle/>
                    <a:p>
                      <a:pPr algn="l" fontAlgn="b"/>
                      <a:r>
                        <a:rPr lang="en-US" sz="1400" b="0" i="0" u="none" strike="noStrike">
                          <a:solidFill>
                            <a:srgbClr val="000000"/>
                          </a:solidFill>
                          <a:effectLst/>
                          <a:latin typeface="Calibri Light" panose="020F0302020204030204" pitchFamily="34" charset="0"/>
                        </a:rPr>
                        <a:t>Hyperinflammatory</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6.53</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CE2D6"/>
                    </a:solidFill>
                  </a:tcPr>
                </a:tc>
                <a:tc>
                  <a:txBody>
                    <a:bodyPr/>
                    <a:lstStyle/>
                    <a:p>
                      <a:pPr algn="ctr" fontAlgn="b"/>
                      <a:r>
                        <a:rPr lang="en-US" sz="1400" b="0" i="0" u="none" strike="noStrike">
                          <a:solidFill>
                            <a:srgbClr val="000000"/>
                          </a:solidFill>
                          <a:effectLst/>
                          <a:latin typeface="Calibri Light" panose="020F0302020204030204" pitchFamily="34" charset="0"/>
                        </a:rPr>
                        <a:t>4.00</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10.67</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w="6350" cap="flat" cmpd="sng" algn="ctr">
                      <a:solidFill>
                        <a:srgbClr val="000000"/>
                      </a:solidFill>
                      <a:prstDash val="solid"/>
                      <a:round/>
                      <a:headEnd type="none" w="med" len="med"/>
                      <a:tailEnd type="none" w="med" len="med"/>
                    </a:lnT>
                    <a:lnB>
                      <a:noFill/>
                    </a:lnB>
                    <a:solidFill>
                      <a:srgbClr val="FCE2D6"/>
                    </a:solidFill>
                  </a:tcPr>
                </a:tc>
                <a:tc rowSpan="4">
                  <a:txBody>
                    <a:bodyPr/>
                    <a:lstStyle/>
                    <a:p>
                      <a:pPr algn="ctr" fontAlgn="ctr"/>
                      <a:r>
                        <a:rPr lang="en-US" sz="1400" b="0" i="0" u="none" strike="noStrike">
                          <a:solidFill>
                            <a:srgbClr val="000000"/>
                          </a:solidFill>
                          <a:effectLst/>
                          <a:latin typeface="Calibri Light" panose="020F0302020204030204" pitchFamily="34" charset="0"/>
                        </a:rPr>
                        <a:t>900.965</a:t>
                      </a:r>
                    </a:p>
                  </a:txBody>
                  <a:tcPr marL="4856" marR="4856" marT="4856"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2D6"/>
                    </a:solidFill>
                  </a:tcPr>
                </a:tc>
                <a:extLst>
                  <a:ext uri="{0D108BD9-81ED-4DB2-BD59-A6C34878D82A}">
                    <a16:rowId xmlns:a16="http://schemas.microsoft.com/office/drawing/2014/main" val="3946033715"/>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Age</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1.07</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a:solidFill>
                            <a:srgbClr val="000000"/>
                          </a:solidFill>
                          <a:effectLst/>
                          <a:latin typeface="Calibri Light" panose="020F0302020204030204" pitchFamily="34" charset="0"/>
                        </a:rPr>
                        <a:t>1.03</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1.11</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FCE2D6"/>
                    </a:solidFill>
                  </a:tcPr>
                </a:tc>
                <a:tc vMerge="1">
                  <a:txBody>
                    <a:bodyPr/>
                    <a:lstStyle/>
                    <a:p>
                      <a:endParaRPr lang="en-US"/>
                    </a:p>
                  </a:txBody>
                  <a:tcPr/>
                </a:tc>
                <a:extLst>
                  <a:ext uri="{0D108BD9-81ED-4DB2-BD59-A6C34878D82A}">
                    <a16:rowId xmlns:a16="http://schemas.microsoft.com/office/drawing/2014/main" val="2294362771"/>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Cancer (Current or Past)</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4.44</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a:solidFill>
                            <a:srgbClr val="000000"/>
                          </a:solidFill>
                          <a:effectLst/>
                          <a:latin typeface="Calibri Light" panose="020F0302020204030204" pitchFamily="34" charset="0"/>
                        </a:rPr>
                        <a:t>1.93</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10.24</a:t>
                      </a:r>
                    </a:p>
                  </a:txBody>
                  <a:tcPr marL="4856" marR="4856" marT="4856" marB="0" anchor="b">
                    <a:lnL>
                      <a:noFill/>
                    </a:lnL>
                    <a:lnR>
                      <a:noFill/>
                    </a:lnR>
                    <a:lnT>
                      <a:noFill/>
                    </a:lnT>
                    <a:lnB>
                      <a:noFill/>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a:noFill/>
                    </a:lnB>
                    <a:solidFill>
                      <a:srgbClr val="FCE2D6"/>
                    </a:solidFill>
                  </a:tcPr>
                </a:tc>
                <a:tc vMerge="1">
                  <a:txBody>
                    <a:bodyPr/>
                    <a:lstStyle/>
                    <a:p>
                      <a:endParaRPr lang="en-US"/>
                    </a:p>
                  </a:txBody>
                  <a:tcPr/>
                </a:tc>
                <a:extLst>
                  <a:ext uri="{0D108BD9-81ED-4DB2-BD59-A6C34878D82A}">
                    <a16:rowId xmlns:a16="http://schemas.microsoft.com/office/drawing/2014/main" val="1038762939"/>
                  </a:ext>
                </a:extLst>
              </a:tr>
              <a:tr h="228600">
                <a:tc vMerge="1">
                  <a:txBody>
                    <a:bodyPr/>
                    <a:lstStyle/>
                    <a:p>
                      <a:endParaRPr lang="en-US"/>
                    </a:p>
                  </a:txBody>
                  <a:tcPr/>
                </a:tc>
                <a:tc>
                  <a:txBody>
                    <a:bodyPr/>
                    <a:lstStyle/>
                    <a:p>
                      <a:pPr algn="l" fontAlgn="b"/>
                      <a:r>
                        <a:rPr lang="en-US" sz="1400" b="0" i="0" u="none" strike="noStrike">
                          <a:solidFill>
                            <a:srgbClr val="000000"/>
                          </a:solidFill>
                          <a:effectLst/>
                          <a:latin typeface="Calibri Light" panose="020F0302020204030204" pitchFamily="34" charset="0"/>
                        </a:rPr>
                        <a:t>Sepsis</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3.93</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CE2D6"/>
                    </a:solidFill>
                  </a:tcPr>
                </a:tc>
                <a:tc>
                  <a:txBody>
                    <a:bodyPr/>
                    <a:lstStyle/>
                    <a:p>
                      <a:pPr algn="ctr" fontAlgn="b"/>
                      <a:r>
                        <a:rPr lang="en-US" sz="1400" b="0" i="0" u="none" strike="noStrike">
                          <a:solidFill>
                            <a:srgbClr val="000000"/>
                          </a:solidFill>
                          <a:effectLst/>
                          <a:latin typeface="Calibri Light" panose="020F0302020204030204" pitchFamily="34" charset="0"/>
                        </a:rPr>
                        <a:t>2.19</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7.04</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CE2D6"/>
                    </a:solidFill>
                  </a:tcPr>
                </a:tc>
                <a:tc>
                  <a:txBody>
                    <a:bodyPr/>
                    <a:lstStyle/>
                    <a:p>
                      <a:pPr algn="ctr" fontAlgn="b"/>
                      <a:r>
                        <a:rPr lang="en-US" sz="1400" b="0" i="0" u="none" strike="noStrike" dirty="0">
                          <a:solidFill>
                            <a:srgbClr val="000000"/>
                          </a:solidFill>
                          <a:effectLst/>
                          <a:latin typeface="Calibri Light" panose="020F0302020204030204" pitchFamily="34" charset="0"/>
                        </a:rPr>
                        <a:t>0.000</a:t>
                      </a:r>
                    </a:p>
                  </a:txBody>
                  <a:tcPr marL="4856" marR="4856" marT="4856" marB="0" anchor="b">
                    <a:lnL>
                      <a:noFill/>
                    </a:lnL>
                    <a:lnR>
                      <a:noFill/>
                    </a:lnR>
                    <a:lnT>
                      <a:noFill/>
                    </a:lnT>
                    <a:lnB w="6350" cap="flat" cmpd="sng" algn="ctr">
                      <a:solidFill>
                        <a:srgbClr val="000000"/>
                      </a:solidFill>
                      <a:prstDash val="solid"/>
                      <a:round/>
                      <a:headEnd type="none" w="med" len="med"/>
                      <a:tailEnd type="none" w="med" len="med"/>
                    </a:lnB>
                    <a:solidFill>
                      <a:srgbClr val="FCE2D6"/>
                    </a:solidFill>
                  </a:tcPr>
                </a:tc>
                <a:tc vMerge="1">
                  <a:txBody>
                    <a:bodyPr/>
                    <a:lstStyle/>
                    <a:p>
                      <a:endParaRPr lang="en-US"/>
                    </a:p>
                  </a:txBody>
                  <a:tcPr/>
                </a:tc>
                <a:extLst>
                  <a:ext uri="{0D108BD9-81ED-4DB2-BD59-A6C34878D82A}">
                    <a16:rowId xmlns:a16="http://schemas.microsoft.com/office/drawing/2014/main" val="2389808635"/>
                  </a:ext>
                </a:extLst>
              </a:tr>
            </a:tbl>
          </a:graphicData>
        </a:graphic>
      </p:graphicFrame>
    </p:spTree>
    <p:extLst>
      <p:ext uri="{BB962C8B-B14F-4D97-AF65-F5344CB8AC3E}">
        <p14:creationId xmlns:p14="http://schemas.microsoft.com/office/powerpoint/2010/main" val="3842677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5B8F3-42D2-C5F7-08E0-7BFE1B2D9A3A}"/>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EDE773E1-9C22-724D-A15E-ED4D67FF5F9F}"/>
              </a:ext>
            </a:extLst>
          </p:cNvPr>
          <p:cNvGraphicFramePr>
            <a:graphicFrameLocks/>
          </p:cNvGraphicFramePr>
          <p:nvPr/>
        </p:nvGraphicFramePr>
        <p:xfrm>
          <a:off x="0" y="0"/>
          <a:ext cx="6096000" cy="3429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B5A160B7-0675-E74F-AC53-B446714378BF}"/>
              </a:ext>
            </a:extLst>
          </p:cNvPr>
          <p:cNvGraphicFramePr>
            <a:graphicFrameLocks/>
          </p:cNvGraphicFramePr>
          <p:nvPr/>
        </p:nvGraphicFramePr>
        <p:xfrm>
          <a:off x="6096000" y="5292"/>
          <a:ext cx="6096000" cy="34237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B376B9CD-D43B-BA4E-8F18-BB5120DCF655}"/>
              </a:ext>
            </a:extLst>
          </p:cNvPr>
          <p:cNvGraphicFramePr>
            <a:graphicFrameLocks/>
          </p:cNvGraphicFramePr>
          <p:nvPr/>
        </p:nvGraphicFramePr>
        <p:xfrm>
          <a:off x="0" y="3429000"/>
          <a:ext cx="6096000" cy="34237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4EAD22A5-36D4-9185-76A9-03DC9AD4E28C}"/>
              </a:ext>
            </a:extLst>
          </p:cNvPr>
          <p:cNvGraphicFramePr>
            <a:graphicFrameLocks/>
          </p:cNvGraphicFramePr>
          <p:nvPr>
            <p:extLst>
              <p:ext uri="{D42A27DB-BD31-4B8C-83A1-F6EECF244321}">
                <p14:modId xmlns:p14="http://schemas.microsoft.com/office/powerpoint/2010/main" val="1554521453"/>
              </p:ext>
            </p:extLst>
          </p:nvPr>
        </p:nvGraphicFramePr>
        <p:xfrm>
          <a:off x="6096000" y="3429000"/>
          <a:ext cx="6096000" cy="34290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02830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D9068-B2E5-8E91-0302-EF2AED5548E5}"/>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E3A71FA-BFB1-F201-E8C7-DC4123CB785A}"/>
              </a:ext>
            </a:extLst>
          </p:cNvPr>
          <p:cNvGraphicFramePr>
            <a:graphicFrameLocks noGrp="1"/>
          </p:cNvGraphicFramePr>
          <p:nvPr/>
        </p:nvGraphicFramePr>
        <p:xfrm>
          <a:off x="533400" y="298053"/>
          <a:ext cx="11125200" cy="5121337"/>
        </p:xfrm>
        <a:graphic>
          <a:graphicData uri="http://schemas.openxmlformats.org/drawingml/2006/table">
            <a:tbl>
              <a:tblPr/>
              <a:tblGrid>
                <a:gridCol w="2294064">
                  <a:extLst>
                    <a:ext uri="{9D8B030D-6E8A-4147-A177-3AD203B41FA5}">
                      <a16:colId xmlns:a16="http://schemas.microsoft.com/office/drawing/2014/main" val="4154228651"/>
                    </a:ext>
                  </a:extLst>
                </a:gridCol>
                <a:gridCol w="1766228">
                  <a:extLst>
                    <a:ext uri="{9D8B030D-6E8A-4147-A177-3AD203B41FA5}">
                      <a16:colId xmlns:a16="http://schemas.microsoft.com/office/drawing/2014/main" val="2301175036"/>
                    </a:ext>
                  </a:extLst>
                </a:gridCol>
                <a:gridCol w="7064908">
                  <a:extLst>
                    <a:ext uri="{9D8B030D-6E8A-4147-A177-3AD203B41FA5}">
                      <a16:colId xmlns:a16="http://schemas.microsoft.com/office/drawing/2014/main" val="4057864003"/>
                    </a:ext>
                  </a:extLst>
                </a:gridCol>
              </a:tblGrid>
              <a:tr h="668000">
                <a:tc gridSpan="3">
                  <a:txBody>
                    <a:bodyPr/>
                    <a:lstStyle/>
                    <a:p>
                      <a:pPr algn="ctr" fontAlgn="ctr"/>
                      <a:r>
                        <a:rPr lang="en-US" sz="1800" b="0" i="0" u="none" strike="noStrike" dirty="0">
                          <a:solidFill>
                            <a:srgbClr val="000000"/>
                          </a:solidFill>
                          <a:effectLst/>
                          <a:latin typeface="Calibri Light" panose="020F0302020204030204" pitchFamily="34" charset="0"/>
                        </a:rPr>
                        <a:t>Definitions for Non-Pulmonary Organ System Failures*</a:t>
                      </a:r>
                    </a:p>
                  </a:txBody>
                  <a:tcPr marL="9525" marR="9525" marT="9525" marB="0" anchor="ctr">
                    <a:lnL>
                      <a:noFill/>
                    </a:lnL>
                    <a:lnR>
                      <a:noFill/>
                    </a:lnR>
                    <a:lnT>
                      <a:noFill/>
                    </a:lnT>
                    <a:lnB>
                      <a:noFill/>
                    </a:lnB>
                    <a:solidFill>
                      <a:srgbClr val="D9D9D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272969"/>
                  </a:ext>
                </a:extLst>
              </a:tr>
              <a:tr h="688243">
                <a:tc>
                  <a:txBody>
                    <a:bodyPr/>
                    <a:lstStyle/>
                    <a:p>
                      <a:pPr algn="l" fontAlgn="ctr"/>
                      <a:r>
                        <a:rPr lang="en-US" sz="1800" b="0" i="0" u="none" strike="noStrike" dirty="0">
                          <a:solidFill>
                            <a:srgbClr val="000000"/>
                          </a:solidFill>
                          <a:effectLst/>
                          <a:latin typeface="Calibri Light" panose="020F0302020204030204" pitchFamily="34" charset="0"/>
                        </a:rPr>
                        <a:t>Respiratory</a:t>
                      </a:r>
                    </a:p>
                  </a:txBody>
                  <a:tcPr marL="9525" marR="9525" marT="9525" marB="0" anchor="ctr">
                    <a:lnL>
                      <a:noFill/>
                    </a:lnL>
                    <a:lnR>
                      <a:noFill/>
                    </a:lnR>
                    <a:lnT>
                      <a:noFill/>
                    </a:lnT>
                    <a:lnB>
                      <a:noFill/>
                    </a:lnB>
                    <a:solidFill>
                      <a:srgbClr val="BBDDEA"/>
                    </a:solidFill>
                  </a:tcPr>
                </a:tc>
                <a:tc gridSpan="2">
                  <a:txBody>
                    <a:bodyPr/>
                    <a:lstStyle/>
                    <a:p>
                      <a:pPr algn="l" fontAlgn="ctr"/>
                      <a:r>
                        <a:rPr lang="en-US" sz="1800" b="0" i="0" u="none" strike="noStrike" dirty="0">
                          <a:solidFill>
                            <a:srgbClr val="000000"/>
                          </a:solidFill>
                          <a:effectLst/>
                          <a:latin typeface="Calibri Light" panose="020F0302020204030204" pitchFamily="34" charset="0"/>
                        </a:rPr>
                        <a:t>Invasive Mechanical Ventilation</a:t>
                      </a:r>
                    </a:p>
                  </a:txBody>
                  <a:tcPr marL="9525" marR="9525" marT="9525" marB="0" anchor="ctr">
                    <a:lnL>
                      <a:noFill/>
                    </a:lnL>
                    <a:lnR>
                      <a:noFill/>
                    </a:lnR>
                    <a:lnT>
                      <a:noFill/>
                    </a:lnT>
                    <a:lnB>
                      <a:noFill/>
                    </a:lnB>
                    <a:solidFill>
                      <a:srgbClr val="BBDDEA"/>
                    </a:solidFill>
                  </a:tcPr>
                </a:tc>
                <a:tc hMerge="1">
                  <a:txBody>
                    <a:bodyPr/>
                    <a:lstStyle/>
                    <a:p>
                      <a:endParaRPr lang="en-US"/>
                    </a:p>
                  </a:txBody>
                  <a:tcPr/>
                </a:tc>
                <a:extLst>
                  <a:ext uri="{0D108BD9-81ED-4DB2-BD59-A6C34878D82A}">
                    <a16:rowId xmlns:a16="http://schemas.microsoft.com/office/drawing/2014/main" val="3295423337"/>
                  </a:ext>
                </a:extLst>
              </a:tr>
              <a:tr h="688243">
                <a:tc>
                  <a:txBody>
                    <a:bodyPr/>
                    <a:lstStyle/>
                    <a:p>
                      <a:pPr algn="l" fontAlgn="ctr"/>
                      <a:r>
                        <a:rPr lang="en-US" sz="1800" b="0" i="0" u="none" strike="noStrike" dirty="0">
                          <a:solidFill>
                            <a:srgbClr val="000000"/>
                          </a:solidFill>
                          <a:effectLst/>
                          <a:latin typeface="Calibri Light" panose="020F0302020204030204" pitchFamily="34" charset="0"/>
                        </a:rPr>
                        <a:t>Cardiovascular </a:t>
                      </a:r>
                    </a:p>
                  </a:txBody>
                  <a:tcPr marL="9525" marR="9525" marT="9525" marB="0" anchor="ctr">
                    <a:lnL>
                      <a:noFill/>
                    </a:lnL>
                    <a:lnR>
                      <a:noFill/>
                    </a:lnR>
                    <a:lnT>
                      <a:noFill/>
                    </a:lnT>
                    <a:lnB>
                      <a:noFill/>
                    </a:lnB>
                    <a:solidFill>
                      <a:srgbClr val="F3C2C2"/>
                    </a:solidFill>
                  </a:tcPr>
                </a:tc>
                <a:tc gridSpan="2">
                  <a:txBody>
                    <a:bodyPr/>
                    <a:lstStyle/>
                    <a:p>
                      <a:pPr algn="l" fontAlgn="ctr"/>
                      <a:r>
                        <a:rPr lang="en-US" sz="1800" b="0" i="0" u="none" strike="noStrike">
                          <a:solidFill>
                            <a:srgbClr val="000000"/>
                          </a:solidFill>
                          <a:effectLst/>
                          <a:latin typeface="Calibri Light" panose="020F0302020204030204" pitchFamily="34" charset="0"/>
                        </a:rPr>
                        <a:t>Any vasoactive medications (single or multiple)</a:t>
                      </a:r>
                    </a:p>
                  </a:txBody>
                  <a:tcPr marL="9525" marR="9525" marT="9525" marB="0" anchor="ctr">
                    <a:lnL>
                      <a:noFill/>
                    </a:lnL>
                    <a:lnR>
                      <a:noFill/>
                    </a:lnR>
                    <a:lnT>
                      <a:noFill/>
                    </a:lnT>
                    <a:lnB>
                      <a:noFill/>
                    </a:lnB>
                    <a:solidFill>
                      <a:srgbClr val="F3C2C2"/>
                    </a:solidFill>
                  </a:tcPr>
                </a:tc>
                <a:tc hMerge="1">
                  <a:txBody>
                    <a:bodyPr/>
                    <a:lstStyle/>
                    <a:p>
                      <a:endParaRPr lang="en-US"/>
                    </a:p>
                  </a:txBody>
                  <a:tcPr/>
                </a:tc>
                <a:extLst>
                  <a:ext uri="{0D108BD9-81ED-4DB2-BD59-A6C34878D82A}">
                    <a16:rowId xmlns:a16="http://schemas.microsoft.com/office/drawing/2014/main" val="3361775446"/>
                  </a:ext>
                </a:extLst>
              </a:tr>
              <a:tr h="688243">
                <a:tc>
                  <a:txBody>
                    <a:bodyPr/>
                    <a:lstStyle/>
                    <a:p>
                      <a:pPr algn="l" fontAlgn="ctr"/>
                      <a:r>
                        <a:rPr lang="en-US" sz="1800" b="0" i="0" u="none" strike="noStrike">
                          <a:solidFill>
                            <a:srgbClr val="000000"/>
                          </a:solidFill>
                          <a:effectLst/>
                          <a:latin typeface="Calibri Light" panose="020F0302020204030204" pitchFamily="34" charset="0"/>
                        </a:rPr>
                        <a:t>Neurologic</a:t>
                      </a:r>
                    </a:p>
                  </a:txBody>
                  <a:tcPr marL="9525" marR="9525" marT="9525" marB="0" anchor="ctr">
                    <a:lnL>
                      <a:noFill/>
                    </a:lnL>
                    <a:lnR>
                      <a:noFill/>
                    </a:lnR>
                    <a:lnT>
                      <a:noFill/>
                    </a:lnT>
                    <a:lnB>
                      <a:noFill/>
                    </a:lnB>
                    <a:solidFill>
                      <a:srgbClr val="FFF8CC"/>
                    </a:solidFill>
                  </a:tcPr>
                </a:tc>
                <a:tc gridSpan="2">
                  <a:txBody>
                    <a:bodyPr/>
                    <a:lstStyle/>
                    <a:p>
                      <a:pPr algn="l" fontAlgn="ctr"/>
                      <a:r>
                        <a:rPr lang="en-US" sz="1800" b="0" i="0" u="none" strike="noStrike">
                          <a:solidFill>
                            <a:srgbClr val="000000"/>
                          </a:solidFill>
                          <a:effectLst/>
                          <a:latin typeface="Calibri Light" panose="020F0302020204030204" pitchFamily="34" charset="0"/>
                        </a:rPr>
                        <a:t>Level of consciousness = stupor or coma, or Non-reactive pupils (one or both)</a:t>
                      </a:r>
                    </a:p>
                  </a:txBody>
                  <a:tcPr marL="9525" marR="9525" marT="9525" marB="0" anchor="ctr">
                    <a:lnL>
                      <a:noFill/>
                    </a:lnL>
                    <a:lnR>
                      <a:noFill/>
                    </a:lnR>
                    <a:lnT>
                      <a:noFill/>
                    </a:lnT>
                    <a:lnB>
                      <a:noFill/>
                    </a:lnB>
                    <a:solidFill>
                      <a:srgbClr val="FFF8CC"/>
                    </a:solidFill>
                  </a:tcPr>
                </a:tc>
                <a:tc hMerge="1">
                  <a:txBody>
                    <a:bodyPr/>
                    <a:lstStyle/>
                    <a:p>
                      <a:endParaRPr lang="en-US"/>
                    </a:p>
                  </a:txBody>
                  <a:tcPr/>
                </a:tc>
                <a:extLst>
                  <a:ext uri="{0D108BD9-81ED-4DB2-BD59-A6C34878D82A}">
                    <a16:rowId xmlns:a16="http://schemas.microsoft.com/office/drawing/2014/main" val="866182325"/>
                  </a:ext>
                </a:extLst>
              </a:tr>
              <a:tr h="688243">
                <a:tc>
                  <a:txBody>
                    <a:bodyPr/>
                    <a:lstStyle/>
                    <a:p>
                      <a:pPr algn="l" fontAlgn="ctr"/>
                      <a:r>
                        <a:rPr lang="en-US" sz="1800" b="0" i="0" u="none" strike="noStrike">
                          <a:solidFill>
                            <a:srgbClr val="000000"/>
                          </a:solidFill>
                          <a:effectLst/>
                          <a:latin typeface="Calibri Light" panose="020F0302020204030204" pitchFamily="34" charset="0"/>
                        </a:rPr>
                        <a:t>Hematologic</a:t>
                      </a:r>
                    </a:p>
                  </a:txBody>
                  <a:tcPr marL="9525" marR="9525" marT="9525" marB="0" anchor="ctr">
                    <a:lnL>
                      <a:noFill/>
                    </a:lnL>
                    <a:lnR>
                      <a:noFill/>
                    </a:lnR>
                    <a:lnT>
                      <a:noFill/>
                    </a:lnT>
                    <a:lnB>
                      <a:noFill/>
                    </a:lnB>
                    <a:solidFill>
                      <a:srgbClr val="DAB9D4"/>
                    </a:solidFill>
                  </a:tcPr>
                </a:tc>
                <a:tc gridSpan="2">
                  <a:txBody>
                    <a:bodyPr/>
                    <a:lstStyle/>
                    <a:p>
                      <a:pPr algn="l" fontAlgn="ctr"/>
                      <a:r>
                        <a:rPr lang="en-US" sz="1800" b="0" i="0" u="none" strike="noStrike">
                          <a:solidFill>
                            <a:srgbClr val="000000"/>
                          </a:solidFill>
                          <a:effectLst/>
                          <a:latin typeface="Calibri Light" panose="020F0302020204030204" pitchFamily="34" charset="0"/>
                        </a:rPr>
                        <a:t>Platelet count &lt; 80,000 cells/mL</a:t>
                      </a:r>
                    </a:p>
                  </a:txBody>
                  <a:tcPr marL="9525" marR="9525" marT="9525" marB="0" anchor="ctr">
                    <a:lnL>
                      <a:noFill/>
                    </a:lnL>
                    <a:lnR>
                      <a:noFill/>
                    </a:lnR>
                    <a:lnT>
                      <a:noFill/>
                    </a:lnT>
                    <a:lnB>
                      <a:noFill/>
                    </a:lnB>
                    <a:solidFill>
                      <a:srgbClr val="DAB9D4"/>
                    </a:solidFill>
                  </a:tcPr>
                </a:tc>
                <a:tc hMerge="1">
                  <a:txBody>
                    <a:bodyPr/>
                    <a:lstStyle/>
                    <a:p>
                      <a:endParaRPr lang="en-US"/>
                    </a:p>
                  </a:txBody>
                  <a:tcPr/>
                </a:tc>
                <a:extLst>
                  <a:ext uri="{0D108BD9-81ED-4DB2-BD59-A6C34878D82A}">
                    <a16:rowId xmlns:a16="http://schemas.microsoft.com/office/drawing/2014/main" val="464398901"/>
                  </a:ext>
                </a:extLst>
              </a:tr>
              <a:tr h="688243">
                <a:tc>
                  <a:txBody>
                    <a:bodyPr/>
                    <a:lstStyle/>
                    <a:p>
                      <a:pPr algn="l" fontAlgn="ctr"/>
                      <a:r>
                        <a:rPr lang="en-US" sz="1800" b="0" i="0" u="none" strike="noStrike">
                          <a:solidFill>
                            <a:srgbClr val="000000"/>
                          </a:solidFill>
                          <a:effectLst/>
                          <a:latin typeface="Calibri Light" panose="020F0302020204030204" pitchFamily="34" charset="0"/>
                        </a:rPr>
                        <a:t>Hepatic</a:t>
                      </a:r>
                    </a:p>
                  </a:txBody>
                  <a:tcPr marL="9525" marR="9525" marT="9525" marB="0" anchor="ctr">
                    <a:lnL>
                      <a:noFill/>
                    </a:lnL>
                    <a:lnR>
                      <a:noFill/>
                    </a:lnR>
                    <a:lnT>
                      <a:noFill/>
                    </a:lnT>
                    <a:lnB>
                      <a:noFill/>
                    </a:lnB>
                    <a:solidFill>
                      <a:srgbClr val="FDDEA5"/>
                    </a:solidFill>
                  </a:tcPr>
                </a:tc>
                <a:tc gridSpan="2">
                  <a:txBody>
                    <a:bodyPr/>
                    <a:lstStyle/>
                    <a:p>
                      <a:pPr algn="l" fontAlgn="ctr"/>
                      <a:r>
                        <a:rPr lang="en-US" sz="1800" b="0" i="0" u="none" strike="noStrike" dirty="0">
                          <a:solidFill>
                            <a:srgbClr val="000000"/>
                          </a:solidFill>
                          <a:effectLst/>
                          <a:latin typeface="Calibri Light" panose="020F0302020204030204" pitchFamily="34" charset="0"/>
                        </a:rPr>
                        <a:t>Alanine transaminase (ALT) &gt; 2 times upper limit of normal for age and sex, or </a:t>
                      </a:r>
                    </a:p>
                    <a:p>
                      <a:pPr algn="l" fontAlgn="ctr"/>
                      <a:r>
                        <a:rPr lang="en-US" sz="1800" b="0" i="0" u="none" strike="noStrike" dirty="0">
                          <a:solidFill>
                            <a:srgbClr val="000000"/>
                          </a:solidFill>
                          <a:effectLst/>
                          <a:latin typeface="Calibri Light" panose="020F0302020204030204" pitchFamily="34" charset="0"/>
                        </a:rPr>
                        <a:t>Total bilirubin ≥ 4 mg/dL</a:t>
                      </a:r>
                    </a:p>
                  </a:txBody>
                  <a:tcPr marL="9525" marR="9525" marT="9525" marB="0" anchor="ctr">
                    <a:lnL>
                      <a:noFill/>
                    </a:lnL>
                    <a:lnR>
                      <a:noFill/>
                    </a:lnR>
                    <a:lnT>
                      <a:noFill/>
                    </a:lnT>
                    <a:lnB>
                      <a:noFill/>
                    </a:lnB>
                    <a:solidFill>
                      <a:srgbClr val="FDDEA5"/>
                    </a:solidFill>
                  </a:tcPr>
                </a:tc>
                <a:tc hMerge="1">
                  <a:txBody>
                    <a:bodyPr/>
                    <a:lstStyle/>
                    <a:p>
                      <a:endParaRPr lang="en-US"/>
                    </a:p>
                  </a:txBody>
                  <a:tcPr/>
                </a:tc>
                <a:extLst>
                  <a:ext uri="{0D108BD9-81ED-4DB2-BD59-A6C34878D82A}">
                    <a16:rowId xmlns:a16="http://schemas.microsoft.com/office/drawing/2014/main" val="189584600"/>
                  </a:ext>
                </a:extLst>
              </a:tr>
              <a:tr h="688243">
                <a:tc>
                  <a:txBody>
                    <a:bodyPr/>
                    <a:lstStyle/>
                    <a:p>
                      <a:pPr algn="l" fontAlgn="ctr"/>
                      <a:r>
                        <a:rPr lang="en-US" sz="1800" b="0" i="0" u="none" strike="noStrike">
                          <a:solidFill>
                            <a:srgbClr val="000000"/>
                          </a:solidFill>
                          <a:effectLst/>
                          <a:latin typeface="Calibri Light" panose="020F0302020204030204" pitchFamily="34" charset="0"/>
                        </a:rPr>
                        <a:t>Renal</a:t>
                      </a:r>
                    </a:p>
                  </a:txBody>
                  <a:tcPr marL="9525" marR="9525" marT="9525" marB="0" anchor="ctr">
                    <a:lnL>
                      <a:noFill/>
                    </a:lnL>
                    <a:lnR>
                      <a:noFill/>
                    </a:lnR>
                    <a:lnT>
                      <a:noFill/>
                    </a:lnT>
                    <a:lnB>
                      <a:noFill/>
                    </a:lnB>
                    <a:solidFill>
                      <a:srgbClr val="A2D8BA"/>
                    </a:solidFill>
                  </a:tcPr>
                </a:tc>
                <a:tc gridSpan="2">
                  <a:txBody>
                    <a:bodyPr/>
                    <a:lstStyle/>
                    <a:p>
                      <a:pPr algn="l" fontAlgn="ctr"/>
                      <a:r>
                        <a:rPr lang="en-US" sz="1800" b="0" i="0" u="none" strike="noStrike">
                          <a:solidFill>
                            <a:srgbClr val="000000"/>
                          </a:solidFill>
                          <a:effectLst/>
                          <a:latin typeface="Calibri Light" panose="020F0302020204030204" pitchFamily="34" charset="0"/>
                        </a:rPr>
                        <a:t>Serum creatinine &gt; 2 times upper limit of normal for age</a:t>
                      </a:r>
                    </a:p>
                  </a:txBody>
                  <a:tcPr marL="9525" marR="9525" marT="9525" marB="0" anchor="ctr">
                    <a:lnL>
                      <a:noFill/>
                    </a:lnL>
                    <a:lnR>
                      <a:noFill/>
                    </a:lnR>
                    <a:lnT>
                      <a:noFill/>
                    </a:lnT>
                    <a:lnB>
                      <a:noFill/>
                    </a:lnB>
                    <a:solidFill>
                      <a:srgbClr val="A2D8BA"/>
                    </a:solidFill>
                  </a:tcPr>
                </a:tc>
                <a:tc hMerge="1">
                  <a:txBody>
                    <a:bodyPr/>
                    <a:lstStyle/>
                    <a:p>
                      <a:endParaRPr lang="en-US"/>
                    </a:p>
                  </a:txBody>
                  <a:tcPr/>
                </a:tc>
                <a:extLst>
                  <a:ext uri="{0D108BD9-81ED-4DB2-BD59-A6C34878D82A}">
                    <a16:rowId xmlns:a16="http://schemas.microsoft.com/office/drawing/2014/main" val="1520383993"/>
                  </a:ext>
                </a:extLst>
              </a:tr>
              <a:tr h="323879">
                <a:tc>
                  <a:txBody>
                    <a:bodyPr/>
                    <a:lstStyle/>
                    <a:p>
                      <a:pPr algn="l" fontAlgn="b"/>
                      <a:endParaRPr lang="en-US" sz="1800" b="0" i="0" u="none" strike="noStrike">
                        <a:solidFill>
                          <a:srgbClr val="000000"/>
                        </a:solidFill>
                        <a:effectLst/>
                        <a:latin typeface="Calibri Light" panose="020F0302020204030204" pitchFamily="34" charset="0"/>
                      </a:endParaRPr>
                    </a:p>
                  </a:txBody>
                  <a:tcPr marL="9525" marR="9525" marT="9525" marB="0" anchor="b">
                    <a:lnL>
                      <a:noFill/>
                    </a:lnL>
                    <a:lnR>
                      <a:noFill/>
                    </a:lnR>
                    <a:lnT>
                      <a:noFill/>
                    </a:lnT>
                    <a:lnB>
                      <a:noFill/>
                    </a:lnB>
                    <a:noFill/>
                  </a:tcPr>
                </a:tc>
                <a:tc>
                  <a:txBody>
                    <a:bodyPr/>
                    <a:lstStyle/>
                    <a:p>
                      <a:pPr algn="l" fontAlgn="b"/>
                      <a:endParaRPr lang="en-US" sz="1800" b="0" i="0" u="none" strike="noStrike">
                        <a:solidFill>
                          <a:srgbClr val="000000"/>
                        </a:solidFill>
                        <a:effectLst/>
                        <a:latin typeface="Calibri Light" panose="020F0302020204030204" pitchFamily="34" charset="0"/>
                      </a:endParaRPr>
                    </a:p>
                  </a:txBody>
                  <a:tcPr marL="9525" marR="9525" marT="9525" marB="0" anchor="b">
                    <a:lnL>
                      <a:noFill/>
                    </a:lnL>
                    <a:lnR>
                      <a:noFill/>
                    </a:lnR>
                    <a:lnT>
                      <a:noFill/>
                    </a:lnT>
                    <a:lnB>
                      <a:noFill/>
                    </a:lnB>
                    <a:noFill/>
                  </a:tcPr>
                </a:tc>
                <a:tc>
                  <a:txBody>
                    <a:bodyPr/>
                    <a:lstStyle/>
                    <a:p>
                      <a:pPr algn="l" fontAlgn="b"/>
                      <a:r>
                        <a:rPr lang="en-US" sz="1800" b="0" i="0" u="none" strike="noStrike" dirty="0">
                          <a:solidFill>
                            <a:srgbClr val="000000"/>
                          </a:solidFill>
                          <a:effectLst/>
                          <a:latin typeface="Calibri Light" panose="020F0302020204030204" pitchFamily="34" charset="0"/>
                        </a:rPr>
                        <a:t>*defined as described in the RESTORE clinical trial</a:t>
                      </a:r>
                    </a:p>
                  </a:txBody>
                  <a:tcPr marL="9525" marR="9525" marT="9525" marB="0" anchor="b">
                    <a:lnL>
                      <a:noFill/>
                    </a:lnL>
                    <a:lnR>
                      <a:noFill/>
                    </a:lnR>
                    <a:lnT>
                      <a:noFill/>
                    </a:lnT>
                    <a:lnB>
                      <a:noFill/>
                    </a:lnB>
                    <a:noFill/>
                  </a:tcPr>
                </a:tc>
                <a:extLst>
                  <a:ext uri="{0D108BD9-81ED-4DB2-BD59-A6C34878D82A}">
                    <a16:rowId xmlns:a16="http://schemas.microsoft.com/office/drawing/2014/main" val="692100615"/>
                  </a:ext>
                </a:extLst>
              </a:tr>
            </a:tbl>
          </a:graphicData>
        </a:graphic>
      </p:graphicFrame>
    </p:spTree>
    <p:extLst>
      <p:ext uri="{BB962C8B-B14F-4D97-AF65-F5344CB8AC3E}">
        <p14:creationId xmlns:p14="http://schemas.microsoft.com/office/powerpoint/2010/main" val="230858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7F21E-4EA3-2FCF-3E62-02D498A79CDC}"/>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F7BBBD42-4318-0205-CE1D-D7B4BC98BE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761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42" name="Rectangle 4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2"/>
            <a:ext cx="12191997" cy="4374128"/>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44" name="Rectangle 4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46" name="Rectangle 4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48" name="Rectangle 4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89"/>
            <a:ext cx="8542484" cy="4374125"/>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50" name="Freeform: Shape 4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1"/>
            <a:ext cx="4990147" cy="4439129"/>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endParaRPr lang="en-US" sz="2400" dirty="0">
              <a:solidFill>
                <a:prstClr val="white"/>
              </a:solidFill>
              <a:latin typeface="Aptos" panose="02110004020202020204"/>
            </a:endParaRPr>
          </a:p>
        </p:txBody>
      </p:sp>
      <p:sp>
        <p:nvSpPr>
          <p:cNvPr id="2" name="Title 1">
            <a:extLst>
              <a:ext uri="{FF2B5EF4-FFF2-40B4-BE49-F238E27FC236}">
                <a16:creationId xmlns:a16="http://schemas.microsoft.com/office/drawing/2014/main" id="{43957650-909B-F291-A097-ABCE38DD5775}"/>
              </a:ext>
            </a:extLst>
          </p:cNvPr>
          <p:cNvSpPr>
            <a:spLocks noGrp="1"/>
          </p:cNvSpPr>
          <p:nvPr>
            <p:ph type="title"/>
          </p:nvPr>
        </p:nvSpPr>
        <p:spPr>
          <a:xfrm>
            <a:off x="1314824" y="735106"/>
            <a:ext cx="10053763" cy="2928471"/>
          </a:xfrm>
        </p:spPr>
        <p:txBody>
          <a:bodyPr spcFirstLastPara="1" vert="horz" wrap="square" lIns="121920" tIns="60960" rIns="121920" bIns="60960" rtlCol="0" anchor="b" anchorCtr="0">
            <a:normAutofit/>
          </a:bodyPr>
          <a:lstStyle/>
          <a:p>
            <a:pPr algn="ctr" defTabSz="1219170">
              <a:spcBef>
                <a:spcPct val="0"/>
              </a:spcBef>
            </a:pPr>
            <a:r>
              <a:rPr lang="en-US" sz="2267" cap="all" dirty="0">
                <a:solidFill>
                  <a:srgbClr val="FFFFFF"/>
                </a:solidFill>
              </a:rPr>
              <a:t>Utilization of </a:t>
            </a:r>
            <a:r>
              <a:rPr lang="en-US" sz="2267" cap="all" dirty="0" err="1">
                <a:solidFill>
                  <a:srgbClr val="FFFFFF"/>
                </a:solidFill>
              </a:rPr>
              <a:t>Neurally</a:t>
            </a:r>
            <a:r>
              <a:rPr lang="en-US" sz="2267" cap="all" dirty="0">
                <a:solidFill>
                  <a:srgbClr val="FFFFFF"/>
                </a:solidFill>
              </a:rPr>
              <a:t> adjusted ventilatory assist (NAVA) across pediatric critical care centers: </a:t>
            </a:r>
            <a:br>
              <a:rPr lang="en-US" sz="2267" cap="all" dirty="0">
                <a:solidFill>
                  <a:srgbClr val="FFFFFF"/>
                </a:solidFill>
              </a:rPr>
            </a:br>
            <a:r>
              <a:rPr lang="en-US" sz="2267" cap="all" dirty="0">
                <a:solidFill>
                  <a:srgbClr val="FFFFFF"/>
                </a:solidFill>
              </a:rPr>
              <a:t>a clinician-based survey </a:t>
            </a:r>
            <a:br>
              <a:rPr lang="en-US" sz="2267" cap="all" dirty="0">
                <a:solidFill>
                  <a:srgbClr val="FFFFFF"/>
                </a:solidFill>
                <a:highlight>
                  <a:srgbClr val="FFFF00"/>
                </a:highlight>
              </a:rPr>
            </a:br>
            <a:br>
              <a:rPr lang="en-US" sz="2267" cap="all" dirty="0">
                <a:solidFill>
                  <a:srgbClr val="FFFFFF"/>
                </a:solidFill>
                <a:highlight>
                  <a:srgbClr val="FFFF00"/>
                </a:highlight>
              </a:rPr>
            </a:br>
            <a:r>
              <a:rPr lang="en-US" sz="2267" cap="all" dirty="0">
                <a:solidFill>
                  <a:srgbClr val="FFFFFF"/>
                </a:solidFill>
              </a:rPr>
              <a:t>Megan Kabara do </a:t>
            </a:r>
            <a:br>
              <a:rPr lang="en-US" sz="2267" cap="all" dirty="0">
                <a:solidFill>
                  <a:srgbClr val="FFFFFF"/>
                </a:solidFill>
              </a:rPr>
            </a:br>
            <a:r>
              <a:rPr lang="en-US" sz="2267" cap="all" dirty="0">
                <a:solidFill>
                  <a:srgbClr val="FFFFFF"/>
                </a:solidFill>
              </a:rPr>
              <a:t>University of Michigan </a:t>
            </a:r>
            <a:br>
              <a:rPr lang="en-US" sz="2267" cap="all" dirty="0">
                <a:solidFill>
                  <a:srgbClr val="FFFFFF"/>
                </a:solidFill>
              </a:rPr>
            </a:br>
            <a:r>
              <a:rPr lang="en-US" sz="2267" cap="all" dirty="0">
                <a:solidFill>
                  <a:srgbClr val="FFFFFF"/>
                </a:solidFill>
              </a:rPr>
              <a:t>Division of Pediatric Critical care</a:t>
            </a:r>
            <a:br>
              <a:rPr lang="en-US" sz="2267" cap="all" dirty="0">
                <a:solidFill>
                  <a:srgbClr val="FFFFFF"/>
                </a:solidFill>
              </a:rPr>
            </a:br>
            <a:r>
              <a:rPr lang="en-US" sz="2267" cap="all" dirty="0">
                <a:solidFill>
                  <a:srgbClr val="FFFFFF"/>
                </a:solidFill>
              </a:rPr>
              <a:t>2/18/26</a:t>
            </a:r>
          </a:p>
        </p:txBody>
      </p:sp>
    </p:spTree>
    <p:extLst>
      <p:ext uri="{BB962C8B-B14F-4D97-AF65-F5344CB8AC3E}">
        <p14:creationId xmlns:p14="http://schemas.microsoft.com/office/powerpoint/2010/main" val="437641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84" name="Rectangle 83">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6" cy="1590740"/>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85" name="Rectangle 8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5305" cy="1590741"/>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81" name="Rectangle 8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1"/>
            <a:ext cx="4076697" cy="1590740"/>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83" name="Rectangle 8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7" cy="1597432"/>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70" name="Google Shape;70;p15"/>
          <p:cNvSpPr txBox="1">
            <a:spLocks noGrp="1"/>
          </p:cNvSpPr>
          <p:nvPr>
            <p:ph type="title"/>
          </p:nvPr>
        </p:nvSpPr>
        <p:spPr>
          <a:xfrm>
            <a:off x="1371599" y="294538"/>
            <a:ext cx="9895951" cy="1033669"/>
          </a:xfrm>
          <a:prstGeom prst="rect">
            <a:avLst/>
          </a:prstGeom>
        </p:spPr>
        <p:txBody>
          <a:bodyPr spcFirstLastPara="1" vert="horz" wrap="square" lIns="121920" tIns="60960" rIns="121920" bIns="60960" rtlCol="0" anchor="ctr" anchorCtr="0">
            <a:normAutofit/>
          </a:bodyPr>
          <a:lstStyle/>
          <a:p>
            <a:pPr defTabSz="1219170">
              <a:spcBef>
                <a:spcPct val="0"/>
              </a:spcBef>
            </a:pPr>
            <a:r>
              <a:rPr lang="en-US" sz="4000">
                <a:solidFill>
                  <a:srgbClr val="FFFFFF"/>
                </a:solidFill>
              </a:rPr>
              <a:t>Research Goal: </a:t>
            </a:r>
          </a:p>
        </p:txBody>
      </p:sp>
      <p:sp>
        <p:nvSpPr>
          <p:cNvPr id="2" name="TextBox 1">
            <a:extLst>
              <a:ext uri="{FF2B5EF4-FFF2-40B4-BE49-F238E27FC236}">
                <a16:creationId xmlns:a16="http://schemas.microsoft.com/office/drawing/2014/main" id="{455DC03A-278D-C4C4-0AC0-05C99A7ADDBF}"/>
              </a:ext>
            </a:extLst>
          </p:cNvPr>
          <p:cNvSpPr txBox="1"/>
          <p:nvPr/>
        </p:nvSpPr>
        <p:spPr>
          <a:xfrm>
            <a:off x="1129105" y="1622745"/>
            <a:ext cx="9724031" cy="3683359"/>
          </a:xfrm>
          <a:prstGeom prst="rect">
            <a:avLst/>
          </a:prstGeom>
        </p:spPr>
        <p:txBody>
          <a:bodyPr vert="horz" lIns="121920" tIns="60960" rIns="121920" bIns="60960" rtlCol="0" anchor="ctr">
            <a:normAutofit/>
          </a:bodyPr>
          <a:lstStyle/>
          <a:p>
            <a:pPr indent="-304792" defTabSz="1219170">
              <a:lnSpc>
                <a:spcPct val="90000"/>
              </a:lnSpc>
              <a:spcAft>
                <a:spcPts val="800"/>
              </a:spcAft>
              <a:buFont typeface="Arial" panose="020B0604020202020204" pitchFamily="34" charset="0"/>
              <a:buChar char="•"/>
            </a:pPr>
            <a:r>
              <a:rPr lang="en-US" sz="2133" dirty="0">
                <a:solidFill>
                  <a:prstClr val="black"/>
                </a:solidFill>
                <a:latin typeface="Aptos" panose="02110004020202020204"/>
              </a:rPr>
              <a:t>My long-term academic goal is to improve outcomes for critically ill children by defining how pediatric intensive care providers can optimally select and apply respiratory support modalities for specific disease states.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07" name="Rectangle 10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09" name="Rectangle 10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11" name="Rectangle 11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76" name="Google Shape;76;p16"/>
          <p:cNvSpPr txBox="1">
            <a:spLocks noGrp="1"/>
          </p:cNvSpPr>
          <p:nvPr>
            <p:ph type="title"/>
          </p:nvPr>
        </p:nvSpPr>
        <p:spPr>
          <a:xfrm>
            <a:off x="699713" y="248037"/>
            <a:ext cx="7063721" cy="1159200"/>
          </a:xfrm>
          <a:prstGeom prst="ellipse">
            <a:avLst/>
          </a:prstGeom>
        </p:spPr>
        <p:txBody>
          <a:bodyPr spcFirstLastPara="1" vert="horz" wrap="square" lIns="121920" tIns="60960" rIns="121920" bIns="60960" rtlCol="0" anchor="ctr" anchorCtr="0">
            <a:normAutofit/>
          </a:bodyPr>
          <a:lstStyle/>
          <a:p>
            <a:pPr defTabSz="1219170">
              <a:spcBef>
                <a:spcPct val="0"/>
              </a:spcBef>
            </a:pPr>
            <a:r>
              <a:rPr lang="en-US" sz="4000" dirty="0">
                <a:solidFill>
                  <a:srgbClr val="FFFFFF"/>
                </a:solidFill>
              </a:rPr>
              <a:t>Background:</a:t>
            </a:r>
          </a:p>
        </p:txBody>
      </p:sp>
      <p:pic>
        <p:nvPicPr>
          <p:cNvPr id="77" name="Google Shape;77;p16" descr="A close-up of a newspaper&#10;&#10;AI-generated content may be incorrect."/>
          <p:cNvPicPr preferRelativeResize="0"/>
          <p:nvPr/>
        </p:nvPicPr>
        <p:blipFill>
          <a:blip r:embed="rId3"/>
          <a:stretch>
            <a:fillRect/>
          </a:stretch>
        </p:blipFill>
        <p:spPr>
          <a:xfrm>
            <a:off x="1409514" y="1966292"/>
            <a:ext cx="9372969" cy="445216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103349" y="291844"/>
            <a:ext cx="11684632" cy="831200"/>
          </a:xfrm>
          <a:prstGeom prst="rect">
            <a:avLst/>
          </a:prstGeom>
        </p:spPr>
        <p:txBody>
          <a:bodyPr spcFirstLastPara="1" vert="horz" wrap="square" lIns="121900" tIns="121900" rIns="121900" bIns="121900" rtlCol="0" anchor="t" anchorCtr="0">
            <a:normAutofit fontScale="90000"/>
          </a:bodyPr>
          <a:lstStyle/>
          <a:p>
            <a:r>
              <a:rPr lang="en" dirty="0"/>
              <a:t> </a:t>
            </a:r>
            <a:r>
              <a:rPr lang="en" sz="3733" dirty="0"/>
              <a:t>Neural trigger leads to reduction in wasted respiratory efforts</a:t>
            </a:r>
            <a:endParaRPr sz="3733" dirty="0"/>
          </a:p>
        </p:txBody>
      </p:sp>
      <p:pic>
        <p:nvPicPr>
          <p:cNvPr id="83" name="Google Shape;83;p17"/>
          <p:cNvPicPr preferRelativeResize="0"/>
          <p:nvPr/>
        </p:nvPicPr>
        <p:blipFill>
          <a:blip r:embed="rId3">
            <a:alphaModFix/>
          </a:blip>
          <a:stretch>
            <a:fillRect/>
          </a:stretch>
        </p:blipFill>
        <p:spPr>
          <a:xfrm>
            <a:off x="1" y="1856067"/>
            <a:ext cx="5945665" cy="4132701"/>
          </a:xfrm>
          <a:prstGeom prst="rect">
            <a:avLst/>
          </a:prstGeom>
          <a:noFill/>
          <a:ln>
            <a:noFill/>
          </a:ln>
        </p:spPr>
      </p:pic>
      <p:sp>
        <p:nvSpPr>
          <p:cNvPr id="84" name="Google Shape;84;p17"/>
          <p:cNvSpPr txBox="1"/>
          <p:nvPr/>
        </p:nvSpPr>
        <p:spPr>
          <a:xfrm>
            <a:off x="8188633" y="6246167"/>
            <a:ext cx="4086000" cy="535200"/>
          </a:xfrm>
          <a:prstGeom prst="rect">
            <a:avLst/>
          </a:prstGeom>
          <a:noFill/>
          <a:ln>
            <a:noFill/>
          </a:ln>
        </p:spPr>
        <p:txBody>
          <a:bodyPr spcFirstLastPara="1" wrap="square" lIns="121900" tIns="121900" rIns="121900" bIns="121900" anchor="t" anchorCtr="0">
            <a:noAutofit/>
          </a:bodyPr>
          <a:lstStyle/>
          <a:p>
            <a:pPr defTabSz="1219170"/>
            <a:r>
              <a:rPr lang="en" sz="1333" dirty="0">
                <a:solidFill>
                  <a:srgbClr val="0E2841"/>
                </a:solidFill>
                <a:latin typeface="Average"/>
                <a:ea typeface="Average"/>
                <a:cs typeface="Average"/>
                <a:sym typeface="Average"/>
              </a:rPr>
              <a:t>(</a:t>
            </a:r>
            <a:r>
              <a:rPr lang="en" sz="1333" dirty="0" err="1">
                <a:solidFill>
                  <a:srgbClr val="0E2841"/>
                </a:solidFill>
                <a:latin typeface="Average"/>
                <a:ea typeface="Average"/>
                <a:cs typeface="Average"/>
                <a:sym typeface="Average"/>
              </a:rPr>
              <a:t>Sinderby</a:t>
            </a:r>
            <a:r>
              <a:rPr lang="en" sz="1333" dirty="0">
                <a:solidFill>
                  <a:srgbClr val="0E2841"/>
                </a:solidFill>
                <a:latin typeface="Average"/>
                <a:ea typeface="Average"/>
                <a:cs typeface="Average"/>
                <a:sym typeface="Average"/>
              </a:rPr>
              <a:t>, C. Nature Vol. 5 Issue 12)</a:t>
            </a:r>
            <a:endParaRPr sz="1333" dirty="0">
              <a:solidFill>
                <a:srgbClr val="0E2841"/>
              </a:solidFill>
              <a:latin typeface="Average"/>
              <a:ea typeface="Average"/>
              <a:cs typeface="Average"/>
              <a:sym typeface="Average"/>
            </a:endParaRPr>
          </a:p>
        </p:txBody>
      </p:sp>
      <p:pic>
        <p:nvPicPr>
          <p:cNvPr id="85" name="Google Shape;85;p17"/>
          <p:cNvPicPr preferRelativeResize="0"/>
          <p:nvPr/>
        </p:nvPicPr>
        <p:blipFill>
          <a:blip r:embed="rId4">
            <a:alphaModFix/>
          </a:blip>
          <a:stretch>
            <a:fillRect/>
          </a:stretch>
        </p:blipFill>
        <p:spPr>
          <a:xfrm>
            <a:off x="5945667" y="1983034"/>
            <a:ext cx="6246333" cy="40057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Arrow: Rotate left with solid fill">
            <a:extLst>
              <a:ext uri="{FF2B5EF4-FFF2-40B4-BE49-F238E27FC236}">
                <a16:creationId xmlns:a16="http://schemas.microsoft.com/office/drawing/2014/main" id="{6AE5FE0D-6EB0-9479-3343-7D7BCB1129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885" y="2500085"/>
            <a:ext cx="1959431" cy="1959431"/>
          </a:xfrm>
          <a:prstGeom prst="rect">
            <a:avLst/>
          </a:prstGeom>
        </p:spPr>
      </p:pic>
      <p:sp>
        <p:nvSpPr>
          <p:cNvPr id="6" name="TextBox 5">
            <a:extLst>
              <a:ext uri="{FF2B5EF4-FFF2-40B4-BE49-F238E27FC236}">
                <a16:creationId xmlns:a16="http://schemas.microsoft.com/office/drawing/2014/main" id="{BA9932F8-9AC8-B36E-C15D-0992308B3810}"/>
              </a:ext>
            </a:extLst>
          </p:cNvPr>
          <p:cNvSpPr txBox="1"/>
          <p:nvPr/>
        </p:nvSpPr>
        <p:spPr>
          <a:xfrm>
            <a:off x="412954" y="4343401"/>
            <a:ext cx="2315732"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Reduction in AI </a:t>
            </a:r>
          </a:p>
        </p:txBody>
      </p:sp>
      <p:pic>
        <p:nvPicPr>
          <p:cNvPr id="8" name="Graphic 7" descr="Lungs with solid fill">
            <a:extLst>
              <a:ext uri="{FF2B5EF4-FFF2-40B4-BE49-F238E27FC236}">
                <a16:creationId xmlns:a16="http://schemas.microsoft.com/office/drawing/2014/main" id="{35ADD0AE-F7B6-5AB3-09A6-FE90DD8FDA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8114" y="2500085"/>
            <a:ext cx="1857831" cy="1857831"/>
          </a:xfrm>
          <a:prstGeom prst="rect">
            <a:avLst/>
          </a:prstGeom>
        </p:spPr>
      </p:pic>
      <p:sp>
        <p:nvSpPr>
          <p:cNvPr id="9" name="TextBox 8">
            <a:extLst>
              <a:ext uri="{FF2B5EF4-FFF2-40B4-BE49-F238E27FC236}">
                <a16:creationId xmlns:a16="http://schemas.microsoft.com/office/drawing/2014/main" id="{9BC48DEA-CCE5-DD8D-6439-EBFA4C69979B}"/>
              </a:ext>
            </a:extLst>
          </p:cNvPr>
          <p:cNvSpPr txBox="1"/>
          <p:nvPr/>
        </p:nvSpPr>
        <p:spPr>
          <a:xfrm>
            <a:off x="3936648" y="4357915"/>
            <a:ext cx="3741411"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Reduce time of ventilator? </a:t>
            </a:r>
          </a:p>
        </p:txBody>
      </p:sp>
      <p:pic>
        <p:nvPicPr>
          <p:cNvPr id="11" name="Graphic 10" descr="Medicine with solid fill">
            <a:extLst>
              <a:ext uri="{FF2B5EF4-FFF2-40B4-BE49-F238E27FC236}">
                <a16:creationId xmlns:a16="http://schemas.microsoft.com/office/drawing/2014/main" id="{8E6BA5A3-21CF-94E9-CDC7-9878A238FF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8858" y="2558142"/>
            <a:ext cx="1901373" cy="1901373"/>
          </a:xfrm>
          <a:prstGeom prst="rect">
            <a:avLst/>
          </a:prstGeom>
        </p:spPr>
      </p:pic>
      <p:sp>
        <p:nvSpPr>
          <p:cNvPr id="12" name="TextBox 11">
            <a:extLst>
              <a:ext uri="{FF2B5EF4-FFF2-40B4-BE49-F238E27FC236}">
                <a16:creationId xmlns:a16="http://schemas.microsoft.com/office/drawing/2014/main" id="{551BBB83-A4CE-FB92-7F26-14F615D7E436}"/>
              </a:ext>
            </a:extLst>
          </p:cNvPr>
          <p:cNvSpPr txBox="1"/>
          <p:nvPr/>
        </p:nvSpPr>
        <p:spPr>
          <a:xfrm>
            <a:off x="8374743" y="4357915"/>
            <a:ext cx="3364040"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Reduction of sedation?  </a:t>
            </a:r>
          </a:p>
        </p:txBody>
      </p:sp>
      <p:sp>
        <p:nvSpPr>
          <p:cNvPr id="14" name="Google Shape;111;p22">
            <a:extLst>
              <a:ext uri="{FF2B5EF4-FFF2-40B4-BE49-F238E27FC236}">
                <a16:creationId xmlns:a16="http://schemas.microsoft.com/office/drawing/2014/main" id="{520D2030-7D63-AF8A-FFCF-1B9413166051}"/>
              </a:ext>
            </a:extLst>
          </p:cNvPr>
          <p:cNvSpPr txBox="1">
            <a:spLocks noGrp="1"/>
          </p:cNvSpPr>
          <p:nvPr>
            <p:ph type="title"/>
          </p:nvPr>
        </p:nvSpPr>
        <p:spPr>
          <a:xfrm>
            <a:off x="699714" y="288405"/>
            <a:ext cx="8981313" cy="977441"/>
          </a:xfrm>
          <a:prstGeom prst="rect">
            <a:avLst/>
          </a:prstGeom>
        </p:spPr>
        <p:txBody>
          <a:bodyPr spcFirstLastPara="1" vert="horz" lIns="121920" tIns="60960" rIns="121920" bIns="60960" rtlCol="0" anchor="ctr" anchorCtr="0">
            <a:normAutofit/>
          </a:bodyPr>
          <a:lstStyle/>
          <a:p>
            <a:pPr defTabSz="1219170"/>
            <a:r>
              <a:rPr lang="en-US" sz="4000" dirty="0"/>
              <a:t>Overview of pediatric data</a:t>
            </a:r>
            <a:r>
              <a:rPr lang="en-US" sz="4000" dirty="0">
                <a:solidFill>
                  <a:srgbClr val="FFFFFF"/>
                </a:solidFill>
              </a:rPr>
              <a:t> is a gap…</a:t>
            </a:r>
          </a:p>
        </p:txBody>
      </p:sp>
    </p:spTree>
    <p:extLst>
      <p:ext uri="{BB962C8B-B14F-4D97-AF65-F5344CB8AC3E}">
        <p14:creationId xmlns:p14="http://schemas.microsoft.com/office/powerpoint/2010/main" val="5708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0"/>
        <p:cNvGrpSpPr/>
        <p:nvPr/>
      </p:nvGrpSpPr>
      <p:grpSpPr>
        <a:xfrm>
          <a:off x="0" y="0"/>
          <a:ext cx="0" cy="0"/>
          <a:chOff x="0" y="0"/>
          <a:chExt cx="0" cy="0"/>
        </a:xfrm>
      </p:grpSpPr>
      <p:sp useBgFill="1">
        <p:nvSpPr>
          <p:cNvPr id="130" name="Rectangle 129">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2" name="Rectangle 131">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4" name="Rectangle 133">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5" y="-5310547"/>
            <a:ext cx="1580015" cy="12192003"/>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136" name="Rectangle 135">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1"/>
            <a:ext cx="4303423" cy="1575460"/>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11" name="Google Shape;111;p22"/>
          <p:cNvSpPr txBox="1">
            <a:spLocks noGrp="1"/>
          </p:cNvSpPr>
          <p:nvPr>
            <p:ph type="title"/>
          </p:nvPr>
        </p:nvSpPr>
        <p:spPr>
          <a:xfrm>
            <a:off x="699715" y="288405"/>
            <a:ext cx="7170656" cy="977441"/>
          </a:xfrm>
          <a:prstGeom prst="rect">
            <a:avLst/>
          </a:prstGeom>
        </p:spPr>
        <p:txBody>
          <a:bodyPr spcFirstLastPara="1" vert="horz" wrap="square" lIns="121920" tIns="60960" rIns="121920" bIns="60960" rtlCol="0" anchor="ctr" anchorCtr="0">
            <a:normAutofit/>
          </a:bodyPr>
          <a:lstStyle/>
          <a:p>
            <a:pPr defTabSz="1219170">
              <a:spcBef>
                <a:spcPct val="0"/>
              </a:spcBef>
            </a:pPr>
            <a:r>
              <a:rPr lang="en-US" sz="4000" dirty="0">
                <a:solidFill>
                  <a:srgbClr val="FFFFFF"/>
                </a:solidFill>
              </a:rPr>
              <a:t>There is a gap…</a:t>
            </a:r>
          </a:p>
        </p:txBody>
      </p:sp>
      <p:pic>
        <p:nvPicPr>
          <p:cNvPr id="4" name="Graphic 3" descr="Statistics with solid fill">
            <a:extLst>
              <a:ext uri="{FF2B5EF4-FFF2-40B4-BE49-F238E27FC236}">
                <a16:creationId xmlns:a16="http://schemas.microsoft.com/office/drawing/2014/main" id="{066B8F04-B2E2-8F1B-C567-CDD42C967B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2553" y="2593413"/>
            <a:ext cx="3238708" cy="3238708"/>
          </a:xfrm>
          <a:prstGeom prst="rect">
            <a:avLst/>
          </a:prstGeom>
        </p:spPr>
      </p:pic>
      <p:pic>
        <p:nvPicPr>
          <p:cNvPr id="6" name="Graphic 5" descr="Question Mark with solid fill">
            <a:extLst>
              <a:ext uri="{FF2B5EF4-FFF2-40B4-BE49-F238E27FC236}">
                <a16:creationId xmlns:a16="http://schemas.microsoft.com/office/drawing/2014/main" id="{35199C5D-004A-7FC9-C24F-7B2B422B88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645" y="2593412"/>
            <a:ext cx="3238707" cy="3238707"/>
          </a:xfrm>
          <a:prstGeom prst="rect">
            <a:avLst/>
          </a:prstGeom>
        </p:spPr>
      </p:pic>
      <p:pic>
        <p:nvPicPr>
          <p:cNvPr id="8" name="Graphic 7" descr="Database with solid fill">
            <a:extLst>
              <a:ext uri="{FF2B5EF4-FFF2-40B4-BE49-F238E27FC236}">
                <a16:creationId xmlns:a16="http://schemas.microsoft.com/office/drawing/2014/main" id="{66C90F63-EC69-559E-6CCD-B989203435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0740" y="2593412"/>
            <a:ext cx="3238707" cy="3238707"/>
          </a:xfrm>
          <a:prstGeom prst="rect">
            <a:avLst/>
          </a:prstGeom>
        </p:spPr>
      </p:pic>
      <p:sp>
        <p:nvSpPr>
          <p:cNvPr id="9" name="TextBox 8">
            <a:extLst>
              <a:ext uri="{FF2B5EF4-FFF2-40B4-BE49-F238E27FC236}">
                <a16:creationId xmlns:a16="http://schemas.microsoft.com/office/drawing/2014/main" id="{91F80AB1-3947-130F-1931-05EEAB81B20E}"/>
              </a:ext>
            </a:extLst>
          </p:cNvPr>
          <p:cNvSpPr txBox="1"/>
          <p:nvPr/>
        </p:nvSpPr>
        <p:spPr>
          <a:xfrm>
            <a:off x="1335785" y="5702711"/>
            <a:ext cx="2831691"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Few Prior Studies </a:t>
            </a:r>
          </a:p>
        </p:txBody>
      </p:sp>
      <p:sp>
        <p:nvSpPr>
          <p:cNvPr id="10" name="TextBox 9">
            <a:extLst>
              <a:ext uri="{FF2B5EF4-FFF2-40B4-BE49-F238E27FC236}">
                <a16:creationId xmlns:a16="http://schemas.microsoft.com/office/drawing/2014/main" id="{A1071D78-9C7E-E4D0-D83B-33C34B79D6C4}"/>
              </a:ext>
            </a:extLst>
          </p:cNvPr>
          <p:cNvSpPr txBox="1"/>
          <p:nvPr/>
        </p:nvSpPr>
        <p:spPr>
          <a:xfrm>
            <a:off x="4581516" y="5702711"/>
            <a:ext cx="2831691"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Unclear population  </a:t>
            </a:r>
          </a:p>
        </p:txBody>
      </p:sp>
      <p:sp>
        <p:nvSpPr>
          <p:cNvPr id="11" name="TextBox 10">
            <a:extLst>
              <a:ext uri="{FF2B5EF4-FFF2-40B4-BE49-F238E27FC236}">
                <a16:creationId xmlns:a16="http://schemas.microsoft.com/office/drawing/2014/main" id="{B651CE47-745B-D9F9-235D-E6FC3E8DEAD1}"/>
              </a:ext>
            </a:extLst>
          </p:cNvPr>
          <p:cNvSpPr txBox="1"/>
          <p:nvPr/>
        </p:nvSpPr>
        <p:spPr>
          <a:xfrm>
            <a:off x="8155610" y="5702711"/>
            <a:ext cx="3774193" cy="461665"/>
          </a:xfrm>
          <a:prstGeom prst="rect">
            <a:avLst/>
          </a:prstGeom>
          <a:noFill/>
        </p:spPr>
        <p:txBody>
          <a:bodyPr wrap="square" rtlCol="0">
            <a:spAutoFit/>
          </a:bodyPr>
          <a:lstStyle/>
          <a:p>
            <a:pPr defTabSz="1219170"/>
            <a:r>
              <a:rPr lang="en-US" sz="2400" dirty="0">
                <a:solidFill>
                  <a:prstClr val="black"/>
                </a:solidFill>
                <a:latin typeface="Aptos" panose="02110004020202020204"/>
              </a:rPr>
              <a:t>Limited Data Availability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4E88F-69D2-407F-4E58-5B5D602F07E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C78174F-CDCD-891A-7E1D-13639B83DBC6}"/>
              </a:ext>
            </a:extLst>
          </p:cNvPr>
          <p:cNvSpPr/>
          <p:nvPr/>
        </p:nvSpPr>
        <p:spPr>
          <a:xfrm>
            <a:off x="-1" y="1246095"/>
            <a:ext cx="12186761" cy="5611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8">
            <a:extLst>
              <a:ext uri="{FF2B5EF4-FFF2-40B4-BE49-F238E27FC236}">
                <a16:creationId xmlns:a16="http://schemas.microsoft.com/office/drawing/2014/main" id="{9ECAFC0B-A090-CF48-24AF-2FE9AA137E9A}"/>
              </a:ext>
            </a:extLst>
          </p:cNvPr>
          <p:cNvSpPr txBox="1">
            <a:spLocks/>
          </p:cNvSpPr>
          <p:nvPr/>
        </p:nvSpPr>
        <p:spPr>
          <a:xfrm>
            <a:off x="0" y="-7297"/>
            <a:ext cx="12186760" cy="1325578"/>
          </a:xfrm>
          <a:prstGeom prst="rect">
            <a:avLst/>
          </a:prstGeom>
          <a:solidFill>
            <a:srgbClr val="00264A"/>
          </a:solidFill>
          <a:ln>
            <a:noFill/>
          </a:ln>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Similar </a:t>
            </a:r>
            <a:r>
              <a:rPr lang="en-US" sz="4000" b="0" dirty="0" err="1">
                <a:solidFill>
                  <a:schemeClr val="bg1"/>
                </a:solidFill>
              </a:rPr>
              <a:t>Subphenotypes</a:t>
            </a:r>
            <a:br>
              <a:rPr lang="en-US" sz="4000" b="0" dirty="0">
                <a:solidFill>
                  <a:schemeClr val="bg1"/>
                </a:solidFill>
              </a:rPr>
            </a:br>
            <a:r>
              <a:rPr lang="en-US" sz="4000" b="0" dirty="0">
                <a:solidFill>
                  <a:schemeClr val="bg1"/>
                </a:solidFill>
              </a:rPr>
              <a:t>In both ARDS and Pediatric ARDS (PARDS)</a:t>
            </a:r>
          </a:p>
        </p:txBody>
      </p:sp>
      <p:grpSp>
        <p:nvGrpSpPr>
          <p:cNvPr id="13" name="Group 12">
            <a:extLst>
              <a:ext uri="{FF2B5EF4-FFF2-40B4-BE49-F238E27FC236}">
                <a16:creationId xmlns:a16="http://schemas.microsoft.com/office/drawing/2014/main" id="{207C3424-15DA-54F5-4E5F-578FA35E565E}"/>
              </a:ext>
            </a:extLst>
          </p:cNvPr>
          <p:cNvGrpSpPr/>
          <p:nvPr/>
        </p:nvGrpSpPr>
        <p:grpSpPr>
          <a:xfrm>
            <a:off x="5936853" y="1886404"/>
            <a:ext cx="6088140" cy="4469018"/>
            <a:chOff x="5931616" y="1841500"/>
            <a:chExt cx="5931614" cy="4469018"/>
          </a:xfrm>
        </p:grpSpPr>
        <p:pic>
          <p:nvPicPr>
            <p:cNvPr id="10" name="Google Shape;210;p20">
              <a:extLst>
                <a:ext uri="{FF2B5EF4-FFF2-40B4-BE49-F238E27FC236}">
                  <a16:creationId xmlns:a16="http://schemas.microsoft.com/office/drawing/2014/main" id="{B7CAC78D-411D-5739-8CA6-B2C6269CE81F}"/>
                </a:ext>
              </a:extLst>
            </p:cNvPr>
            <p:cNvPicPr preferRelativeResize="0"/>
            <p:nvPr/>
          </p:nvPicPr>
          <p:blipFill rotWithShape="1">
            <a:blip r:embed="rId3">
              <a:alphaModFix/>
            </a:blip>
            <a:srcRect/>
            <a:stretch/>
          </p:blipFill>
          <p:spPr>
            <a:xfrm>
              <a:off x="5931616" y="1841500"/>
              <a:ext cx="5931614" cy="3966440"/>
            </a:xfrm>
            <a:prstGeom prst="rect">
              <a:avLst/>
            </a:prstGeom>
            <a:solidFill>
              <a:schemeClr val="bg1"/>
            </a:solidFill>
            <a:ln>
              <a:noFill/>
            </a:ln>
          </p:spPr>
        </p:pic>
        <p:sp>
          <p:nvSpPr>
            <p:cNvPr id="16" name="TextBox 15">
              <a:extLst>
                <a:ext uri="{FF2B5EF4-FFF2-40B4-BE49-F238E27FC236}">
                  <a16:creationId xmlns:a16="http://schemas.microsoft.com/office/drawing/2014/main" id="{9A20D8B7-A16B-D706-66F6-49EE13B32784}"/>
                </a:ext>
              </a:extLst>
            </p:cNvPr>
            <p:cNvSpPr txBox="1"/>
            <p:nvPr/>
          </p:nvSpPr>
          <p:spPr>
            <a:xfrm>
              <a:off x="8041892" y="6033519"/>
              <a:ext cx="3170820" cy="276999"/>
            </a:xfrm>
            <a:prstGeom prst="rect">
              <a:avLst/>
            </a:prstGeom>
            <a:solidFill>
              <a:schemeClr val="bg1"/>
            </a:solidFill>
            <a:ln>
              <a:noFill/>
            </a:ln>
          </p:spPr>
          <p:txBody>
            <a:bodyPr wrap="square">
              <a:spAutoFit/>
            </a:bodyPr>
            <a:lstStyle/>
            <a:p>
              <a:r>
                <a:rPr lang="en-US" sz="1200" dirty="0">
                  <a:effectLst/>
                </a:rPr>
                <a:t>Dahmer MK  et al. </a:t>
              </a:r>
              <a:r>
                <a:rPr lang="en-US" sz="1200" i="1" dirty="0">
                  <a:effectLst/>
                </a:rPr>
                <a:t>Lancet Respir Med</a:t>
              </a:r>
              <a:r>
                <a:rPr lang="en-US" sz="1200" dirty="0">
                  <a:effectLst/>
                </a:rPr>
                <a:t>. 2022;10(3)</a:t>
              </a:r>
            </a:p>
          </p:txBody>
        </p:sp>
        <p:sp>
          <p:nvSpPr>
            <p:cNvPr id="6" name="TextBox 5">
              <a:extLst>
                <a:ext uri="{FF2B5EF4-FFF2-40B4-BE49-F238E27FC236}">
                  <a16:creationId xmlns:a16="http://schemas.microsoft.com/office/drawing/2014/main" id="{47DD0D3D-671E-23C4-0B3C-F6FFD5DE7C8B}"/>
                </a:ext>
              </a:extLst>
            </p:cNvPr>
            <p:cNvSpPr txBox="1"/>
            <p:nvPr/>
          </p:nvSpPr>
          <p:spPr>
            <a:xfrm>
              <a:off x="8897423" y="1963271"/>
              <a:ext cx="1459759" cy="523220"/>
            </a:xfrm>
            <a:prstGeom prst="rect">
              <a:avLst/>
            </a:prstGeom>
            <a:noFill/>
          </p:spPr>
          <p:txBody>
            <a:bodyPr wrap="none" rtlCol="0">
              <a:spAutoFit/>
            </a:bodyPr>
            <a:lstStyle/>
            <a:p>
              <a:r>
                <a:rPr lang="en-US" sz="2800" dirty="0"/>
                <a:t>Pediatric</a:t>
              </a:r>
            </a:p>
          </p:txBody>
        </p:sp>
        <p:sp>
          <p:nvSpPr>
            <p:cNvPr id="8" name="TextBox 7">
              <a:extLst>
                <a:ext uri="{FF2B5EF4-FFF2-40B4-BE49-F238E27FC236}">
                  <a16:creationId xmlns:a16="http://schemas.microsoft.com/office/drawing/2014/main" id="{9AAA3A00-60E8-0428-62B0-4E257F1AD53E}"/>
                </a:ext>
              </a:extLst>
            </p:cNvPr>
            <p:cNvSpPr txBox="1"/>
            <p:nvPr/>
          </p:nvSpPr>
          <p:spPr>
            <a:xfrm>
              <a:off x="9756323" y="2349345"/>
              <a:ext cx="1267750" cy="369332"/>
            </a:xfrm>
            <a:prstGeom prst="rect">
              <a:avLst/>
            </a:prstGeom>
            <a:solidFill>
              <a:schemeClr val="bg1"/>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EC0D1C6F-B955-A4A5-8996-108FA76FCF2A}"/>
                </a:ext>
              </a:extLst>
            </p:cNvPr>
            <p:cNvSpPr txBox="1"/>
            <p:nvPr/>
          </p:nvSpPr>
          <p:spPr>
            <a:xfrm>
              <a:off x="8897423" y="2392332"/>
              <a:ext cx="1931139" cy="523220"/>
            </a:xfrm>
            <a:prstGeom prst="rect">
              <a:avLst/>
            </a:prstGeom>
            <a:solidFill>
              <a:schemeClr val="bg1"/>
            </a:solidFill>
          </p:spPr>
          <p:txBody>
            <a:bodyPr wrap="square" rtlCol="0">
              <a:spAutoFit/>
            </a:bodyPr>
            <a:lstStyle/>
            <a:p>
              <a:pPr marL="285750" indent="-285750">
                <a:buClr>
                  <a:srgbClr val="0400F5"/>
                </a:buClr>
                <a:buSzPct val="150000"/>
                <a:buFont typeface="System Font Regular"/>
                <a:buChar char="∎"/>
              </a:pPr>
              <a:r>
                <a:rPr lang="en-US" sz="1400" dirty="0"/>
                <a:t>Hypoinflammatory</a:t>
              </a:r>
            </a:p>
            <a:p>
              <a:pPr marL="285750" indent="-285750">
                <a:buClr>
                  <a:srgbClr val="E93322"/>
                </a:buClr>
                <a:buSzPct val="150000"/>
                <a:buFont typeface="System Font Regular"/>
                <a:buChar char="∎"/>
              </a:pPr>
              <a:r>
                <a:rPr lang="en-US" sz="1400" dirty="0"/>
                <a:t>Hyperinflammatory</a:t>
              </a:r>
            </a:p>
          </p:txBody>
        </p:sp>
      </p:grpSp>
      <p:grpSp>
        <p:nvGrpSpPr>
          <p:cNvPr id="12" name="Group 11">
            <a:extLst>
              <a:ext uri="{FF2B5EF4-FFF2-40B4-BE49-F238E27FC236}">
                <a16:creationId xmlns:a16="http://schemas.microsoft.com/office/drawing/2014/main" id="{5F1FE35F-BD86-9DD6-5FA0-5AA415A120CB}"/>
              </a:ext>
            </a:extLst>
          </p:cNvPr>
          <p:cNvGrpSpPr/>
          <p:nvPr/>
        </p:nvGrpSpPr>
        <p:grpSpPr>
          <a:xfrm>
            <a:off x="5239" y="2006087"/>
            <a:ext cx="6088140" cy="4389981"/>
            <a:chOff x="0" y="1816729"/>
            <a:chExt cx="5931615" cy="4389981"/>
          </a:xfrm>
        </p:grpSpPr>
        <p:sp>
          <p:nvSpPr>
            <p:cNvPr id="14" name="TextBox 13">
              <a:extLst>
                <a:ext uri="{FF2B5EF4-FFF2-40B4-BE49-F238E27FC236}">
                  <a16:creationId xmlns:a16="http://schemas.microsoft.com/office/drawing/2014/main" id="{DF0DA863-C62E-8541-E205-F28561F3CDD8}"/>
                </a:ext>
              </a:extLst>
            </p:cNvPr>
            <p:cNvSpPr txBox="1"/>
            <p:nvPr/>
          </p:nvSpPr>
          <p:spPr>
            <a:xfrm>
              <a:off x="1520955" y="5929711"/>
              <a:ext cx="2889705" cy="276999"/>
            </a:xfrm>
            <a:prstGeom prst="rect">
              <a:avLst/>
            </a:prstGeom>
            <a:solidFill>
              <a:schemeClr val="bg1"/>
            </a:solidFill>
            <a:ln>
              <a:noFill/>
            </a:ln>
          </p:spPr>
          <p:txBody>
            <a:bodyPr wrap="square">
              <a:spAutoFit/>
            </a:bodyPr>
            <a:lstStyle/>
            <a:p>
              <a:r>
                <a:rPr lang="en-US" sz="1200" dirty="0">
                  <a:effectLst/>
                </a:rPr>
                <a:t>Calfee CS</a:t>
              </a:r>
              <a:r>
                <a:rPr lang="en-US" sz="1200" dirty="0"/>
                <a:t> et al. </a:t>
              </a:r>
              <a:r>
                <a:rPr lang="en-US" sz="1200" i="1" dirty="0">
                  <a:effectLst/>
                </a:rPr>
                <a:t>Lancet Respir Med</a:t>
              </a:r>
              <a:r>
                <a:rPr lang="en-US" sz="1200" dirty="0">
                  <a:effectLst/>
                </a:rPr>
                <a:t>. 2014;2(8)</a:t>
              </a:r>
            </a:p>
          </p:txBody>
        </p:sp>
        <p:pic>
          <p:nvPicPr>
            <p:cNvPr id="9" name="Picture 4" descr="Figure 2">
              <a:extLst>
                <a:ext uri="{FF2B5EF4-FFF2-40B4-BE49-F238E27FC236}">
                  <a16:creationId xmlns:a16="http://schemas.microsoft.com/office/drawing/2014/main" id="{69824A27-A0C3-017A-CBAA-9DE88BA2E0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0" y="1845491"/>
              <a:ext cx="5931615" cy="3966440"/>
            </a:xfrm>
            <a:prstGeom prst="rect">
              <a:avLst/>
            </a:prstGeom>
            <a:solidFill>
              <a:schemeClr val="bg1"/>
            </a:solidFill>
            <a:ln>
              <a:noFill/>
            </a:ln>
          </p:spPr>
        </p:pic>
        <p:sp>
          <p:nvSpPr>
            <p:cNvPr id="2" name="TextBox 1">
              <a:extLst>
                <a:ext uri="{FF2B5EF4-FFF2-40B4-BE49-F238E27FC236}">
                  <a16:creationId xmlns:a16="http://schemas.microsoft.com/office/drawing/2014/main" id="{86B0BA9C-AA7B-FFC1-A19F-6BD7CD109D61}"/>
                </a:ext>
              </a:extLst>
            </p:cNvPr>
            <p:cNvSpPr txBox="1"/>
            <p:nvPr/>
          </p:nvSpPr>
          <p:spPr>
            <a:xfrm>
              <a:off x="2548187" y="2247878"/>
              <a:ext cx="1931139" cy="523220"/>
            </a:xfrm>
            <a:prstGeom prst="rect">
              <a:avLst/>
            </a:prstGeom>
            <a:solidFill>
              <a:schemeClr val="bg1"/>
            </a:solidFill>
          </p:spPr>
          <p:txBody>
            <a:bodyPr wrap="square" rtlCol="0">
              <a:spAutoFit/>
            </a:bodyPr>
            <a:lstStyle/>
            <a:p>
              <a:pPr marL="285750" indent="-285750">
                <a:buClr>
                  <a:srgbClr val="69B1CC"/>
                </a:buClr>
                <a:buSzPct val="150000"/>
                <a:buFont typeface="System Font Regular"/>
                <a:buChar char="∎"/>
              </a:pPr>
              <a:r>
                <a:rPr lang="en-US" sz="1400" dirty="0"/>
                <a:t>Hypoinflammatory</a:t>
              </a:r>
            </a:p>
            <a:p>
              <a:pPr marL="285750" indent="-285750">
                <a:buClr>
                  <a:srgbClr val="AE3749"/>
                </a:buClr>
                <a:buSzPct val="150000"/>
                <a:buFont typeface="System Font Regular"/>
                <a:buChar char="∎"/>
              </a:pPr>
              <a:r>
                <a:rPr lang="en-US" sz="1400" dirty="0"/>
                <a:t>Hyperinflammatory</a:t>
              </a:r>
            </a:p>
          </p:txBody>
        </p:sp>
        <p:sp>
          <p:nvSpPr>
            <p:cNvPr id="5" name="TextBox 4">
              <a:extLst>
                <a:ext uri="{FF2B5EF4-FFF2-40B4-BE49-F238E27FC236}">
                  <a16:creationId xmlns:a16="http://schemas.microsoft.com/office/drawing/2014/main" id="{A957E957-BE66-0FE6-C499-A13589C194AC}"/>
                </a:ext>
              </a:extLst>
            </p:cNvPr>
            <p:cNvSpPr txBox="1"/>
            <p:nvPr/>
          </p:nvSpPr>
          <p:spPr>
            <a:xfrm>
              <a:off x="2651943" y="1816729"/>
              <a:ext cx="973343" cy="523220"/>
            </a:xfrm>
            <a:prstGeom prst="rect">
              <a:avLst/>
            </a:prstGeom>
            <a:noFill/>
          </p:spPr>
          <p:txBody>
            <a:bodyPr wrap="none" rtlCol="0">
              <a:spAutoFit/>
            </a:bodyPr>
            <a:lstStyle/>
            <a:p>
              <a:r>
                <a:rPr lang="en-US" sz="2800" dirty="0"/>
                <a:t>Adult</a:t>
              </a:r>
            </a:p>
          </p:txBody>
        </p:sp>
        <p:sp>
          <p:nvSpPr>
            <p:cNvPr id="7" name="TextBox 6">
              <a:extLst>
                <a:ext uri="{FF2B5EF4-FFF2-40B4-BE49-F238E27FC236}">
                  <a16:creationId xmlns:a16="http://schemas.microsoft.com/office/drawing/2014/main" id="{C7CE1386-C795-7676-DF47-AA6F48402E76}"/>
                </a:ext>
              </a:extLst>
            </p:cNvPr>
            <p:cNvSpPr txBox="1"/>
            <p:nvPr/>
          </p:nvSpPr>
          <p:spPr>
            <a:xfrm>
              <a:off x="493059" y="1939106"/>
              <a:ext cx="869576" cy="369332"/>
            </a:xfrm>
            <a:prstGeom prst="rect">
              <a:avLst/>
            </a:prstGeom>
            <a:solidFill>
              <a:schemeClr val="bg1"/>
            </a:solidFill>
          </p:spPr>
          <p:txBody>
            <a:bodyPr wrap="square" rtlCol="0">
              <a:spAutoFit/>
            </a:bodyPr>
            <a:lstStyle/>
            <a:p>
              <a:endParaRPr lang="en-US" dirty="0"/>
            </a:p>
          </p:txBody>
        </p:sp>
      </p:grpSp>
      <p:pic>
        <p:nvPicPr>
          <p:cNvPr id="15" name="Google Shape;210;p20">
            <a:extLst>
              <a:ext uri="{FF2B5EF4-FFF2-40B4-BE49-F238E27FC236}">
                <a16:creationId xmlns:a16="http://schemas.microsoft.com/office/drawing/2014/main" id="{69FB73F6-54B4-BC00-7AFF-B053B32AD643}"/>
              </a:ext>
            </a:extLst>
          </p:cNvPr>
          <p:cNvPicPr preferRelativeResize="0"/>
          <p:nvPr/>
        </p:nvPicPr>
        <p:blipFill rotWithShape="1">
          <a:blip r:embed="rId3">
            <a:alphaModFix/>
          </a:blip>
          <a:srcRect l="-982" t="13695" r="96895" b="25534"/>
          <a:stretch/>
        </p:blipFill>
        <p:spPr>
          <a:xfrm>
            <a:off x="5999698" y="2571673"/>
            <a:ext cx="187361" cy="1958354"/>
          </a:xfrm>
          <a:prstGeom prst="rect">
            <a:avLst/>
          </a:prstGeom>
          <a:solidFill>
            <a:schemeClr val="bg1"/>
          </a:solidFill>
          <a:ln>
            <a:noFill/>
          </a:ln>
        </p:spPr>
      </p:pic>
    </p:spTree>
    <p:extLst>
      <p:ext uri="{BB962C8B-B14F-4D97-AF65-F5344CB8AC3E}">
        <p14:creationId xmlns:p14="http://schemas.microsoft.com/office/powerpoint/2010/main" val="2735477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17" name="Rectangle 16">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12192000" cy="6857999"/>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19" name="Rectangle 18">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0861" y="0"/>
            <a:ext cx="7661935" cy="68580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21" name="Rectangle 20">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0861" y="-5"/>
            <a:ext cx="11711139" cy="6410333"/>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2" name="Title 1">
            <a:extLst>
              <a:ext uri="{FF2B5EF4-FFF2-40B4-BE49-F238E27FC236}">
                <a16:creationId xmlns:a16="http://schemas.microsoft.com/office/drawing/2014/main" id="{01E7341D-0B28-EAA5-2DE9-57995176DFD1}"/>
              </a:ext>
            </a:extLst>
          </p:cNvPr>
          <p:cNvSpPr>
            <a:spLocks noGrp="1"/>
          </p:cNvSpPr>
          <p:nvPr>
            <p:ph type="title"/>
          </p:nvPr>
        </p:nvSpPr>
        <p:spPr>
          <a:xfrm>
            <a:off x="1127208" y="857251"/>
            <a:ext cx="4747280" cy="3098061"/>
          </a:xfrm>
        </p:spPr>
        <p:txBody>
          <a:bodyPr spcFirstLastPara="1" vert="horz" wrap="square" lIns="121920" tIns="60960" rIns="121920" bIns="60960" rtlCol="0" anchor="b" anchorCtr="0">
            <a:normAutofit/>
          </a:bodyPr>
          <a:lstStyle/>
          <a:p>
            <a:pPr defTabSz="1219170">
              <a:spcBef>
                <a:spcPct val="0"/>
              </a:spcBef>
            </a:pPr>
            <a:r>
              <a:rPr lang="en-US" sz="4800">
                <a:solidFill>
                  <a:srgbClr val="FFFFFF"/>
                </a:solidFill>
              </a:rPr>
              <a:t>To address this gap…</a:t>
            </a:r>
          </a:p>
        </p:txBody>
      </p:sp>
      <p:sp>
        <p:nvSpPr>
          <p:cNvPr id="23" name="Rectangle 22">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44797" y="-489206"/>
            <a:ext cx="2502408" cy="12191999"/>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5" name="Oval 24">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0588" y="1062545"/>
            <a:ext cx="4756163" cy="47561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pic>
        <p:nvPicPr>
          <p:cNvPr id="10" name="Graphic 9" descr="Clipboard Checked with solid fill">
            <a:extLst>
              <a:ext uri="{FF2B5EF4-FFF2-40B4-BE49-F238E27FC236}">
                <a16:creationId xmlns:a16="http://schemas.microsoft.com/office/drawing/2014/main" id="{DC19EB2F-DD9E-9BD7-09FB-52A837E6F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1874" y="2108876"/>
            <a:ext cx="2654533" cy="2654533"/>
          </a:xfrm>
          <a:prstGeom prst="rect">
            <a:avLst/>
          </a:prstGeom>
        </p:spPr>
      </p:pic>
    </p:spTree>
    <p:extLst>
      <p:ext uri="{BB962C8B-B14F-4D97-AF65-F5344CB8AC3E}">
        <p14:creationId xmlns:p14="http://schemas.microsoft.com/office/powerpoint/2010/main" val="577790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2" name="Rectangle 12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4" name="Rectangle 12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2"/>
            <a:ext cx="12191997" cy="4374128"/>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6" name="Rectangle 12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8" name="Rectangle 12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0" name="Rectangle 12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89"/>
            <a:ext cx="8542484" cy="4374125"/>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2" name="Freeform: Shape 13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1"/>
            <a:ext cx="4990147" cy="4439129"/>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219170"/>
            <a:endParaRPr lang="en-US" sz="2400" dirty="0">
              <a:solidFill>
                <a:prstClr val="white"/>
              </a:solidFill>
              <a:latin typeface="Aptos" panose="02110004020202020204"/>
            </a:endParaRPr>
          </a:p>
        </p:txBody>
      </p:sp>
      <p:sp>
        <p:nvSpPr>
          <p:cNvPr id="117" name="Google Shape;117;p23"/>
          <p:cNvSpPr txBox="1">
            <a:spLocks noGrp="1"/>
          </p:cNvSpPr>
          <p:nvPr>
            <p:ph type="title"/>
          </p:nvPr>
        </p:nvSpPr>
        <p:spPr>
          <a:xfrm>
            <a:off x="1192001" y="699923"/>
            <a:ext cx="10053763" cy="2928471"/>
          </a:xfrm>
          <a:prstGeom prst="rect">
            <a:avLst/>
          </a:prstGeom>
        </p:spPr>
        <p:txBody>
          <a:bodyPr spcFirstLastPara="1" vert="horz" wrap="square" lIns="121920" tIns="60960" rIns="121920" bIns="60960" rtlCol="0" anchor="b" anchorCtr="0">
            <a:normAutofit/>
          </a:bodyPr>
          <a:lstStyle/>
          <a:p>
            <a:pPr algn="ctr" defTabSz="1219170">
              <a:spcBef>
                <a:spcPct val="0"/>
              </a:spcBef>
              <a:buClr>
                <a:schemeClr val="dk2"/>
              </a:buClr>
              <a:buSzPts val="1100"/>
            </a:pPr>
            <a:r>
              <a:rPr lang="en-US" sz="4800" dirty="0">
                <a:solidFill>
                  <a:srgbClr val="FFFFFF"/>
                </a:solidFill>
                <a:sym typeface="Arial"/>
              </a:rPr>
              <a:t>Utilization of </a:t>
            </a:r>
            <a:r>
              <a:rPr lang="en-US" sz="4800" dirty="0" err="1">
                <a:solidFill>
                  <a:srgbClr val="FFFFFF"/>
                </a:solidFill>
                <a:sym typeface="Arial"/>
              </a:rPr>
              <a:t>Neurally</a:t>
            </a:r>
            <a:r>
              <a:rPr lang="en-US" sz="4800" dirty="0">
                <a:solidFill>
                  <a:srgbClr val="FFFFFF"/>
                </a:solidFill>
                <a:sym typeface="Arial"/>
              </a:rPr>
              <a:t> Adjusted Ventilatory Assist Across Pediatric Critical Care Centers: </a:t>
            </a:r>
            <a:br>
              <a:rPr lang="en-US" sz="4800" dirty="0">
                <a:solidFill>
                  <a:srgbClr val="FFFFFF"/>
                </a:solidFill>
                <a:sym typeface="Arial"/>
              </a:rPr>
            </a:br>
            <a:r>
              <a:rPr lang="en-US" sz="4800" dirty="0">
                <a:solidFill>
                  <a:srgbClr val="FFFFFF"/>
                </a:solidFill>
                <a:sym typeface="Arial"/>
              </a:rPr>
              <a:t>A Clinician-Based Survey</a:t>
            </a:r>
            <a:endParaRPr lang="en-US" sz="4800" dirty="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3" name="Rectangle 14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6" cy="1590740"/>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5" name="Rectangle 14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5305" cy="1590741"/>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7" name="Rectangle 14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1"/>
            <a:ext cx="4076697" cy="1590740"/>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9" name="Rectangle 14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7" cy="1597432"/>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2" name="Google Shape;122;p24"/>
          <p:cNvSpPr txBox="1">
            <a:spLocks noGrp="1"/>
          </p:cNvSpPr>
          <p:nvPr>
            <p:ph type="title"/>
          </p:nvPr>
        </p:nvSpPr>
        <p:spPr>
          <a:xfrm>
            <a:off x="1371599" y="294538"/>
            <a:ext cx="9895951" cy="1033669"/>
          </a:xfrm>
          <a:prstGeom prst="rect">
            <a:avLst/>
          </a:prstGeom>
        </p:spPr>
        <p:txBody>
          <a:bodyPr spcFirstLastPara="1" vert="horz" wrap="square" lIns="121920" tIns="60960" rIns="121920" bIns="60960" rtlCol="0" anchor="ctr" anchorCtr="0">
            <a:normAutofit/>
          </a:bodyPr>
          <a:lstStyle/>
          <a:p>
            <a:pPr defTabSz="1219170">
              <a:spcBef>
                <a:spcPct val="0"/>
              </a:spcBef>
            </a:pPr>
            <a:r>
              <a:rPr lang="en-US" sz="4000" dirty="0">
                <a:solidFill>
                  <a:srgbClr val="FFFFFF"/>
                </a:solidFill>
              </a:rPr>
              <a:t>Aims: </a:t>
            </a:r>
          </a:p>
        </p:txBody>
      </p:sp>
      <p:sp>
        <p:nvSpPr>
          <p:cNvPr id="123" name="Google Shape;123;p24"/>
          <p:cNvSpPr txBox="1">
            <a:spLocks noGrp="1"/>
          </p:cNvSpPr>
          <p:nvPr>
            <p:ph type="body" idx="1"/>
          </p:nvPr>
        </p:nvSpPr>
        <p:spPr>
          <a:xfrm>
            <a:off x="1056967" y="2082222"/>
            <a:ext cx="9724031" cy="3683359"/>
          </a:xfrm>
          <a:prstGeom prst="rect">
            <a:avLst/>
          </a:prstGeom>
        </p:spPr>
        <p:txBody>
          <a:bodyPr spcFirstLastPara="1" vert="horz" wrap="square" lIns="121920" tIns="60960" rIns="121920" bIns="60960" rtlCol="0" anchor="ctr" anchorCtr="0">
            <a:normAutofit/>
          </a:bodyPr>
          <a:lstStyle/>
          <a:p>
            <a:pPr marL="1219170" indent="-304792" defTabSz="1219170">
              <a:spcAft>
                <a:spcPts val="800"/>
              </a:spcAft>
              <a:buFont typeface="Arial" panose="020B0604020202020204" pitchFamily="34" charset="0"/>
              <a:buChar char="•"/>
            </a:pPr>
            <a:endParaRPr lang="en-US" sz="2000" dirty="0">
              <a:highlight>
                <a:srgbClr val="FFFFFF"/>
              </a:highlight>
              <a:sym typeface="Arial"/>
            </a:endParaRPr>
          </a:p>
          <a:p>
            <a:pPr marL="584185" indent="-304792" defTabSz="1219170">
              <a:spcAft>
                <a:spcPts val="800"/>
              </a:spcAft>
              <a:buClr>
                <a:schemeClr val="dk2"/>
              </a:buClr>
              <a:buSzPts val="2100"/>
              <a:buFont typeface="Arial" panose="020B0604020202020204" pitchFamily="34" charset="0"/>
              <a:buChar char="•"/>
            </a:pPr>
            <a:r>
              <a:rPr lang="en-US" sz="2400" dirty="0">
                <a:highlight>
                  <a:srgbClr val="FFFFFF"/>
                </a:highlight>
                <a:sym typeface="Arial"/>
              </a:rPr>
              <a:t>Identify the characteristics of centers where NAVA is utilized. </a:t>
            </a:r>
          </a:p>
          <a:p>
            <a:pPr marL="584185" indent="-304792" defTabSz="1219170">
              <a:spcAft>
                <a:spcPts val="800"/>
              </a:spcAft>
              <a:buClr>
                <a:schemeClr val="dk2"/>
              </a:buClr>
              <a:buSzPts val="2100"/>
              <a:buFont typeface="Arial" panose="020B0604020202020204" pitchFamily="34" charset="0"/>
              <a:buChar char="•"/>
            </a:pPr>
            <a:endParaRPr lang="en-US" sz="2400" dirty="0">
              <a:highlight>
                <a:srgbClr val="FFFFFF"/>
              </a:highlight>
              <a:sym typeface="Arial"/>
            </a:endParaRPr>
          </a:p>
          <a:p>
            <a:pPr marL="584185" indent="-304792" defTabSz="1219170">
              <a:spcAft>
                <a:spcPts val="800"/>
              </a:spcAft>
              <a:buClr>
                <a:schemeClr val="dk2"/>
              </a:buClr>
              <a:buSzPts val="2100"/>
              <a:buFont typeface="Arial" panose="020B0604020202020204" pitchFamily="34" charset="0"/>
              <a:buChar char="•"/>
            </a:pPr>
            <a:r>
              <a:rPr lang="en-US" sz="2400" dirty="0">
                <a:highlight>
                  <a:srgbClr val="FFFFFF"/>
                </a:highlight>
                <a:sym typeface="Arial"/>
              </a:rPr>
              <a:t>Examine provider experiences, satisfaction levels, training, and barriers to NAVA use.</a:t>
            </a:r>
          </a:p>
          <a:p>
            <a:pPr marL="584185" indent="-304792" defTabSz="1219170">
              <a:spcAft>
                <a:spcPts val="800"/>
              </a:spcAft>
              <a:buClr>
                <a:schemeClr val="dk2"/>
              </a:buClr>
              <a:buSzPts val="2100"/>
              <a:buFont typeface="Arial" panose="020B0604020202020204" pitchFamily="34" charset="0"/>
              <a:buChar char="•"/>
            </a:pPr>
            <a:endParaRPr lang="en-US" sz="2400" dirty="0">
              <a:highlight>
                <a:srgbClr val="FFFFFF"/>
              </a:highlight>
              <a:sym typeface="Arial"/>
            </a:endParaRPr>
          </a:p>
          <a:p>
            <a:pPr marL="584185" indent="-304792" defTabSz="1219170">
              <a:spcAft>
                <a:spcPts val="800"/>
              </a:spcAft>
              <a:buClr>
                <a:schemeClr val="dk2"/>
              </a:buClr>
              <a:buSzPts val="2100"/>
              <a:buFont typeface="Arial" panose="020B0604020202020204" pitchFamily="34" charset="0"/>
              <a:buChar char="•"/>
            </a:pPr>
            <a:r>
              <a:rPr lang="en-US" sz="2400" dirty="0">
                <a:highlight>
                  <a:srgbClr val="FFFFFF"/>
                </a:highlight>
                <a:sym typeface="Arial"/>
              </a:rPr>
              <a:t>Determine indications and patient population of NAVA usage.</a:t>
            </a:r>
          </a:p>
          <a:p>
            <a:pPr indent="-304792" defTabSz="1219170">
              <a:spcAft>
                <a:spcPts val="800"/>
              </a:spcAft>
              <a:buFont typeface="Arial" panose="020B0604020202020204" pitchFamily="34" charset="0"/>
              <a:buChar char="•"/>
            </a:pPr>
            <a:endParaRPr lang="en-US" sz="2000" dirty="0">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6" cy="1590740"/>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5305" cy="1590741"/>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1"/>
            <a:ext cx="4076697" cy="1590740"/>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7" cy="1597432"/>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DC1A773C-300B-3D00-B8BF-5AE9398C42BF}"/>
              </a:ext>
            </a:extLst>
          </p:cNvPr>
          <p:cNvSpPr>
            <a:spLocks noGrp="1"/>
          </p:cNvSpPr>
          <p:nvPr>
            <p:ph type="title"/>
          </p:nvPr>
        </p:nvSpPr>
        <p:spPr>
          <a:xfrm>
            <a:off x="1371599" y="294538"/>
            <a:ext cx="9895951" cy="1033669"/>
          </a:xfrm>
        </p:spPr>
        <p:txBody>
          <a:bodyPr spcFirstLastPara="1" vert="horz" wrap="square" lIns="121920" tIns="60960" rIns="121920" bIns="60960" rtlCol="0" anchor="ctr" anchorCtr="0">
            <a:normAutofit/>
          </a:bodyPr>
          <a:lstStyle/>
          <a:p>
            <a:pPr defTabSz="1219170">
              <a:spcBef>
                <a:spcPct val="0"/>
              </a:spcBef>
            </a:pPr>
            <a:r>
              <a:rPr lang="en-US" sz="4000">
                <a:solidFill>
                  <a:srgbClr val="FFFFFF"/>
                </a:solidFill>
              </a:rPr>
              <a:t>Hypothesis: </a:t>
            </a:r>
          </a:p>
        </p:txBody>
      </p:sp>
      <p:sp>
        <p:nvSpPr>
          <p:cNvPr id="3" name="Text Placeholder 2">
            <a:extLst>
              <a:ext uri="{FF2B5EF4-FFF2-40B4-BE49-F238E27FC236}">
                <a16:creationId xmlns:a16="http://schemas.microsoft.com/office/drawing/2014/main" id="{DE9BCFC7-3622-06B6-CF3F-7B6F11E633DF}"/>
              </a:ext>
            </a:extLst>
          </p:cNvPr>
          <p:cNvSpPr>
            <a:spLocks noGrp="1"/>
          </p:cNvSpPr>
          <p:nvPr>
            <p:ph type="body" idx="1"/>
          </p:nvPr>
        </p:nvSpPr>
        <p:spPr>
          <a:xfrm>
            <a:off x="548641" y="2087881"/>
            <a:ext cx="11460479" cy="4191000"/>
          </a:xfrm>
        </p:spPr>
        <p:txBody>
          <a:bodyPr spcFirstLastPara="1" vert="horz" wrap="square" lIns="121920" tIns="60960" rIns="121920" bIns="60960" rtlCol="0" anchor="ctr" anchorCtr="0">
            <a:normAutofit lnSpcReduction="10000"/>
          </a:bodyPr>
          <a:lstStyle/>
          <a:p>
            <a:pPr indent="-304792" defTabSz="1219170">
              <a:spcAft>
                <a:spcPts val="800"/>
              </a:spcAft>
              <a:buFont typeface="Arial" panose="020B0604020202020204" pitchFamily="34" charset="0"/>
              <a:buChar char="•"/>
            </a:pPr>
            <a:r>
              <a:rPr lang="en-US" sz="2667" dirty="0"/>
              <a:t>We hypothesize that institutional size is independently associated with increased utilization of NAVA in the PICU.</a:t>
            </a:r>
          </a:p>
          <a:p>
            <a:pPr marL="0" indent="0" defTabSz="1219170">
              <a:spcAft>
                <a:spcPts val="800"/>
              </a:spcAft>
              <a:buNone/>
            </a:pPr>
            <a:endParaRPr lang="en-US" sz="2667" dirty="0"/>
          </a:p>
          <a:p>
            <a:pPr indent="-304792" defTabSz="1219170">
              <a:spcAft>
                <a:spcPts val="800"/>
              </a:spcAft>
              <a:buFont typeface="Arial" panose="020B0604020202020204" pitchFamily="34" charset="0"/>
              <a:buChar char="•"/>
            </a:pPr>
            <a:r>
              <a:rPr lang="en-US" sz="2667" dirty="0"/>
              <a:t>We hypothesize that experience and formal training in NAVA is independently associated with increased provider comfort at the bedside.</a:t>
            </a:r>
          </a:p>
          <a:p>
            <a:pPr indent="-304792" defTabSz="1219170">
              <a:spcAft>
                <a:spcPts val="800"/>
              </a:spcAft>
              <a:buFont typeface="Arial" panose="020B0604020202020204" pitchFamily="34" charset="0"/>
              <a:buChar char="•"/>
            </a:pPr>
            <a:endParaRPr lang="en-US" sz="2667" dirty="0"/>
          </a:p>
          <a:p>
            <a:pPr indent="-304792" defTabSz="1219170">
              <a:spcAft>
                <a:spcPts val="800"/>
              </a:spcAft>
              <a:buFont typeface="Arial" panose="020B0604020202020204" pitchFamily="34" charset="0"/>
              <a:buChar char="•"/>
            </a:pPr>
            <a:r>
              <a:rPr lang="en-US" sz="2667" dirty="0"/>
              <a:t>We hypothesize that NAVA is used among a heterogenous patient population.</a:t>
            </a:r>
            <a:br>
              <a:rPr lang="en-US" sz="2667" dirty="0"/>
            </a:br>
            <a:endParaRPr lang="en-US" sz="2667" dirty="0"/>
          </a:p>
        </p:txBody>
      </p:sp>
    </p:spTree>
    <p:extLst>
      <p:ext uri="{BB962C8B-B14F-4D97-AF65-F5344CB8AC3E}">
        <p14:creationId xmlns:p14="http://schemas.microsoft.com/office/powerpoint/2010/main" val="1581032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6" cy="1590740"/>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5305" cy="1590741"/>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1"/>
            <a:ext cx="4076697" cy="1590740"/>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7" cy="1597432"/>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95E2F732-C909-D584-FFE6-CC46BDC7D2E4}"/>
              </a:ext>
            </a:extLst>
          </p:cNvPr>
          <p:cNvSpPr>
            <a:spLocks noGrp="1"/>
          </p:cNvSpPr>
          <p:nvPr>
            <p:ph type="title"/>
          </p:nvPr>
        </p:nvSpPr>
        <p:spPr>
          <a:xfrm>
            <a:off x="1371599" y="294538"/>
            <a:ext cx="9895951" cy="1033669"/>
          </a:xfrm>
        </p:spPr>
        <p:txBody>
          <a:bodyPr spcFirstLastPara="1" vert="horz" wrap="square" lIns="121920" tIns="60960" rIns="121920" bIns="60960" rtlCol="0" anchor="ctr" anchorCtr="0">
            <a:normAutofit/>
          </a:bodyPr>
          <a:lstStyle/>
          <a:p>
            <a:pPr defTabSz="1219170">
              <a:spcBef>
                <a:spcPct val="0"/>
              </a:spcBef>
            </a:pPr>
            <a:r>
              <a:rPr lang="en-US" sz="4000">
                <a:solidFill>
                  <a:srgbClr val="FFFFFF"/>
                </a:solidFill>
              </a:rPr>
              <a:t>Methods: Study Design and Participants </a:t>
            </a:r>
          </a:p>
        </p:txBody>
      </p:sp>
      <p:sp>
        <p:nvSpPr>
          <p:cNvPr id="3" name="Text Placeholder 2">
            <a:extLst>
              <a:ext uri="{FF2B5EF4-FFF2-40B4-BE49-F238E27FC236}">
                <a16:creationId xmlns:a16="http://schemas.microsoft.com/office/drawing/2014/main" id="{D2D68F79-1129-9857-6DF3-69B01FDEEFB7}"/>
              </a:ext>
            </a:extLst>
          </p:cNvPr>
          <p:cNvSpPr>
            <a:spLocks noGrp="1"/>
          </p:cNvSpPr>
          <p:nvPr>
            <p:ph type="body" idx="1"/>
          </p:nvPr>
        </p:nvSpPr>
        <p:spPr>
          <a:xfrm>
            <a:off x="795074" y="1733731"/>
            <a:ext cx="11048999" cy="4693919"/>
          </a:xfrm>
        </p:spPr>
        <p:txBody>
          <a:bodyPr spcFirstLastPara="1" vert="horz" wrap="square" lIns="121920" tIns="60960" rIns="121920" bIns="60960" rtlCol="0" anchor="ctr" anchorCtr="0">
            <a:normAutofit/>
          </a:bodyPr>
          <a:lstStyle/>
          <a:p>
            <a:pPr indent="-304792" defTabSz="1219170">
              <a:spcAft>
                <a:spcPts val="800"/>
              </a:spcAft>
              <a:buFont typeface="Arial" panose="020B0604020202020204" pitchFamily="34" charset="0"/>
              <a:buChar char="•"/>
            </a:pPr>
            <a:r>
              <a:rPr lang="en-US" sz="2667" dirty="0"/>
              <a:t>Created a cross-sectional web-based Qualtrics survey.  </a:t>
            </a:r>
          </a:p>
          <a:p>
            <a:pPr marL="304792" indent="0" defTabSz="1219170">
              <a:spcAft>
                <a:spcPts val="800"/>
              </a:spcAft>
              <a:buNone/>
            </a:pPr>
            <a:endParaRPr lang="en-US" sz="2667" dirty="0"/>
          </a:p>
          <a:p>
            <a:pPr indent="-304792" defTabSz="1219170">
              <a:spcAft>
                <a:spcPts val="800"/>
              </a:spcAft>
              <a:buFont typeface="Arial" panose="020B0604020202020204" pitchFamily="34" charset="0"/>
              <a:buChar char="•"/>
            </a:pPr>
            <a:r>
              <a:rPr lang="en-US" sz="2667" dirty="0"/>
              <a:t>Eligible participants included practicing pediatric critical care attendings.</a:t>
            </a:r>
          </a:p>
          <a:p>
            <a:pPr lvl="1" indent="-304792" defTabSz="1219170">
              <a:spcAft>
                <a:spcPts val="800"/>
              </a:spcAft>
              <a:buFont typeface="Arial" panose="020B0604020202020204" pitchFamily="34" charset="0"/>
              <a:buChar char="•"/>
            </a:pPr>
            <a:r>
              <a:rPr lang="en-US" sz="2267" dirty="0"/>
              <a:t>Subsection for medical directors answer additional institutional questions.</a:t>
            </a:r>
          </a:p>
          <a:p>
            <a:pPr marL="304792" indent="0" defTabSz="1219170">
              <a:spcAft>
                <a:spcPts val="800"/>
              </a:spcAft>
              <a:buNone/>
            </a:pPr>
            <a:endParaRPr lang="en-US" sz="2667" dirty="0"/>
          </a:p>
          <a:p>
            <a:pPr indent="-304792" defTabSz="1219170">
              <a:spcAft>
                <a:spcPts val="800"/>
              </a:spcAft>
              <a:buFont typeface="Arial" panose="020B0604020202020204" pitchFamily="34" charset="0"/>
              <a:buChar char="•"/>
            </a:pPr>
            <a:r>
              <a:rPr lang="en-US" sz="2667" dirty="0"/>
              <a:t>Survey distributed through Pediatric Acute Lung Injury and Sepsis Investigators (PALISI) Network.</a:t>
            </a:r>
          </a:p>
          <a:p>
            <a:pPr lvl="1" indent="-304792" defTabSz="1219170">
              <a:spcAft>
                <a:spcPts val="800"/>
              </a:spcAft>
              <a:buFont typeface="Arial" panose="020B0604020202020204" pitchFamily="34" charset="0"/>
              <a:buChar char="•"/>
            </a:pPr>
            <a:r>
              <a:rPr lang="en-US" sz="2267" dirty="0"/>
              <a:t>Email Listserv</a:t>
            </a:r>
          </a:p>
          <a:p>
            <a:pPr lvl="1" indent="-304792" defTabSz="1219170">
              <a:spcAft>
                <a:spcPts val="800"/>
              </a:spcAft>
              <a:buFont typeface="Arial" panose="020B0604020202020204" pitchFamily="34" charset="0"/>
              <a:buChar char="•"/>
            </a:pPr>
            <a:r>
              <a:rPr lang="en-US" sz="2267" dirty="0"/>
              <a:t>Advertised at PALISI Spring Conference </a:t>
            </a:r>
          </a:p>
        </p:txBody>
      </p:sp>
    </p:spTree>
    <p:extLst>
      <p:ext uri="{BB962C8B-B14F-4D97-AF65-F5344CB8AC3E}">
        <p14:creationId xmlns:p14="http://schemas.microsoft.com/office/powerpoint/2010/main" val="2685629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6" cy="1590740"/>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8115305" cy="1590741"/>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1"/>
            <a:ext cx="4076697" cy="1590740"/>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0"/>
            <a:ext cx="11732647" cy="1597432"/>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94C08D90-E766-0613-950C-769D30525FC6}"/>
              </a:ext>
            </a:extLst>
          </p:cNvPr>
          <p:cNvSpPr>
            <a:spLocks noGrp="1"/>
          </p:cNvSpPr>
          <p:nvPr>
            <p:ph type="title"/>
          </p:nvPr>
        </p:nvSpPr>
        <p:spPr>
          <a:xfrm>
            <a:off x="1371599" y="294538"/>
            <a:ext cx="9895951" cy="1033669"/>
          </a:xfrm>
        </p:spPr>
        <p:txBody>
          <a:bodyPr spcFirstLastPara="1" vert="horz" wrap="square" lIns="121920" tIns="60960" rIns="121920" bIns="60960" rtlCol="0" anchor="ctr" anchorCtr="0">
            <a:normAutofit/>
          </a:bodyPr>
          <a:lstStyle/>
          <a:p>
            <a:pPr defTabSz="1219170">
              <a:spcBef>
                <a:spcPct val="0"/>
              </a:spcBef>
            </a:pPr>
            <a:r>
              <a:rPr lang="en-US" sz="4000" dirty="0">
                <a:solidFill>
                  <a:srgbClr val="FFFFFF"/>
                </a:solidFill>
              </a:rPr>
              <a:t>Breakdown of Responses:</a:t>
            </a:r>
          </a:p>
        </p:txBody>
      </p:sp>
      <p:grpSp>
        <p:nvGrpSpPr>
          <p:cNvPr id="4" name="Group 3">
            <a:extLst>
              <a:ext uri="{FF2B5EF4-FFF2-40B4-BE49-F238E27FC236}">
                <a16:creationId xmlns:a16="http://schemas.microsoft.com/office/drawing/2014/main" id="{7FE6E049-4DB7-279D-2E0A-8A9315B6DE24}"/>
              </a:ext>
            </a:extLst>
          </p:cNvPr>
          <p:cNvGrpSpPr/>
          <p:nvPr/>
        </p:nvGrpSpPr>
        <p:grpSpPr>
          <a:xfrm>
            <a:off x="2467332" y="2122130"/>
            <a:ext cx="7257328" cy="3791041"/>
            <a:chOff x="1850502" y="342900"/>
            <a:chExt cx="5442996" cy="2843281"/>
          </a:xfrm>
        </p:grpSpPr>
        <p:sp>
          <p:nvSpPr>
            <p:cNvPr id="5" name="Rounded Rectangle 4">
              <a:extLst>
                <a:ext uri="{FF2B5EF4-FFF2-40B4-BE49-F238E27FC236}">
                  <a16:creationId xmlns:a16="http://schemas.microsoft.com/office/drawing/2014/main" id="{7E8937D9-F3B7-3979-842B-C82DBD708B46}"/>
                </a:ext>
              </a:extLst>
            </p:cNvPr>
            <p:cNvSpPr/>
            <p:nvPr/>
          </p:nvSpPr>
          <p:spPr>
            <a:xfrm>
              <a:off x="3543300" y="342900"/>
              <a:ext cx="2057400" cy="548640"/>
            </a:xfrm>
            <a:prstGeom prst="roundRect">
              <a:avLst/>
            </a:prstGeom>
            <a:solidFill>
              <a:schemeClr val="bg1">
                <a:lumMod val="7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sz="1600"/>
              </a:pPr>
              <a:r>
                <a:rPr sz="1600" dirty="0">
                  <a:solidFill>
                    <a:prstClr val="white"/>
                  </a:solidFill>
                  <a:latin typeface="Aptos" panose="02110004020202020204"/>
                </a:rPr>
                <a:t>95 Total Responses</a:t>
              </a:r>
            </a:p>
          </p:txBody>
        </p:sp>
        <p:sp>
          <p:nvSpPr>
            <p:cNvPr id="6" name="Rounded Rectangle 5">
              <a:extLst>
                <a:ext uri="{FF2B5EF4-FFF2-40B4-BE49-F238E27FC236}">
                  <a16:creationId xmlns:a16="http://schemas.microsoft.com/office/drawing/2014/main" id="{9B999A90-DA46-9394-C430-27A15140BBDC}"/>
                </a:ext>
              </a:extLst>
            </p:cNvPr>
            <p:cNvSpPr/>
            <p:nvPr/>
          </p:nvSpPr>
          <p:spPr>
            <a:xfrm>
              <a:off x="1850502" y="1397643"/>
              <a:ext cx="2057400" cy="548640"/>
            </a:xfrm>
            <a:prstGeom prst="roundRect">
              <a:avLst/>
            </a:prstGeom>
            <a:solidFill>
              <a:schemeClr val="bg1">
                <a:lumMod val="7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sz="1600"/>
              </a:pPr>
              <a:r>
                <a:rPr sz="1600" dirty="0">
                  <a:solidFill>
                    <a:prstClr val="white"/>
                  </a:solidFill>
                  <a:latin typeface="Aptos" panose="02110004020202020204"/>
                </a:rPr>
                <a:t>18 </a:t>
              </a:r>
              <a:r>
                <a:rPr lang="en-US" sz="1600" dirty="0">
                  <a:solidFill>
                    <a:prstClr val="white"/>
                  </a:solidFill>
                  <a:latin typeface="Aptos" panose="02110004020202020204"/>
                </a:rPr>
                <a:t>Does not use NAVA </a:t>
              </a:r>
              <a:endParaRPr sz="1600" dirty="0">
                <a:solidFill>
                  <a:prstClr val="white"/>
                </a:solidFill>
                <a:latin typeface="Aptos" panose="02110004020202020204"/>
              </a:endParaRPr>
            </a:p>
          </p:txBody>
        </p:sp>
        <p:sp>
          <p:nvSpPr>
            <p:cNvPr id="7" name="Rounded Rectangle 6">
              <a:extLst>
                <a:ext uri="{FF2B5EF4-FFF2-40B4-BE49-F238E27FC236}">
                  <a16:creationId xmlns:a16="http://schemas.microsoft.com/office/drawing/2014/main" id="{76915799-ACAC-C660-1E46-7579E511DCC3}"/>
                </a:ext>
              </a:extLst>
            </p:cNvPr>
            <p:cNvSpPr/>
            <p:nvPr/>
          </p:nvSpPr>
          <p:spPr>
            <a:xfrm>
              <a:off x="5236098" y="1397643"/>
              <a:ext cx="2057400" cy="548640"/>
            </a:xfrm>
            <a:prstGeom prst="roundRect">
              <a:avLst/>
            </a:prstGeom>
            <a:solidFill>
              <a:schemeClr val="bg1">
                <a:lumMod val="7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sz="1600"/>
              </a:pPr>
              <a:r>
                <a:rPr lang="en-US" sz="1600" dirty="0">
                  <a:solidFill>
                    <a:prstClr val="white"/>
                  </a:solidFill>
                  <a:latin typeface="Aptos" panose="02110004020202020204"/>
                </a:rPr>
                <a:t>77</a:t>
              </a:r>
              <a:r>
                <a:rPr sz="1600" dirty="0">
                  <a:solidFill>
                    <a:prstClr val="white"/>
                  </a:solidFill>
                  <a:latin typeface="Aptos" panose="02110004020202020204"/>
                </a:rPr>
                <a:t> </a:t>
              </a:r>
              <a:r>
                <a:rPr lang="en-US" sz="1600" dirty="0">
                  <a:solidFill>
                    <a:prstClr val="white"/>
                  </a:solidFill>
                  <a:latin typeface="Aptos" panose="02110004020202020204"/>
                </a:rPr>
                <a:t>Yes Uses NAVA </a:t>
              </a:r>
              <a:endParaRPr sz="1600" dirty="0">
                <a:solidFill>
                  <a:prstClr val="white"/>
                </a:solidFill>
                <a:latin typeface="Aptos" panose="02110004020202020204"/>
              </a:endParaRPr>
            </a:p>
          </p:txBody>
        </p:sp>
        <p:sp>
          <p:nvSpPr>
            <p:cNvPr id="11" name="Rounded Rectangle 10">
              <a:extLst>
                <a:ext uri="{FF2B5EF4-FFF2-40B4-BE49-F238E27FC236}">
                  <a16:creationId xmlns:a16="http://schemas.microsoft.com/office/drawing/2014/main" id="{C2EC6506-FBDF-5AD8-43C5-4A285133045B}"/>
                </a:ext>
              </a:extLst>
            </p:cNvPr>
            <p:cNvSpPr/>
            <p:nvPr/>
          </p:nvSpPr>
          <p:spPr>
            <a:xfrm>
              <a:off x="2357256" y="2654904"/>
              <a:ext cx="1043891" cy="531277"/>
            </a:xfrm>
            <a:prstGeom prst="roundRect">
              <a:avLst/>
            </a:prstGeom>
            <a:solidFill>
              <a:schemeClr val="bg1">
                <a:lumMod val="7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sz="1600"/>
              </a:pPr>
              <a:r>
                <a:rPr sz="1600" dirty="0">
                  <a:solidFill>
                    <a:prstClr val="white"/>
                  </a:solidFill>
                  <a:latin typeface="Aptos" panose="02110004020202020204"/>
                </a:rPr>
                <a:t>4 PICU Medical Directors</a:t>
              </a:r>
            </a:p>
          </p:txBody>
        </p:sp>
        <p:cxnSp>
          <p:nvCxnSpPr>
            <p:cNvPr id="17" name="Straight Arrow Connector 16">
              <a:extLst>
                <a:ext uri="{FF2B5EF4-FFF2-40B4-BE49-F238E27FC236}">
                  <a16:creationId xmlns:a16="http://schemas.microsoft.com/office/drawing/2014/main" id="{7846C09B-4AC2-9BB4-E07E-F02135B3C22A}"/>
                </a:ext>
              </a:extLst>
            </p:cNvPr>
            <p:cNvCxnSpPr/>
            <p:nvPr/>
          </p:nvCxnSpPr>
          <p:spPr>
            <a:xfrm flipH="1">
              <a:off x="3347978" y="989635"/>
              <a:ext cx="312516" cy="3298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9CF64018-C8C2-F8A1-7A7D-8B104194D430}"/>
                </a:ext>
              </a:extLst>
            </p:cNvPr>
            <p:cNvCxnSpPr>
              <a:cxnSpLocks/>
            </p:cNvCxnSpPr>
            <p:nvPr/>
          </p:nvCxnSpPr>
          <p:spPr>
            <a:xfrm>
              <a:off x="5483509" y="979653"/>
              <a:ext cx="289727" cy="3398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D2E9BEE-2563-856D-18B2-2281250755A1}"/>
                </a:ext>
              </a:extLst>
            </p:cNvPr>
            <p:cNvCxnSpPr>
              <a:cxnSpLocks/>
            </p:cNvCxnSpPr>
            <p:nvPr/>
          </p:nvCxnSpPr>
          <p:spPr>
            <a:xfrm>
              <a:off x="2879311" y="2047082"/>
              <a:ext cx="0" cy="390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B4699C70-6B33-37A7-0437-8674953BCC57}"/>
                </a:ext>
              </a:extLst>
            </p:cNvPr>
            <p:cNvCxnSpPr>
              <a:cxnSpLocks/>
            </p:cNvCxnSpPr>
            <p:nvPr/>
          </p:nvCxnSpPr>
          <p:spPr>
            <a:xfrm>
              <a:off x="6255319" y="2024411"/>
              <a:ext cx="0" cy="4130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25" name="Rounded Rectangle 24">
            <a:extLst>
              <a:ext uri="{FF2B5EF4-FFF2-40B4-BE49-F238E27FC236}">
                <a16:creationId xmlns:a16="http://schemas.microsoft.com/office/drawing/2014/main" id="{112E65A9-1ECF-9716-BABA-3E306EE5AAE5}"/>
              </a:ext>
            </a:extLst>
          </p:cNvPr>
          <p:cNvSpPr/>
          <p:nvPr/>
        </p:nvSpPr>
        <p:spPr>
          <a:xfrm>
            <a:off x="7697645" y="5204801"/>
            <a:ext cx="1391855" cy="708369"/>
          </a:xfrm>
          <a:prstGeom prst="roundRect">
            <a:avLst/>
          </a:prstGeom>
          <a:solidFill>
            <a:schemeClr val="bg1">
              <a:lumMod val="75000"/>
            </a:schemeClr>
          </a:solidFill>
          <a:ln>
            <a:solidFill>
              <a:schemeClr val="tx1">
                <a:lumMod val="85000"/>
                <a:lumOff val="1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defRPr sz="1600"/>
            </a:pPr>
            <a:r>
              <a:rPr lang="en-US" sz="1600" dirty="0">
                <a:solidFill>
                  <a:prstClr val="white"/>
                </a:solidFill>
                <a:latin typeface="Aptos" panose="02110004020202020204"/>
              </a:rPr>
              <a:t>20</a:t>
            </a:r>
            <a:r>
              <a:rPr sz="1600" dirty="0">
                <a:solidFill>
                  <a:prstClr val="white"/>
                </a:solidFill>
                <a:latin typeface="Aptos" panose="02110004020202020204"/>
              </a:rPr>
              <a:t> PICU Medical Directors</a:t>
            </a:r>
          </a:p>
        </p:txBody>
      </p:sp>
    </p:spTree>
    <p:extLst>
      <p:ext uri="{BB962C8B-B14F-4D97-AF65-F5344CB8AC3E}">
        <p14:creationId xmlns:p14="http://schemas.microsoft.com/office/powerpoint/2010/main" val="3700318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96684513-D9A3-C6FB-62B5-AD2B85BF85A2}"/>
              </a:ext>
            </a:extLst>
          </p:cNvPr>
          <p:cNvSpPr>
            <a:spLocks noGrp="1"/>
          </p:cNvSpPr>
          <p:nvPr>
            <p:ph type="title"/>
          </p:nvPr>
        </p:nvSpPr>
        <p:spPr>
          <a:xfrm>
            <a:off x="699713" y="248037"/>
            <a:ext cx="11060063" cy="1159200"/>
          </a:xfrm>
        </p:spPr>
        <p:txBody>
          <a:bodyPr spcFirstLastPara="1" vert="horz" wrap="square" lIns="121920" tIns="60960" rIns="121920" bIns="60960" rtlCol="0" anchor="ctr" anchorCtr="0">
            <a:normAutofit/>
          </a:bodyPr>
          <a:lstStyle/>
          <a:p>
            <a:pPr defTabSz="1219170">
              <a:spcBef>
                <a:spcPct val="0"/>
              </a:spcBef>
            </a:pPr>
            <a:r>
              <a:rPr lang="en-US" sz="3733" dirty="0">
                <a:solidFill>
                  <a:srgbClr val="FFFFFF"/>
                </a:solidFill>
              </a:rPr>
              <a:t> NAVA most commonly used in patients with ventilatory asynchrony</a:t>
            </a:r>
            <a:endParaRPr lang="en-US" sz="3733" b="1" dirty="0">
              <a:solidFill>
                <a:schemeClr val="bg1"/>
              </a:solidFill>
            </a:endParaRPr>
          </a:p>
        </p:txBody>
      </p:sp>
      <p:graphicFrame>
        <p:nvGraphicFramePr>
          <p:cNvPr id="6" name="Table 5">
            <a:extLst>
              <a:ext uri="{FF2B5EF4-FFF2-40B4-BE49-F238E27FC236}">
                <a16:creationId xmlns:a16="http://schemas.microsoft.com/office/drawing/2014/main" id="{8AF22E08-E5C7-8A89-11FD-1F1807862CEA}"/>
              </a:ext>
            </a:extLst>
          </p:cNvPr>
          <p:cNvGraphicFramePr>
            <a:graphicFrameLocks noGrp="1"/>
          </p:cNvGraphicFramePr>
          <p:nvPr/>
        </p:nvGraphicFramePr>
        <p:xfrm>
          <a:off x="419509" y="1822347"/>
          <a:ext cx="11340266" cy="3939908"/>
        </p:xfrm>
        <a:graphic>
          <a:graphicData uri="http://schemas.openxmlformats.org/drawingml/2006/table">
            <a:tbl>
              <a:tblPr firstRow="1" bandRow="1">
                <a:tableStyleId>{D7AC3CCA-C797-4891-BE02-D94E43425B78}</a:tableStyleId>
              </a:tblPr>
              <a:tblGrid>
                <a:gridCol w="5062188">
                  <a:extLst>
                    <a:ext uri="{9D8B030D-6E8A-4147-A177-3AD203B41FA5}">
                      <a16:colId xmlns:a16="http://schemas.microsoft.com/office/drawing/2014/main" val="3364067880"/>
                    </a:ext>
                  </a:extLst>
                </a:gridCol>
                <a:gridCol w="3214183">
                  <a:extLst>
                    <a:ext uri="{9D8B030D-6E8A-4147-A177-3AD203B41FA5}">
                      <a16:colId xmlns:a16="http://schemas.microsoft.com/office/drawing/2014/main" val="1129343489"/>
                    </a:ext>
                  </a:extLst>
                </a:gridCol>
                <a:gridCol w="3063895">
                  <a:extLst>
                    <a:ext uri="{9D8B030D-6E8A-4147-A177-3AD203B41FA5}">
                      <a16:colId xmlns:a16="http://schemas.microsoft.com/office/drawing/2014/main" val="307314951"/>
                    </a:ext>
                  </a:extLst>
                </a:gridCol>
              </a:tblGrid>
              <a:tr h="980452">
                <a:tc>
                  <a:txBody>
                    <a:bodyPr/>
                    <a:lstStyle/>
                    <a:p>
                      <a:r>
                        <a:rPr lang="en-US" sz="2700" dirty="0">
                          <a:solidFill>
                            <a:schemeClr val="tx1"/>
                          </a:solidFill>
                        </a:rPr>
                        <a:t>Reason for NAVA Use:</a:t>
                      </a:r>
                    </a:p>
                  </a:txBody>
                  <a:tcPr marL="132812" marR="132812" marT="66407" marB="66407"/>
                </a:tc>
                <a:tc>
                  <a:txBody>
                    <a:bodyPr/>
                    <a:lstStyle/>
                    <a:p>
                      <a:r>
                        <a:rPr lang="en-US" sz="2700">
                          <a:solidFill>
                            <a:schemeClr val="tx1"/>
                          </a:solidFill>
                        </a:rPr>
                        <a:t>Number of Responses </a:t>
                      </a:r>
                    </a:p>
                  </a:txBody>
                  <a:tcPr marL="132812" marR="132812" marT="66407" marB="66407"/>
                </a:tc>
                <a:tc>
                  <a:txBody>
                    <a:bodyPr/>
                    <a:lstStyle/>
                    <a:p>
                      <a:pPr algn="ctr"/>
                      <a:r>
                        <a:rPr lang="en-US" sz="2700">
                          <a:solidFill>
                            <a:schemeClr val="tx1"/>
                          </a:solidFill>
                        </a:rPr>
                        <a:t>% of Respondents (N=77) </a:t>
                      </a:r>
                    </a:p>
                  </a:txBody>
                  <a:tcPr marL="132812" marR="132812" marT="66407" marB="66407"/>
                </a:tc>
                <a:extLst>
                  <a:ext uri="{0D108BD9-81ED-4DB2-BD59-A6C34878D82A}">
                    <a16:rowId xmlns:a16="http://schemas.microsoft.com/office/drawing/2014/main" val="1726173930"/>
                  </a:ext>
                </a:extLst>
              </a:tr>
              <a:tr h="797863">
                <a:tc>
                  <a:txBody>
                    <a:bodyPr/>
                    <a:lstStyle/>
                    <a:p>
                      <a:r>
                        <a:rPr lang="en-US" sz="2700" dirty="0">
                          <a:solidFill>
                            <a:schemeClr val="tx1"/>
                          </a:solidFill>
                        </a:rPr>
                        <a:t>Ventilatory asynchrony </a:t>
                      </a:r>
                    </a:p>
                  </a:txBody>
                  <a:tcPr marL="132812" marR="132812" marT="66407" marB="66407"/>
                </a:tc>
                <a:tc>
                  <a:txBody>
                    <a:bodyPr/>
                    <a:lstStyle/>
                    <a:p>
                      <a:r>
                        <a:rPr lang="en-US" sz="2700" dirty="0">
                          <a:solidFill>
                            <a:schemeClr val="tx1"/>
                          </a:solidFill>
                        </a:rPr>
                        <a:t>67</a:t>
                      </a:r>
                    </a:p>
                  </a:txBody>
                  <a:tcPr marL="132812" marR="132812" marT="66407" marB="66407"/>
                </a:tc>
                <a:tc>
                  <a:txBody>
                    <a:bodyPr/>
                    <a:lstStyle/>
                    <a:p>
                      <a:r>
                        <a:rPr lang="en-US" sz="2700" dirty="0">
                          <a:solidFill>
                            <a:schemeClr val="tx1"/>
                          </a:solidFill>
                        </a:rPr>
                        <a:t>87.0%</a:t>
                      </a:r>
                    </a:p>
                  </a:txBody>
                  <a:tcPr marL="132812" marR="132812" marT="66407" marB="66407"/>
                </a:tc>
                <a:extLst>
                  <a:ext uri="{0D108BD9-81ED-4DB2-BD59-A6C34878D82A}">
                    <a16:rowId xmlns:a16="http://schemas.microsoft.com/office/drawing/2014/main" val="2297482342"/>
                  </a:ext>
                </a:extLst>
              </a:tr>
              <a:tr h="686203">
                <a:tc>
                  <a:txBody>
                    <a:bodyPr/>
                    <a:lstStyle/>
                    <a:p>
                      <a:r>
                        <a:rPr lang="en-US" sz="2700" dirty="0">
                          <a:solidFill>
                            <a:schemeClr val="tx1"/>
                          </a:solidFill>
                        </a:rPr>
                        <a:t>Difficult to wean from vent </a:t>
                      </a:r>
                    </a:p>
                  </a:txBody>
                  <a:tcPr marL="132812" marR="132812" marT="66407" marB="66407"/>
                </a:tc>
                <a:tc>
                  <a:txBody>
                    <a:bodyPr/>
                    <a:lstStyle/>
                    <a:p>
                      <a:r>
                        <a:rPr lang="en-US" sz="2700" dirty="0">
                          <a:solidFill>
                            <a:schemeClr val="tx1"/>
                          </a:solidFill>
                        </a:rPr>
                        <a:t>40</a:t>
                      </a:r>
                    </a:p>
                  </a:txBody>
                  <a:tcPr marL="132812" marR="132812" marT="66407" marB="66407"/>
                </a:tc>
                <a:tc>
                  <a:txBody>
                    <a:bodyPr/>
                    <a:lstStyle/>
                    <a:p>
                      <a:r>
                        <a:rPr lang="en-US" sz="2700" dirty="0">
                          <a:solidFill>
                            <a:schemeClr val="tx1"/>
                          </a:solidFill>
                        </a:rPr>
                        <a:t>51.9% </a:t>
                      </a:r>
                    </a:p>
                  </a:txBody>
                  <a:tcPr marL="132812" marR="132812" marT="66407" marB="66407"/>
                </a:tc>
                <a:extLst>
                  <a:ext uri="{0D108BD9-81ED-4DB2-BD59-A6C34878D82A}">
                    <a16:rowId xmlns:a16="http://schemas.microsoft.com/office/drawing/2014/main" val="2742571660"/>
                  </a:ext>
                </a:extLst>
              </a:tr>
              <a:tr h="539213">
                <a:tc>
                  <a:txBody>
                    <a:bodyPr/>
                    <a:lstStyle/>
                    <a:p>
                      <a:r>
                        <a:rPr lang="en-US" sz="2700" dirty="0" err="1">
                          <a:solidFill>
                            <a:schemeClr val="tx1"/>
                          </a:solidFill>
                        </a:rPr>
                        <a:t>Extubation</a:t>
                      </a:r>
                      <a:r>
                        <a:rPr lang="en-US" sz="2700" dirty="0">
                          <a:solidFill>
                            <a:schemeClr val="tx1"/>
                          </a:solidFill>
                        </a:rPr>
                        <a:t> Failure </a:t>
                      </a:r>
                    </a:p>
                  </a:txBody>
                  <a:tcPr marL="132812" marR="132812" marT="66407" marB="66407"/>
                </a:tc>
                <a:tc>
                  <a:txBody>
                    <a:bodyPr/>
                    <a:lstStyle/>
                    <a:p>
                      <a:r>
                        <a:rPr lang="en-US" sz="2700">
                          <a:solidFill>
                            <a:schemeClr val="tx1"/>
                          </a:solidFill>
                        </a:rPr>
                        <a:t>31</a:t>
                      </a:r>
                    </a:p>
                  </a:txBody>
                  <a:tcPr marL="132812" marR="132812" marT="66407" marB="66407"/>
                </a:tc>
                <a:tc>
                  <a:txBody>
                    <a:bodyPr/>
                    <a:lstStyle/>
                    <a:p>
                      <a:r>
                        <a:rPr lang="en-US" sz="2700" dirty="0">
                          <a:solidFill>
                            <a:schemeClr val="tx1"/>
                          </a:solidFill>
                        </a:rPr>
                        <a:t>40.2%</a:t>
                      </a:r>
                    </a:p>
                  </a:txBody>
                  <a:tcPr marL="132812" marR="132812" marT="66407" marB="66407"/>
                </a:tc>
                <a:extLst>
                  <a:ext uri="{0D108BD9-81ED-4DB2-BD59-A6C34878D82A}">
                    <a16:rowId xmlns:a16="http://schemas.microsoft.com/office/drawing/2014/main" val="3471839042"/>
                  </a:ext>
                </a:extLst>
              </a:tr>
              <a:tr h="539213">
                <a:tc>
                  <a:txBody>
                    <a:bodyPr/>
                    <a:lstStyle/>
                    <a:p>
                      <a:r>
                        <a:rPr lang="en-US" sz="2700" dirty="0">
                          <a:solidFill>
                            <a:schemeClr val="tx1"/>
                          </a:solidFill>
                        </a:rPr>
                        <a:t>Difficulty with Sedation </a:t>
                      </a:r>
                    </a:p>
                  </a:txBody>
                  <a:tcPr marL="132812" marR="132812" marT="66407" marB="66407"/>
                </a:tc>
                <a:tc>
                  <a:txBody>
                    <a:bodyPr/>
                    <a:lstStyle/>
                    <a:p>
                      <a:r>
                        <a:rPr lang="en-US" sz="2700">
                          <a:solidFill>
                            <a:schemeClr val="tx1"/>
                          </a:solidFill>
                        </a:rPr>
                        <a:t>31</a:t>
                      </a:r>
                    </a:p>
                  </a:txBody>
                  <a:tcPr marL="132812" marR="132812" marT="66407" marB="66407"/>
                </a:tc>
                <a:tc>
                  <a:txBody>
                    <a:bodyPr/>
                    <a:lstStyle/>
                    <a:p>
                      <a:r>
                        <a:rPr lang="en-US" sz="2700" dirty="0">
                          <a:solidFill>
                            <a:schemeClr val="tx1"/>
                          </a:solidFill>
                        </a:rPr>
                        <a:t>40.3%</a:t>
                      </a:r>
                    </a:p>
                  </a:txBody>
                  <a:tcPr marL="132812" marR="132812" marT="66407" marB="66407"/>
                </a:tc>
                <a:extLst>
                  <a:ext uri="{0D108BD9-81ED-4DB2-BD59-A6C34878D82A}">
                    <a16:rowId xmlns:a16="http://schemas.microsoft.com/office/drawing/2014/main" val="1620286981"/>
                  </a:ext>
                </a:extLst>
              </a:tr>
            </a:tbl>
          </a:graphicData>
        </a:graphic>
      </p:graphicFrame>
      <p:sp>
        <p:nvSpPr>
          <p:cNvPr id="3" name="TextBox 2">
            <a:extLst>
              <a:ext uri="{FF2B5EF4-FFF2-40B4-BE49-F238E27FC236}">
                <a16:creationId xmlns:a16="http://schemas.microsoft.com/office/drawing/2014/main" id="{42F7D64C-6B0E-D033-2156-2344ADB9351C}"/>
              </a:ext>
            </a:extLst>
          </p:cNvPr>
          <p:cNvSpPr txBox="1"/>
          <p:nvPr/>
        </p:nvSpPr>
        <p:spPr>
          <a:xfrm>
            <a:off x="10448412" y="5762420"/>
            <a:ext cx="1743589" cy="1077026"/>
          </a:xfrm>
          <a:prstGeom prst="rect">
            <a:avLst/>
          </a:prstGeom>
          <a:noFill/>
        </p:spPr>
        <p:txBody>
          <a:bodyPr wrap="square" rtlCol="0">
            <a:spAutoFit/>
          </a:bodyPr>
          <a:lstStyle/>
          <a:p>
            <a:pPr defTabSz="1219170"/>
            <a:r>
              <a:rPr lang="en-US" sz="2133" b="1" dirty="0">
                <a:solidFill>
                  <a:srgbClr val="FF0000"/>
                </a:solidFill>
                <a:latin typeface="Aptos" panose="02110004020202020204"/>
              </a:rPr>
              <a:t>preliminary data, do not share*</a:t>
            </a:r>
            <a:endParaRPr lang="en-US" sz="2133" dirty="0">
              <a:solidFill>
                <a:srgbClr val="FF0000"/>
              </a:solidFill>
              <a:latin typeface="Aptos" panose="02110004020202020204"/>
            </a:endParaRPr>
          </a:p>
        </p:txBody>
      </p:sp>
    </p:spTree>
    <p:extLst>
      <p:ext uri="{BB962C8B-B14F-4D97-AF65-F5344CB8AC3E}">
        <p14:creationId xmlns:p14="http://schemas.microsoft.com/office/powerpoint/2010/main" val="389793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E0D00D17-6806-ED61-8FFD-CF2E2A3F630E}"/>
              </a:ext>
            </a:extLst>
          </p:cNvPr>
          <p:cNvSpPr>
            <a:spLocks noGrp="1"/>
          </p:cNvSpPr>
          <p:nvPr>
            <p:ph type="title"/>
          </p:nvPr>
        </p:nvSpPr>
        <p:spPr>
          <a:xfrm>
            <a:off x="699712" y="248037"/>
            <a:ext cx="10153819" cy="1159200"/>
          </a:xfrm>
        </p:spPr>
        <p:txBody>
          <a:bodyPr spcFirstLastPara="1" vert="horz" wrap="square" lIns="121920" tIns="60960" rIns="121920" bIns="60960" rtlCol="0" anchor="ctr" anchorCtr="0">
            <a:normAutofit/>
          </a:bodyPr>
          <a:lstStyle/>
          <a:p>
            <a:pPr defTabSz="1219170">
              <a:spcBef>
                <a:spcPct val="0"/>
              </a:spcBef>
            </a:pPr>
            <a:r>
              <a:rPr lang="en-US" sz="3733" dirty="0">
                <a:solidFill>
                  <a:srgbClr val="FFFFFF"/>
                </a:solidFill>
              </a:rPr>
              <a:t> NAVA is most commonly started in weaning phase</a:t>
            </a:r>
            <a:endParaRPr lang="en-US" sz="3733" b="1" dirty="0">
              <a:solidFill>
                <a:schemeClr val="bg1"/>
              </a:solidFill>
            </a:endParaRPr>
          </a:p>
        </p:txBody>
      </p:sp>
      <p:pic>
        <p:nvPicPr>
          <p:cNvPr id="5" name="Picture 4" descr="A graph of a diagram&#10;&#10;Description automatically generated with medium confidence">
            <a:extLst>
              <a:ext uri="{FF2B5EF4-FFF2-40B4-BE49-F238E27FC236}">
                <a16:creationId xmlns:a16="http://schemas.microsoft.com/office/drawing/2014/main" id="{DB88CB82-6045-2C1D-81BC-8D568C874592}"/>
              </a:ext>
            </a:extLst>
          </p:cNvPr>
          <p:cNvPicPr>
            <a:picLocks noChangeAspect="1"/>
          </p:cNvPicPr>
          <p:nvPr/>
        </p:nvPicPr>
        <p:blipFill>
          <a:blip r:embed="rId3"/>
          <a:stretch>
            <a:fillRect/>
          </a:stretch>
        </p:blipFill>
        <p:spPr>
          <a:xfrm>
            <a:off x="2614424" y="1655275"/>
            <a:ext cx="6732776" cy="5202725"/>
          </a:xfrm>
          <a:prstGeom prst="rect">
            <a:avLst/>
          </a:prstGeom>
        </p:spPr>
      </p:pic>
      <p:sp>
        <p:nvSpPr>
          <p:cNvPr id="6" name="TextBox 5">
            <a:extLst>
              <a:ext uri="{FF2B5EF4-FFF2-40B4-BE49-F238E27FC236}">
                <a16:creationId xmlns:a16="http://schemas.microsoft.com/office/drawing/2014/main" id="{05EC4429-AA28-2B3B-09E1-2CA1A5E1FBF8}"/>
              </a:ext>
            </a:extLst>
          </p:cNvPr>
          <p:cNvSpPr txBox="1"/>
          <p:nvPr/>
        </p:nvSpPr>
        <p:spPr>
          <a:xfrm>
            <a:off x="10448412" y="5762420"/>
            <a:ext cx="1743589" cy="1077026"/>
          </a:xfrm>
          <a:prstGeom prst="rect">
            <a:avLst/>
          </a:prstGeom>
          <a:noFill/>
        </p:spPr>
        <p:txBody>
          <a:bodyPr wrap="square" rtlCol="0">
            <a:spAutoFit/>
          </a:bodyPr>
          <a:lstStyle/>
          <a:p>
            <a:pPr defTabSz="1219170"/>
            <a:r>
              <a:rPr lang="en-US" sz="2133" b="1" dirty="0">
                <a:solidFill>
                  <a:srgbClr val="FF0000"/>
                </a:solidFill>
                <a:latin typeface="Aptos" panose="02110004020202020204"/>
              </a:rPr>
              <a:t>preliminary data, do not share*</a:t>
            </a:r>
            <a:endParaRPr lang="en-US" sz="2133" dirty="0">
              <a:solidFill>
                <a:srgbClr val="FF0000"/>
              </a:solidFill>
              <a:latin typeface="Aptos" panose="02110004020202020204"/>
            </a:endParaRPr>
          </a:p>
        </p:txBody>
      </p:sp>
    </p:spTree>
    <p:extLst>
      <p:ext uri="{BB962C8B-B14F-4D97-AF65-F5344CB8AC3E}">
        <p14:creationId xmlns:p14="http://schemas.microsoft.com/office/powerpoint/2010/main" val="809865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C5E49B88-4E79-522E-7B17-3A7A22FAE7C2}"/>
              </a:ext>
            </a:extLst>
          </p:cNvPr>
          <p:cNvSpPr>
            <a:spLocks noGrp="1"/>
          </p:cNvSpPr>
          <p:nvPr>
            <p:ph type="title"/>
          </p:nvPr>
        </p:nvSpPr>
        <p:spPr>
          <a:xfrm>
            <a:off x="699712" y="248037"/>
            <a:ext cx="11492288" cy="1159200"/>
          </a:xfrm>
        </p:spPr>
        <p:txBody>
          <a:bodyPr spcFirstLastPara="1" vert="horz" wrap="square" lIns="121920" tIns="60960" rIns="121920" bIns="60960" rtlCol="0" anchor="ctr" anchorCtr="0">
            <a:normAutofit/>
          </a:bodyPr>
          <a:lstStyle/>
          <a:p>
            <a:pPr defTabSz="1219170">
              <a:spcBef>
                <a:spcPct val="0"/>
              </a:spcBef>
            </a:pPr>
            <a:r>
              <a:rPr lang="en-US" sz="3733" dirty="0">
                <a:solidFill>
                  <a:srgbClr val="FFFFFF"/>
                </a:solidFill>
              </a:rPr>
              <a:t> Heterogeneity of NAVA Usage</a:t>
            </a:r>
            <a:endParaRPr lang="en-US" sz="3733" b="1" dirty="0">
              <a:solidFill>
                <a:schemeClr val="bg1"/>
              </a:solidFill>
            </a:endParaRPr>
          </a:p>
        </p:txBody>
      </p:sp>
      <p:sp>
        <p:nvSpPr>
          <p:cNvPr id="5" name="TextBox 4">
            <a:extLst>
              <a:ext uri="{FF2B5EF4-FFF2-40B4-BE49-F238E27FC236}">
                <a16:creationId xmlns:a16="http://schemas.microsoft.com/office/drawing/2014/main" id="{7E603D38-9280-5FE9-E7AA-B15E47BAF76C}"/>
              </a:ext>
            </a:extLst>
          </p:cNvPr>
          <p:cNvSpPr txBox="1"/>
          <p:nvPr/>
        </p:nvSpPr>
        <p:spPr>
          <a:xfrm>
            <a:off x="10448412" y="5762420"/>
            <a:ext cx="1743589" cy="1077026"/>
          </a:xfrm>
          <a:prstGeom prst="rect">
            <a:avLst/>
          </a:prstGeom>
          <a:noFill/>
        </p:spPr>
        <p:txBody>
          <a:bodyPr wrap="square" rtlCol="0">
            <a:spAutoFit/>
          </a:bodyPr>
          <a:lstStyle/>
          <a:p>
            <a:pPr defTabSz="1219170"/>
            <a:r>
              <a:rPr lang="en-US" sz="2133" b="1" dirty="0">
                <a:solidFill>
                  <a:srgbClr val="FF0000"/>
                </a:solidFill>
                <a:latin typeface="Aptos" panose="02110004020202020204"/>
              </a:rPr>
              <a:t>preliminary data, do not share*</a:t>
            </a:r>
            <a:endParaRPr lang="en-US" sz="2133" dirty="0">
              <a:solidFill>
                <a:srgbClr val="FF0000"/>
              </a:solidFill>
              <a:latin typeface="Aptos" panose="02110004020202020204"/>
            </a:endParaRPr>
          </a:p>
        </p:txBody>
      </p:sp>
      <p:pic>
        <p:nvPicPr>
          <p:cNvPr id="14" name="Picture 13" descr="A graph of blue bars with white text&#10;&#10;Description automatically generated">
            <a:extLst>
              <a:ext uri="{FF2B5EF4-FFF2-40B4-BE49-F238E27FC236}">
                <a16:creationId xmlns:a16="http://schemas.microsoft.com/office/drawing/2014/main" id="{42FAADE9-5A21-1899-FEFA-AE394D2AFBBB}"/>
              </a:ext>
            </a:extLst>
          </p:cNvPr>
          <p:cNvPicPr>
            <a:picLocks noChangeAspect="1"/>
          </p:cNvPicPr>
          <p:nvPr/>
        </p:nvPicPr>
        <p:blipFill>
          <a:blip r:embed="rId3"/>
          <a:stretch>
            <a:fillRect/>
          </a:stretch>
        </p:blipFill>
        <p:spPr>
          <a:xfrm>
            <a:off x="1729209" y="1564073"/>
            <a:ext cx="8271136" cy="5306343"/>
          </a:xfrm>
          <a:prstGeom prst="rect">
            <a:avLst/>
          </a:prstGeom>
        </p:spPr>
      </p:pic>
    </p:spTree>
    <p:extLst>
      <p:ext uri="{BB962C8B-B14F-4D97-AF65-F5344CB8AC3E}">
        <p14:creationId xmlns:p14="http://schemas.microsoft.com/office/powerpoint/2010/main" val="1198880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2" name="Rectangle 2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4" name="Rectangle 2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6" name="Rectangle 2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2B1BF3B6-209F-0F44-220A-A89574BCEC46}"/>
              </a:ext>
            </a:extLst>
          </p:cNvPr>
          <p:cNvSpPr>
            <a:spLocks noGrp="1"/>
          </p:cNvSpPr>
          <p:nvPr>
            <p:ph type="title"/>
          </p:nvPr>
        </p:nvSpPr>
        <p:spPr>
          <a:xfrm>
            <a:off x="699712" y="248037"/>
            <a:ext cx="11492288" cy="1159200"/>
          </a:xfrm>
        </p:spPr>
        <p:txBody>
          <a:bodyPr spcFirstLastPara="1" vert="horz" wrap="square" lIns="121920" tIns="60960" rIns="121920" bIns="60960" rtlCol="0" anchor="ctr" anchorCtr="0">
            <a:normAutofit/>
          </a:bodyPr>
          <a:lstStyle/>
          <a:p>
            <a:pPr defTabSz="1219170">
              <a:spcBef>
                <a:spcPct val="0"/>
              </a:spcBef>
            </a:pPr>
            <a:r>
              <a:rPr lang="en-US" sz="3733" dirty="0">
                <a:solidFill>
                  <a:srgbClr val="FFFFFF"/>
                </a:solidFill>
              </a:rPr>
              <a:t> Catheter issues main barrier to NAVA at institutional level</a:t>
            </a:r>
            <a:endParaRPr lang="en-US" sz="3733" b="1" dirty="0">
              <a:solidFill>
                <a:schemeClr val="bg1"/>
              </a:solidFill>
            </a:endParaRPr>
          </a:p>
        </p:txBody>
      </p:sp>
      <p:sp>
        <p:nvSpPr>
          <p:cNvPr id="3" name="TextBox 2">
            <a:extLst>
              <a:ext uri="{FF2B5EF4-FFF2-40B4-BE49-F238E27FC236}">
                <a16:creationId xmlns:a16="http://schemas.microsoft.com/office/drawing/2014/main" id="{9CEE05BB-E617-7C52-2672-E8FC8B1095FA}"/>
              </a:ext>
            </a:extLst>
          </p:cNvPr>
          <p:cNvSpPr txBox="1"/>
          <p:nvPr/>
        </p:nvSpPr>
        <p:spPr>
          <a:xfrm>
            <a:off x="10448412" y="5762420"/>
            <a:ext cx="1743589" cy="1077026"/>
          </a:xfrm>
          <a:prstGeom prst="rect">
            <a:avLst/>
          </a:prstGeom>
          <a:noFill/>
        </p:spPr>
        <p:txBody>
          <a:bodyPr wrap="square" rtlCol="0">
            <a:spAutoFit/>
          </a:bodyPr>
          <a:lstStyle/>
          <a:p>
            <a:pPr defTabSz="1219170"/>
            <a:r>
              <a:rPr lang="en-US" sz="2133" b="1" dirty="0">
                <a:solidFill>
                  <a:srgbClr val="FF0000"/>
                </a:solidFill>
                <a:latin typeface="Aptos" panose="02110004020202020204"/>
              </a:rPr>
              <a:t>preliminary data, do not share*</a:t>
            </a:r>
            <a:endParaRPr lang="en-US" sz="2133" dirty="0">
              <a:solidFill>
                <a:srgbClr val="FF0000"/>
              </a:solidFill>
              <a:latin typeface="Aptos" panose="02110004020202020204"/>
            </a:endParaRPr>
          </a:p>
        </p:txBody>
      </p:sp>
      <p:pic>
        <p:nvPicPr>
          <p:cNvPr id="8" name="Picture 7" descr="A graph with blue rectangles&#10;&#10;Description automatically generated">
            <a:extLst>
              <a:ext uri="{FF2B5EF4-FFF2-40B4-BE49-F238E27FC236}">
                <a16:creationId xmlns:a16="http://schemas.microsoft.com/office/drawing/2014/main" id="{39F46970-75DC-D6FC-07D5-62F21A9C03E1}"/>
              </a:ext>
            </a:extLst>
          </p:cNvPr>
          <p:cNvPicPr>
            <a:picLocks noChangeAspect="1"/>
          </p:cNvPicPr>
          <p:nvPr/>
        </p:nvPicPr>
        <p:blipFill>
          <a:blip r:embed="rId3"/>
          <a:stretch>
            <a:fillRect/>
          </a:stretch>
        </p:blipFill>
        <p:spPr>
          <a:xfrm>
            <a:off x="1789885" y="1574309"/>
            <a:ext cx="8128856" cy="5125536"/>
          </a:xfrm>
          <a:prstGeom prst="rect">
            <a:avLst/>
          </a:prstGeom>
        </p:spPr>
      </p:pic>
    </p:spTree>
    <p:extLst>
      <p:ext uri="{BB962C8B-B14F-4D97-AF65-F5344CB8AC3E}">
        <p14:creationId xmlns:p14="http://schemas.microsoft.com/office/powerpoint/2010/main" val="46240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2EB1A-E509-5B54-B712-4D6236EBA5E4}"/>
            </a:ext>
          </a:extLst>
        </p:cNvPr>
        <p:cNvGrpSpPr/>
        <p:nvPr/>
      </p:nvGrpSpPr>
      <p:grpSpPr>
        <a:xfrm>
          <a:off x="0" y="0"/>
          <a:ext cx="0" cy="0"/>
          <a:chOff x="0" y="0"/>
          <a:chExt cx="0" cy="0"/>
        </a:xfrm>
      </p:grpSpPr>
      <p:sp>
        <p:nvSpPr>
          <p:cNvPr id="4" name="Title 8">
            <a:extLst>
              <a:ext uri="{FF2B5EF4-FFF2-40B4-BE49-F238E27FC236}">
                <a16:creationId xmlns:a16="http://schemas.microsoft.com/office/drawing/2014/main" id="{6BA83AAC-FB3D-9350-2A22-5AF8429F1EBA}"/>
              </a:ext>
            </a:extLst>
          </p:cNvPr>
          <p:cNvSpPr txBox="1">
            <a:spLocks/>
          </p:cNvSpPr>
          <p:nvPr/>
        </p:nvSpPr>
        <p:spPr>
          <a:xfrm>
            <a:off x="0" y="1"/>
            <a:ext cx="12192000" cy="1340375"/>
          </a:xfrm>
          <a:prstGeom prst="rect">
            <a:avLst/>
          </a:prstGeom>
          <a:solidFill>
            <a:srgbClr val="00264A"/>
          </a:solidFill>
        </p:spPr>
        <p:txBody>
          <a:bodyPr anchor="b"/>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Four Non-Pulmonary Organ Dysfunction (NPOD) Trajectories </a:t>
            </a:r>
          </a:p>
        </p:txBody>
      </p:sp>
      <p:grpSp>
        <p:nvGrpSpPr>
          <p:cNvPr id="20" name="Group 19">
            <a:extLst>
              <a:ext uri="{FF2B5EF4-FFF2-40B4-BE49-F238E27FC236}">
                <a16:creationId xmlns:a16="http://schemas.microsoft.com/office/drawing/2014/main" id="{D3672F3A-4605-6582-54DA-BDC447E0204C}"/>
              </a:ext>
            </a:extLst>
          </p:cNvPr>
          <p:cNvGrpSpPr/>
          <p:nvPr/>
        </p:nvGrpSpPr>
        <p:grpSpPr>
          <a:xfrm>
            <a:off x="0" y="1300621"/>
            <a:ext cx="12192000" cy="5517622"/>
            <a:chOff x="0" y="1340377"/>
            <a:chExt cx="12192000" cy="5517622"/>
          </a:xfrm>
        </p:grpSpPr>
        <p:pic>
          <p:nvPicPr>
            <p:cNvPr id="6" name="Google Shape;234;p23">
              <a:extLst>
                <a:ext uri="{FF2B5EF4-FFF2-40B4-BE49-F238E27FC236}">
                  <a16:creationId xmlns:a16="http://schemas.microsoft.com/office/drawing/2014/main" id="{999BBA39-608F-2CF0-361A-7A2BE0783C64}"/>
                </a:ext>
              </a:extLst>
            </p:cNvPr>
            <p:cNvPicPr preferRelativeResize="0"/>
            <p:nvPr/>
          </p:nvPicPr>
          <p:blipFill rotWithShape="1">
            <a:blip r:embed="rId3">
              <a:alphaModFix/>
            </a:blip>
            <a:srcRect l="62041" t="17271" r="18381" b="60135"/>
            <a:stretch/>
          </p:blipFill>
          <p:spPr>
            <a:xfrm>
              <a:off x="20093" y="3429000"/>
              <a:ext cx="2748844" cy="1603023"/>
            </a:xfrm>
            <a:prstGeom prst="rect">
              <a:avLst/>
            </a:prstGeom>
            <a:noFill/>
            <a:ln>
              <a:noFill/>
            </a:ln>
          </p:spPr>
        </p:pic>
        <p:sp>
          <p:nvSpPr>
            <p:cNvPr id="7" name="Rectangle 6">
              <a:extLst>
                <a:ext uri="{FF2B5EF4-FFF2-40B4-BE49-F238E27FC236}">
                  <a16:creationId xmlns:a16="http://schemas.microsoft.com/office/drawing/2014/main" id="{6A04E733-7132-E90E-01F1-9D09D46CF5A9}"/>
                </a:ext>
              </a:extLst>
            </p:cNvPr>
            <p:cNvSpPr/>
            <p:nvPr/>
          </p:nvSpPr>
          <p:spPr>
            <a:xfrm>
              <a:off x="0" y="1340377"/>
              <a:ext cx="12192000" cy="5345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oogle Shape;234;p23">
              <a:extLst>
                <a:ext uri="{FF2B5EF4-FFF2-40B4-BE49-F238E27FC236}">
                  <a16:creationId xmlns:a16="http://schemas.microsoft.com/office/drawing/2014/main" id="{19F02367-9300-8583-B906-FE9A19BF9D86}"/>
                </a:ext>
              </a:extLst>
            </p:cNvPr>
            <p:cNvPicPr preferRelativeResize="0"/>
            <p:nvPr/>
          </p:nvPicPr>
          <p:blipFill rotWithShape="1">
            <a:blip r:embed="rId3">
              <a:clrChange>
                <a:clrFrom>
                  <a:srgbClr val="FFFFFF"/>
                </a:clrFrom>
                <a:clrTo>
                  <a:srgbClr val="FFFFFF">
                    <a:alpha val="0"/>
                  </a:srgbClr>
                </a:clrTo>
              </a:clrChange>
              <a:alphaModFix/>
            </a:blip>
            <a:srcRect l="16494" t="4604" r="37612" b="20957"/>
            <a:stretch/>
          </p:blipFill>
          <p:spPr>
            <a:xfrm>
              <a:off x="2274711" y="1512566"/>
              <a:ext cx="7642578" cy="5345433"/>
            </a:xfrm>
            <a:prstGeom prst="rect">
              <a:avLst/>
            </a:prstGeom>
            <a:noFill/>
            <a:ln>
              <a:noFill/>
            </a:ln>
          </p:spPr>
        </p:pic>
        <p:sp>
          <p:nvSpPr>
            <p:cNvPr id="5" name="TextBox 4">
              <a:extLst>
                <a:ext uri="{FF2B5EF4-FFF2-40B4-BE49-F238E27FC236}">
                  <a16:creationId xmlns:a16="http://schemas.microsoft.com/office/drawing/2014/main" id="{9DF84D35-5952-98A7-0074-38A129FF879D}"/>
                </a:ext>
              </a:extLst>
            </p:cNvPr>
            <p:cNvSpPr txBox="1"/>
            <p:nvPr/>
          </p:nvSpPr>
          <p:spPr>
            <a:xfrm>
              <a:off x="8361620" y="6412037"/>
              <a:ext cx="3830380" cy="276999"/>
            </a:xfrm>
            <a:prstGeom prst="rect">
              <a:avLst/>
            </a:prstGeom>
            <a:noFill/>
          </p:spPr>
          <p:txBody>
            <a:bodyPr wrap="square">
              <a:spAutoFit/>
            </a:bodyPr>
            <a:lstStyle/>
            <a:p>
              <a:r>
                <a:rPr lang="en-US" sz="1200" dirty="0">
                  <a:effectLst/>
                </a:rPr>
                <a:t>Ardila SM et al. </a:t>
              </a:r>
              <a:r>
                <a:rPr lang="en-US" sz="1200" i="1" dirty="0">
                  <a:effectLst/>
                </a:rPr>
                <a:t>Pediatric Critical Care Medicine</a:t>
              </a:r>
              <a:r>
                <a:rPr lang="en-US" sz="1200" dirty="0">
                  <a:effectLst/>
                </a:rPr>
                <a:t>. 2023;24(9)</a:t>
              </a:r>
            </a:p>
          </p:txBody>
        </p:sp>
        <p:sp>
          <p:nvSpPr>
            <p:cNvPr id="8" name="TextBox 7">
              <a:extLst>
                <a:ext uri="{FF2B5EF4-FFF2-40B4-BE49-F238E27FC236}">
                  <a16:creationId xmlns:a16="http://schemas.microsoft.com/office/drawing/2014/main" id="{9D71C7C5-1630-79C9-7393-E29362F3DEEA}"/>
                </a:ext>
              </a:extLst>
            </p:cNvPr>
            <p:cNvSpPr txBox="1"/>
            <p:nvPr/>
          </p:nvSpPr>
          <p:spPr>
            <a:xfrm rot="16200000">
              <a:off x="523932" y="3173694"/>
              <a:ext cx="4465329" cy="1143070"/>
            </a:xfrm>
            <a:prstGeom prst="rect">
              <a:avLst/>
            </a:prstGeom>
            <a:solidFill>
              <a:schemeClr val="bg1"/>
            </a:solidFill>
          </p:spPr>
          <p:txBody>
            <a:bodyPr wrap="square" rtlCol="0">
              <a:spAutoFit/>
            </a:bodyPr>
            <a:lstStyle/>
            <a:p>
              <a:pPr>
                <a:lnSpc>
                  <a:spcPct val="150000"/>
                </a:lnSpc>
              </a:pPr>
              <a:r>
                <a:rPr lang="en-US" sz="2400" dirty="0"/>
                <a:t>Average Number of Failing Organs</a:t>
              </a:r>
            </a:p>
            <a:p>
              <a:pPr>
                <a:lnSpc>
                  <a:spcPct val="150000"/>
                </a:lnSpc>
              </a:pPr>
              <a:r>
                <a:rPr lang="en-US" sz="2400" dirty="0"/>
                <a:t>(In Addition to Respiratory Failure)</a:t>
              </a:r>
            </a:p>
          </p:txBody>
        </p:sp>
        <p:grpSp>
          <p:nvGrpSpPr>
            <p:cNvPr id="19" name="Group 18">
              <a:extLst>
                <a:ext uri="{FF2B5EF4-FFF2-40B4-BE49-F238E27FC236}">
                  <a16:creationId xmlns:a16="http://schemas.microsoft.com/office/drawing/2014/main" id="{AFC349C6-35B8-D840-F73E-E8005680D8C2}"/>
                </a:ext>
              </a:extLst>
            </p:cNvPr>
            <p:cNvGrpSpPr/>
            <p:nvPr/>
          </p:nvGrpSpPr>
          <p:grpSpPr>
            <a:xfrm>
              <a:off x="8884280" y="3074165"/>
              <a:ext cx="3287627" cy="1611988"/>
              <a:chOff x="8884280" y="3074165"/>
              <a:chExt cx="3287627" cy="1611988"/>
            </a:xfrm>
          </p:grpSpPr>
          <p:grpSp>
            <p:nvGrpSpPr>
              <p:cNvPr id="16" name="Group 15">
                <a:extLst>
                  <a:ext uri="{FF2B5EF4-FFF2-40B4-BE49-F238E27FC236}">
                    <a16:creationId xmlns:a16="http://schemas.microsoft.com/office/drawing/2014/main" id="{74E358A0-8BDC-4A2B-ABAE-FA13A2B55269}"/>
                  </a:ext>
                </a:extLst>
              </p:cNvPr>
              <p:cNvGrpSpPr/>
              <p:nvPr/>
            </p:nvGrpSpPr>
            <p:grpSpPr>
              <a:xfrm>
                <a:off x="9043411" y="3074165"/>
                <a:ext cx="3128496" cy="1611988"/>
                <a:chOff x="8972698" y="3021613"/>
                <a:chExt cx="3128496" cy="1611988"/>
              </a:xfrm>
            </p:grpSpPr>
            <p:pic>
              <p:nvPicPr>
                <p:cNvPr id="9" name="Google Shape;234;p23">
                  <a:extLst>
                    <a:ext uri="{FF2B5EF4-FFF2-40B4-BE49-F238E27FC236}">
                      <a16:creationId xmlns:a16="http://schemas.microsoft.com/office/drawing/2014/main" id="{A75314CB-D30B-1ADC-2AC6-F6E3A2F1102B}"/>
                    </a:ext>
                  </a:extLst>
                </p:cNvPr>
                <p:cNvPicPr preferRelativeResize="0"/>
                <p:nvPr/>
              </p:nvPicPr>
              <p:blipFill rotWithShape="1">
                <a:blip r:embed="rId3">
                  <a:clrChange>
                    <a:clrFrom>
                      <a:srgbClr val="FFFFFF"/>
                    </a:clrFrom>
                    <a:clrTo>
                      <a:srgbClr val="FFFFFF">
                        <a:alpha val="0"/>
                      </a:srgbClr>
                    </a:clrTo>
                  </a:clrChange>
                  <a:alphaModFix/>
                </a:blip>
                <a:srcRect l="62041" t="17271" r="32727" b="60135"/>
                <a:stretch/>
              </p:blipFill>
              <p:spPr>
                <a:xfrm rot="10800000">
                  <a:off x="8972698" y="3030578"/>
                  <a:ext cx="734974" cy="1603023"/>
                </a:xfrm>
                <a:prstGeom prst="rect">
                  <a:avLst/>
                </a:prstGeom>
                <a:solidFill>
                  <a:schemeClr val="bg1"/>
                </a:solidFill>
                <a:ln>
                  <a:noFill/>
                </a:ln>
              </p:spPr>
            </p:pic>
            <p:sp>
              <p:nvSpPr>
                <p:cNvPr id="13" name="TextBox 12">
                  <a:extLst>
                    <a:ext uri="{FF2B5EF4-FFF2-40B4-BE49-F238E27FC236}">
                      <a16:creationId xmlns:a16="http://schemas.microsoft.com/office/drawing/2014/main" id="{6E9D4B35-CC06-FD89-3954-76CDF832D0B0}"/>
                    </a:ext>
                  </a:extLst>
                </p:cNvPr>
                <p:cNvSpPr txBox="1"/>
                <p:nvPr/>
              </p:nvSpPr>
              <p:spPr>
                <a:xfrm>
                  <a:off x="9490397" y="3021613"/>
                  <a:ext cx="2610797" cy="1554272"/>
                </a:xfrm>
                <a:prstGeom prst="rect">
                  <a:avLst/>
                </a:prstGeom>
                <a:solidFill>
                  <a:schemeClr val="bg1"/>
                </a:solidFill>
              </p:spPr>
              <p:txBody>
                <a:bodyPr wrap="square" rtlCol="0">
                  <a:spAutoFit/>
                </a:bodyPr>
                <a:lstStyle/>
                <a:p>
                  <a:pPr>
                    <a:spcAft>
                      <a:spcPts val="600"/>
                    </a:spcAft>
                  </a:pPr>
                  <a:r>
                    <a:rPr lang="en-US" sz="2000" dirty="0"/>
                    <a:t>High (n=111)</a:t>
                  </a:r>
                </a:p>
                <a:p>
                  <a:pPr>
                    <a:spcAft>
                      <a:spcPts val="600"/>
                    </a:spcAft>
                  </a:pPr>
                  <a:r>
                    <a:rPr lang="en-US" sz="2000" dirty="0"/>
                    <a:t>Medium-High (n=149)</a:t>
                  </a:r>
                </a:p>
                <a:p>
                  <a:pPr>
                    <a:spcAft>
                      <a:spcPts val="600"/>
                    </a:spcAft>
                  </a:pPr>
                  <a:r>
                    <a:rPr lang="en-US" sz="2000" dirty="0"/>
                    <a:t>Medium-Low (n=71)</a:t>
                  </a:r>
                </a:p>
                <a:p>
                  <a:pPr>
                    <a:spcAft>
                      <a:spcPts val="600"/>
                    </a:spcAft>
                  </a:pPr>
                  <a:r>
                    <a:rPr lang="en-US" sz="2000" dirty="0"/>
                    <a:t>Low (n=100)</a:t>
                  </a:r>
                </a:p>
              </p:txBody>
            </p:sp>
          </p:grpSp>
          <p:pic>
            <p:nvPicPr>
              <p:cNvPr id="17" name="Google Shape;234;p23">
                <a:extLst>
                  <a:ext uri="{FF2B5EF4-FFF2-40B4-BE49-F238E27FC236}">
                    <a16:creationId xmlns:a16="http://schemas.microsoft.com/office/drawing/2014/main" id="{BE86DA69-9451-42DF-A362-615E16F6B4EB}"/>
                  </a:ext>
                </a:extLst>
              </p:cNvPr>
              <p:cNvPicPr preferRelativeResize="0"/>
              <p:nvPr/>
            </p:nvPicPr>
            <p:blipFill rotWithShape="1">
              <a:blip r:embed="rId3">
                <a:clrChange>
                  <a:clrFrom>
                    <a:srgbClr val="FFFFFF"/>
                  </a:clrFrom>
                  <a:clrTo>
                    <a:srgbClr val="FFFFFF">
                      <a:alpha val="0"/>
                    </a:srgbClr>
                  </a:clrTo>
                </a:clrChange>
                <a:alphaModFix/>
              </a:blip>
              <a:srcRect l="62041" t="34971" r="32727" b="60135"/>
              <a:stretch/>
            </p:blipFill>
            <p:spPr>
              <a:xfrm>
                <a:off x="8886577" y="3137251"/>
                <a:ext cx="734974" cy="347235"/>
              </a:xfrm>
              <a:prstGeom prst="rect">
                <a:avLst/>
              </a:prstGeom>
              <a:solidFill>
                <a:schemeClr val="bg1"/>
              </a:solidFill>
              <a:ln>
                <a:noFill/>
              </a:ln>
            </p:spPr>
          </p:pic>
          <p:pic>
            <p:nvPicPr>
              <p:cNvPr id="18" name="Google Shape;234;p23">
                <a:extLst>
                  <a:ext uri="{FF2B5EF4-FFF2-40B4-BE49-F238E27FC236}">
                    <a16:creationId xmlns:a16="http://schemas.microsoft.com/office/drawing/2014/main" id="{548A2E16-4921-22D9-D1AA-E6D5E43754D3}"/>
                  </a:ext>
                </a:extLst>
              </p:cNvPr>
              <p:cNvPicPr preferRelativeResize="0"/>
              <p:nvPr/>
            </p:nvPicPr>
            <p:blipFill rotWithShape="1">
              <a:blip r:embed="rId3">
                <a:clrChange>
                  <a:clrFrom>
                    <a:srgbClr val="FFFFFF"/>
                  </a:clrFrom>
                  <a:clrTo>
                    <a:srgbClr val="FFFFFF">
                      <a:alpha val="0"/>
                    </a:srgbClr>
                  </a:clrTo>
                </a:clrChange>
                <a:alphaModFix/>
              </a:blip>
              <a:srcRect l="62041" t="29159" r="32727" b="65534"/>
              <a:stretch/>
            </p:blipFill>
            <p:spPr>
              <a:xfrm>
                <a:off x="8884280" y="3429000"/>
                <a:ext cx="734974" cy="376518"/>
              </a:xfrm>
              <a:prstGeom prst="rect">
                <a:avLst/>
              </a:prstGeom>
              <a:solidFill>
                <a:schemeClr val="bg1"/>
              </a:solidFill>
              <a:ln>
                <a:noFill/>
              </a:ln>
            </p:spPr>
          </p:pic>
        </p:grpSp>
      </p:grpSp>
    </p:spTree>
    <p:extLst>
      <p:ext uri="{BB962C8B-B14F-4D97-AF65-F5344CB8AC3E}">
        <p14:creationId xmlns:p14="http://schemas.microsoft.com/office/powerpoint/2010/main" val="2468112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28856" cy="1575460"/>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2001" cy="1574309"/>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 name="Title 1">
            <a:extLst>
              <a:ext uri="{FF2B5EF4-FFF2-40B4-BE49-F238E27FC236}">
                <a16:creationId xmlns:a16="http://schemas.microsoft.com/office/drawing/2014/main" id="{879BA5F8-9FE8-7255-DA49-6443CF69B246}"/>
              </a:ext>
            </a:extLst>
          </p:cNvPr>
          <p:cNvSpPr>
            <a:spLocks noGrp="1"/>
          </p:cNvSpPr>
          <p:nvPr>
            <p:ph type="title"/>
          </p:nvPr>
        </p:nvSpPr>
        <p:spPr>
          <a:xfrm>
            <a:off x="699712" y="248037"/>
            <a:ext cx="11492288" cy="1159200"/>
          </a:xfrm>
        </p:spPr>
        <p:txBody>
          <a:bodyPr spcFirstLastPara="1" vert="horz" wrap="square" lIns="121920" tIns="60960" rIns="121920" bIns="60960" rtlCol="0" anchor="ctr" anchorCtr="0">
            <a:normAutofit/>
          </a:bodyPr>
          <a:lstStyle/>
          <a:p>
            <a:pPr defTabSz="1219170">
              <a:spcBef>
                <a:spcPct val="0"/>
              </a:spcBef>
            </a:pPr>
            <a:r>
              <a:rPr lang="en-US" sz="3733" dirty="0">
                <a:solidFill>
                  <a:srgbClr val="FFFFFF"/>
                </a:solidFill>
              </a:rPr>
              <a:t>Lack of NAVA usage secondary to lack of availability </a:t>
            </a:r>
            <a:endParaRPr lang="en-US" sz="3733" b="1" dirty="0">
              <a:solidFill>
                <a:schemeClr val="bg1"/>
              </a:solidFill>
            </a:endParaRPr>
          </a:p>
        </p:txBody>
      </p:sp>
      <p:sp>
        <p:nvSpPr>
          <p:cNvPr id="3" name="TextBox 2">
            <a:extLst>
              <a:ext uri="{FF2B5EF4-FFF2-40B4-BE49-F238E27FC236}">
                <a16:creationId xmlns:a16="http://schemas.microsoft.com/office/drawing/2014/main" id="{6805A708-175E-2F54-7AB5-D9870208500D}"/>
              </a:ext>
            </a:extLst>
          </p:cNvPr>
          <p:cNvSpPr txBox="1"/>
          <p:nvPr/>
        </p:nvSpPr>
        <p:spPr>
          <a:xfrm>
            <a:off x="10448412" y="5762420"/>
            <a:ext cx="1743589" cy="1077026"/>
          </a:xfrm>
          <a:prstGeom prst="rect">
            <a:avLst/>
          </a:prstGeom>
          <a:noFill/>
        </p:spPr>
        <p:txBody>
          <a:bodyPr wrap="square" rtlCol="0">
            <a:spAutoFit/>
          </a:bodyPr>
          <a:lstStyle/>
          <a:p>
            <a:pPr defTabSz="1219170"/>
            <a:r>
              <a:rPr lang="en-US" sz="2133" b="1" dirty="0">
                <a:solidFill>
                  <a:srgbClr val="FF0000"/>
                </a:solidFill>
                <a:latin typeface="Aptos" panose="02110004020202020204"/>
              </a:rPr>
              <a:t>preliminary data, do not share*</a:t>
            </a:r>
            <a:endParaRPr lang="en-US" sz="2133" dirty="0">
              <a:solidFill>
                <a:srgbClr val="FF0000"/>
              </a:solidFill>
              <a:latin typeface="Aptos" panose="02110004020202020204"/>
            </a:endParaRPr>
          </a:p>
        </p:txBody>
      </p:sp>
      <p:pic>
        <p:nvPicPr>
          <p:cNvPr id="8" name="Picture 7" descr="A graph of blue rectangular objects with text&#10;&#10;Description automatically generated">
            <a:extLst>
              <a:ext uri="{FF2B5EF4-FFF2-40B4-BE49-F238E27FC236}">
                <a16:creationId xmlns:a16="http://schemas.microsoft.com/office/drawing/2014/main" id="{0B79080F-DFEF-2A16-F57A-96422E73E378}"/>
              </a:ext>
            </a:extLst>
          </p:cNvPr>
          <p:cNvPicPr>
            <a:picLocks noChangeAspect="1"/>
          </p:cNvPicPr>
          <p:nvPr/>
        </p:nvPicPr>
        <p:blipFill>
          <a:blip r:embed="rId3"/>
          <a:stretch>
            <a:fillRect/>
          </a:stretch>
        </p:blipFill>
        <p:spPr>
          <a:xfrm>
            <a:off x="2424861" y="1719922"/>
            <a:ext cx="7132095" cy="4992465"/>
          </a:xfrm>
          <a:prstGeom prst="rect">
            <a:avLst/>
          </a:prstGeom>
        </p:spPr>
      </p:pic>
    </p:spTree>
    <p:extLst>
      <p:ext uri="{BB962C8B-B14F-4D97-AF65-F5344CB8AC3E}">
        <p14:creationId xmlns:p14="http://schemas.microsoft.com/office/powerpoint/2010/main" val="582859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6" y="1"/>
            <a:ext cx="4063144"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9"/>
            <a:ext cx="1576447" cy="12192003"/>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dirty="0">
              <a:solidFill>
                <a:prstClr val="white"/>
              </a:solidFill>
              <a:latin typeface="Aptos" panose="02110004020202020204"/>
            </a:endParaRPr>
          </a:p>
        </p:txBody>
      </p:sp>
      <p:sp>
        <p:nvSpPr>
          <p:cNvPr id="2" name="Title 1">
            <a:extLst>
              <a:ext uri="{FF2B5EF4-FFF2-40B4-BE49-F238E27FC236}">
                <a16:creationId xmlns:a16="http://schemas.microsoft.com/office/drawing/2014/main" id="{715FDF06-31A3-96B7-810A-0847BF5E016D}"/>
              </a:ext>
            </a:extLst>
          </p:cNvPr>
          <p:cNvSpPr>
            <a:spLocks noGrp="1"/>
          </p:cNvSpPr>
          <p:nvPr>
            <p:ph type="title"/>
          </p:nvPr>
        </p:nvSpPr>
        <p:spPr>
          <a:xfrm>
            <a:off x="1371596" y="348865"/>
            <a:ext cx="10044024" cy="877729"/>
          </a:xfrm>
        </p:spPr>
        <p:txBody>
          <a:bodyPr spcFirstLastPara="1" vert="horz" wrap="square" lIns="121920" tIns="60960" rIns="121920" bIns="60960" rtlCol="0" anchor="ctr" anchorCtr="0">
            <a:normAutofit/>
          </a:bodyPr>
          <a:lstStyle/>
          <a:p>
            <a:pPr defTabSz="1219170">
              <a:spcBef>
                <a:spcPct val="0"/>
              </a:spcBef>
            </a:pPr>
            <a:r>
              <a:rPr lang="en-US" sz="4000" dirty="0">
                <a:solidFill>
                  <a:srgbClr val="FFFFFF"/>
                </a:solidFill>
              </a:rPr>
              <a:t>Summary:</a:t>
            </a:r>
          </a:p>
        </p:txBody>
      </p:sp>
      <p:graphicFrame>
        <p:nvGraphicFramePr>
          <p:cNvPr id="6" name="Text Placeholder 2">
            <a:extLst>
              <a:ext uri="{FF2B5EF4-FFF2-40B4-BE49-F238E27FC236}">
                <a16:creationId xmlns:a16="http://schemas.microsoft.com/office/drawing/2014/main" id="{36073A51-0479-B80D-D485-25E5E54D573B}"/>
              </a:ext>
            </a:extLst>
          </p:cNvPr>
          <p:cNvGraphicFramePr/>
          <p:nvPr/>
        </p:nvGraphicFramePr>
        <p:xfrm>
          <a:off x="644057" y="2112579"/>
          <a:ext cx="10927828"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4485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A4441-616F-5B6E-72AF-D6B764751BE1}"/>
              </a:ext>
            </a:extLst>
          </p:cNvPr>
          <p:cNvSpPr>
            <a:spLocks noGrp="1"/>
          </p:cNvSpPr>
          <p:nvPr>
            <p:ph type="title"/>
          </p:nvPr>
        </p:nvSpPr>
        <p:spPr>
          <a:xfrm>
            <a:off x="241433" y="224972"/>
            <a:ext cx="10911600" cy="1047600"/>
          </a:xfrm>
        </p:spPr>
        <p:txBody>
          <a:bodyPr/>
          <a:lstStyle/>
          <a:p>
            <a:r>
              <a:rPr lang="en-US" dirty="0"/>
              <a:t>Next Steps: </a:t>
            </a:r>
          </a:p>
        </p:txBody>
      </p:sp>
      <p:graphicFrame>
        <p:nvGraphicFramePr>
          <p:cNvPr id="5" name="TextBox 2">
            <a:extLst>
              <a:ext uri="{FF2B5EF4-FFF2-40B4-BE49-F238E27FC236}">
                <a16:creationId xmlns:a16="http://schemas.microsoft.com/office/drawing/2014/main" id="{279E8785-95B2-90A5-82FB-33DE8CA7B2F3}"/>
              </a:ext>
            </a:extLst>
          </p:cNvPr>
          <p:cNvGraphicFramePr/>
          <p:nvPr/>
        </p:nvGraphicFramePr>
        <p:xfrm>
          <a:off x="2772229" y="1727200"/>
          <a:ext cx="6400800" cy="4185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3284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AAC6F-C458-6DDF-81AA-03C9C678F13C}"/>
              </a:ext>
            </a:extLst>
          </p:cNvPr>
          <p:cNvSpPr>
            <a:spLocks noGrp="1"/>
          </p:cNvSpPr>
          <p:nvPr>
            <p:ph type="title"/>
          </p:nvPr>
        </p:nvSpPr>
        <p:spPr/>
        <p:txBody>
          <a:bodyPr>
            <a:normAutofit/>
          </a:bodyPr>
          <a:lstStyle/>
          <a:p>
            <a:r>
              <a:rPr lang="en-US" dirty="0"/>
              <a:t>Future directions and Questions:</a:t>
            </a:r>
          </a:p>
        </p:txBody>
      </p:sp>
      <p:sp>
        <p:nvSpPr>
          <p:cNvPr id="3" name="Text Placeholder 2">
            <a:extLst>
              <a:ext uri="{FF2B5EF4-FFF2-40B4-BE49-F238E27FC236}">
                <a16:creationId xmlns:a16="http://schemas.microsoft.com/office/drawing/2014/main" id="{CE4CFC5B-5EDC-A961-C53F-28B6558BA674}"/>
              </a:ext>
            </a:extLst>
          </p:cNvPr>
          <p:cNvSpPr>
            <a:spLocks noGrp="1"/>
          </p:cNvSpPr>
          <p:nvPr>
            <p:ph sz="half" idx="1"/>
          </p:nvPr>
        </p:nvSpPr>
        <p:spPr>
          <a:xfrm>
            <a:off x="838200" y="1690688"/>
            <a:ext cx="5181600" cy="4351339"/>
          </a:xfrm>
        </p:spPr>
        <p:txBody>
          <a:bodyPr>
            <a:normAutofit fontScale="92500"/>
          </a:bodyPr>
          <a:lstStyle/>
          <a:p>
            <a:pPr marL="0" indent="0">
              <a:buNone/>
            </a:pPr>
            <a:endParaRPr lang="en-US" dirty="0"/>
          </a:p>
          <a:p>
            <a:r>
              <a:rPr lang="en-US" dirty="0"/>
              <a:t>When adopting new technology at the bedside what barriers did you experience? </a:t>
            </a:r>
          </a:p>
          <a:p>
            <a:endParaRPr lang="en-US" dirty="0"/>
          </a:p>
          <a:p>
            <a:r>
              <a:rPr lang="en-US" dirty="0"/>
              <a:t>Adopting new technology at the beside was it more helpful to understand a deeper level of clinician experience vs a broader understanding of real- life use?</a:t>
            </a:r>
            <a:endParaRPr lang="en-US" dirty="0">
              <a:highlight>
                <a:srgbClr val="FFFF00"/>
              </a:highlight>
            </a:endParaRPr>
          </a:p>
          <a:p>
            <a:pPr marL="0" indent="0">
              <a:buNone/>
            </a:pPr>
            <a:endParaRPr lang="en-US" dirty="0"/>
          </a:p>
          <a:p>
            <a:endParaRPr lang="en-US" dirty="0"/>
          </a:p>
        </p:txBody>
      </p:sp>
      <p:sp>
        <p:nvSpPr>
          <p:cNvPr id="4" name="Content Placeholder 3">
            <a:extLst>
              <a:ext uri="{FF2B5EF4-FFF2-40B4-BE49-F238E27FC236}">
                <a16:creationId xmlns:a16="http://schemas.microsoft.com/office/drawing/2014/main" id="{AAEEBFAA-1D46-A174-0B1C-8B76D013DFD9}"/>
              </a:ext>
            </a:extLst>
          </p:cNvPr>
          <p:cNvSpPr>
            <a:spLocks noGrp="1"/>
          </p:cNvSpPr>
          <p:nvPr>
            <p:ph sz="half" idx="2"/>
          </p:nvPr>
        </p:nvSpPr>
        <p:spPr>
          <a:xfrm>
            <a:off x="6172200" y="2027395"/>
            <a:ext cx="5181600" cy="4351339"/>
          </a:xfrm>
        </p:spPr>
        <p:txBody>
          <a:bodyPr>
            <a:normAutofit fontScale="92500"/>
          </a:bodyPr>
          <a:lstStyle/>
          <a:p>
            <a:r>
              <a:rPr lang="en-US" dirty="0"/>
              <a:t>Are there collaborators or networks you think would be ideal for expanding this work beyond a survey? </a:t>
            </a:r>
          </a:p>
          <a:p>
            <a:endParaRPr lang="en-US" dirty="0">
              <a:highlight>
                <a:srgbClr val="FFFF00"/>
              </a:highlight>
            </a:endParaRPr>
          </a:p>
        </p:txBody>
      </p:sp>
    </p:spTree>
    <p:extLst>
      <p:ext uri="{BB962C8B-B14F-4D97-AF65-F5344CB8AC3E}">
        <p14:creationId xmlns:p14="http://schemas.microsoft.com/office/powerpoint/2010/main" val="4064398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5" name="Title 4">
            <a:extLst>
              <a:ext uri="{FF2B5EF4-FFF2-40B4-BE49-F238E27FC236}">
                <a16:creationId xmlns:a16="http://schemas.microsoft.com/office/drawing/2014/main" id="{1DA18E6F-A0BD-4477-9655-442D2BDD8581}"/>
              </a:ext>
            </a:extLst>
          </p:cNvPr>
          <p:cNvSpPr>
            <a:spLocks noGrp="1"/>
          </p:cNvSpPr>
          <p:nvPr>
            <p:ph type="ctrTitle"/>
          </p:nvPr>
        </p:nvSpPr>
        <p:spPr>
          <a:xfrm>
            <a:off x="1329766" y="1146412"/>
            <a:ext cx="9014348" cy="2402005"/>
          </a:xfrm>
        </p:spPr>
        <p:txBody>
          <a:bodyPr anchor="b">
            <a:normAutofit/>
          </a:bodyPr>
          <a:lstStyle/>
          <a:p>
            <a:pPr algn="l"/>
            <a:r>
              <a:rPr lang="en-US" sz="4800"/>
              <a:t>Thank you for your attention!</a:t>
            </a:r>
          </a:p>
        </p:txBody>
      </p:sp>
      <p:sp>
        <p:nvSpPr>
          <p:cNvPr id="24" name="Rectangle 2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6" name="Rectangle 2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7"/>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28" name="Rectangle 27">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8"/>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30" name="Rectangle 29">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2400">
              <a:solidFill>
                <a:prstClr val="white"/>
              </a:solidFill>
              <a:latin typeface="Aptos" panose="02110004020202020204"/>
            </a:endParaRPr>
          </a:p>
        </p:txBody>
      </p:sp>
      <p:sp>
        <p:nvSpPr>
          <p:cNvPr id="6" name="Subtitle 5">
            <a:extLst>
              <a:ext uri="{FF2B5EF4-FFF2-40B4-BE49-F238E27FC236}">
                <a16:creationId xmlns:a16="http://schemas.microsoft.com/office/drawing/2014/main" id="{A3E92230-188D-3CB7-9CD1-D8789ABBCD3C}"/>
              </a:ext>
            </a:extLst>
          </p:cNvPr>
          <p:cNvSpPr>
            <a:spLocks noGrp="1"/>
          </p:cNvSpPr>
          <p:nvPr>
            <p:ph type="subTitle" idx="1"/>
          </p:nvPr>
        </p:nvSpPr>
        <p:spPr>
          <a:xfrm>
            <a:off x="1329765" y="4892722"/>
            <a:ext cx="6387156" cy="1078173"/>
          </a:xfrm>
        </p:spPr>
        <p:txBody>
          <a:bodyPr anchor="ctr">
            <a:normAutofit/>
          </a:bodyPr>
          <a:lstStyle/>
          <a:p>
            <a:pPr algn="l"/>
            <a:r>
              <a:rPr lang="en-US">
                <a:solidFill>
                  <a:srgbClr val="FFFFFF"/>
                </a:solidFill>
              </a:rPr>
              <a:t>mkabara@med.umich.edu</a:t>
            </a:r>
          </a:p>
        </p:txBody>
      </p:sp>
    </p:spTree>
    <p:extLst>
      <p:ext uri="{BB962C8B-B14F-4D97-AF65-F5344CB8AC3E}">
        <p14:creationId xmlns:p14="http://schemas.microsoft.com/office/powerpoint/2010/main" val="1255532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756B-F0B7-15EC-B88C-C8094EEB64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C8361F-D636-9450-24E1-7BFB185DF5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78057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1466-F965-C2CE-6FC3-BCB330A0C7B2}"/>
              </a:ext>
            </a:extLst>
          </p:cNvPr>
          <p:cNvSpPr>
            <a:spLocks noGrp="1"/>
          </p:cNvSpPr>
          <p:nvPr>
            <p:ph type="ctrTitle"/>
          </p:nvPr>
        </p:nvSpPr>
        <p:spPr>
          <a:xfrm>
            <a:off x="0" y="1122363"/>
            <a:ext cx="12192000" cy="2387600"/>
          </a:xfrm>
        </p:spPr>
        <p:txBody>
          <a:bodyPr>
            <a:normAutofit/>
          </a:bodyPr>
          <a:lstStyle/>
          <a:p>
            <a:r>
              <a:rPr lang="en-US" sz="7500" dirty="0"/>
              <a:t>ECMO Utilization in </a:t>
            </a:r>
            <a:br>
              <a:rPr lang="en-US" sz="7500" dirty="0"/>
            </a:br>
            <a:r>
              <a:rPr lang="en-US" sz="7500" dirty="0"/>
              <a:t>“High-Risk” Populations</a:t>
            </a:r>
          </a:p>
        </p:txBody>
      </p:sp>
      <p:sp>
        <p:nvSpPr>
          <p:cNvPr id="3" name="Subtitle 2">
            <a:extLst>
              <a:ext uri="{FF2B5EF4-FFF2-40B4-BE49-F238E27FC236}">
                <a16:creationId xmlns:a16="http://schemas.microsoft.com/office/drawing/2014/main" id="{52488F7D-9619-E2C7-5CE1-DBEBF9BC2319}"/>
              </a:ext>
            </a:extLst>
          </p:cNvPr>
          <p:cNvSpPr>
            <a:spLocks noGrp="1"/>
          </p:cNvSpPr>
          <p:nvPr>
            <p:ph type="subTitle" idx="1"/>
          </p:nvPr>
        </p:nvSpPr>
        <p:spPr/>
        <p:txBody>
          <a:bodyPr/>
          <a:lstStyle/>
          <a:p>
            <a:r>
              <a:rPr lang="en-US" dirty="0"/>
              <a:t>Zachary Rumlow DO</a:t>
            </a:r>
          </a:p>
          <a:p>
            <a:r>
              <a:rPr lang="en-US" dirty="0"/>
              <a:t>Pediatric Critical Care Fellow PGY-5</a:t>
            </a:r>
          </a:p>
          <a:p>
            <a:r>
              <a:rPr lang="en-US" dirty="0"/>
              <a:t>Susan B Meister CHEAR Fellow</a:t>
            </a:r>
          </a:p>
        </p:txBody>
      </p:sp>
    </p:spTree>
    <p:extLst>
      <p:ext uri="{BB962C8B-B14F-4D97-AF65-F5344CB8AC3E}">
        <p14:creationId xmlns:p14="http://schemas.microsoft.com/office/powerpoint/2010/main" val="2392863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AB127-D025-F7F6-35DF-7990B27DAE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DBDD0-5473-5BD6-9F5F-B17727636C37}"/>
              </a:ext>
            </a:extLst>
          </p:cNvPr>
          <p:cNvSpPr>
            <a:spLocks noGrp="1"/>
          </p:cNvSpPr>
          <p:nvPr>
            <p:ph type="title"/>
          </p:nvPr>
        </p:nvSpPr>
        <p:spPr>
          <a:xfrm>
            <a:off x="0" y="18255"/>
            <a:ext cx="10515600" cy="1325563"/>
          </a:xfrm>
        </p:spPr>
        <p:txBody>
          <a:bodyPr/>
          <a:lstStyle/>
          <a:p>
            <a:r>
              <a:rPr lang="en-US" dirty="0"/>
              <a:t>Objectives</a:t>
            </a:r>
          </a:p>
        </p:txBody>
      </p:sp>
      <p:sp>
        <p:nvSpPr>
          <p:cNvPr id="4" name="TextBox 3">
            <a:extLst>
              <a:ext uri="{FF2B5EF4-FFF2-40B4-BE49-F238E27FC236}">
                <a16:creationId xmlns:a16="http://schemas.microsoft.com/office/drawing/2014/main" id="{E3A06B2A-3B41-7D2A-3517-00C736A630B7}"/>
              </a:ext>
            </a:extLst>
          </p:cNvPr>
          <p:cNvSpPr txBox="1"/>
          <p:nvPr/>
        </p:nvSpPr>
        <p:spPr>
          <a:xfrm>
            <a:off x="-33918" y="1540954"/>
            <a:ext cx="12054468"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By the end of this talk attendees should understand:</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The differential risk associated with ECMO utilization</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Patient </a:t>
            </a:r>
            <a:r>
              <a:rPr kumimoji="0" lang="en-US" sz="2800" b="0" i="0" u="none" strike="noStrike" kern="1200" cap="none" spc="0" normalizeH="0" baseline="0" noProof="0">
                <a:ln>
                  <a:noFill/>
                </a:ln>
                <a:solidFill>
                  <a:prstClr val="black"/>
                </a:solidFill>
                <a:effectLst/>
                <a:uLnTx/>
                <a:uFillTx/>
                <a:latin typeface="Calibri Light"/>
                <a:ea typeface="+mn-ea"/>
                <a:cs typeface="+mn-cs"/>
              </a:rPr>
              <a:t>and hospital </a:t>
            </a:r>
            <a:r>
              <a:rPr kumimoji="0" lang="en-US" sz="2800" b="0" i="0" u="none" strike="noStrike" kern="1200" cap="none" spc="0" normalizeH="0" baseline="0" noProof="0" dirty="0">
                <a:ln>
                  <a:noFill/>
                </a:ln>
                <a:solidFill>
                  <a:prstClr val="black"/>
                </a:solidFill>
                <a:effectLst/>
                <a:uLnTx/>
                <a:uFillTx/>
                <a:latin typeface="Calibri Light"/>
                <a:ea typeface="+mn-ea"/>
                <a:cs typeface="+mn-cs"/>
              </a:rPr>
              <a:t>level factors that may be associated with ECMO utilization in “high-risk” patients</a:t>
            </a:r>
          </a:p>
        </p:txBody>
      </p:sp>
    </p:spTree>
    <p:extLst>
      <p:ext uri="{BB962C8B-B14F-4D97-AF65-F5344CB8AC3E}">
        <p14:creationId xmlns:p14="http://schemas.microsoft.com/office/powerpoint/2010/main" val="223896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A8ED1-D3C1-F10D-2DFC-4839F602B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4A68B4-A3DB-EC4D-A0AC-FB34BD52F079}"/>
              </a:ext>
            </a:extLst>
          </p:cNvPr>
          <p:cNvSpPr>
            <a:spLocks noGrp="1"/>
          </p:cNvSpPr>
          <p:nvPr>
            <p:ph type="title"/>
          </p:nvPr>
        </p:nvSpPr>
        <p:spPr>
          <a:xfrm>
            <a:off x="0" y="18255"/>
            <a:ext cx="10515600" cy="1325563"/>
          </a:xfrm>
        </p:spPr>
        <p:txBody>
          <a:bodyPr/>
          <a:lstStyle/>
          <a:p>
            <a:r>
              <a:rPr lang="en-US" dirty="0"/>
              <a:t>Who gets ECMO</a:t>
            </a:r>
          </a:p>
        </p:txBody>
      </p:sp>
      <p:sp>
        <p:nvSpPr>
          <p:cNvPr id="3" name="Content Placeholder 2">
            <a:extLst>
              <a:ext uri="{FF2B5EF4-FFF2-40B4-BE49-F238E27FC236}">
                <a16:creationId xmlns:a16="http://schemas.microsoft.com/office/drawing/2014/main" id="{6F64999E-094C-E572-3FF8-0CF54E317230}"/>
              </a:ext>
            </a:extLst>
          </p:cNvPr>
          <p:cNvSpPr>
            <a:spLocks noGrp="1"/>
          </p:cNvSpPr>
          <p:nvPr>
            <p:ph idx="1"/>
          </p:nvPr>
        </p:nvSpPr>
        <p:spPr>
          <a:xfrm>
            <a:off x="188183" y="1529062"/>
            <a:ext cx="11918092" cy="4509787"/>
          </a:xfrm>
        </p:spPr>
        <p:txBody>
          <a:bodyPr>
            <a:noAutofit/>
          </a:bodyPr>
          <a:lstStyle/>
          <a:p>
            <a:r>
              <a:rPr lang="en-US" dirty="0">
                <a:latin typeface="+mj-lt"/>
              </a:rPr>
              <a:t>Considerations for ECMO Utilization:</a:t>
            </a:r>
          </a:p>
          <a:p>
            <a:pPr lvl="1"/>
            <a:r>
              <a:rPr lang="en-US" sz="2800" dirty="0">
                <a:latin typeface="+mj-lt"/>
              </a:rPr>
              <a:t>Patients with high anticipated mortality with conventional therapies</a:t>
            </a:r>
            <a:br>
              <a:rPr lang="en-US" sz="2800" dirty="0">
                <a:latin typeface="+mj-lt"/>
              </a:rPr>
            </a:br>
            <a:br>
              <a:rPr lang="en-US" sz="2800" dirty="0">
                <a:latin typeface="+mj-lt"/>
              </a:rPr>
            </a:br>
            <a:r>
              <a:rPr lang="en-US" sz="2800" dirty="0">
                <a:latin typeface="+mj-lt"/>
              </a:rPr>
              <a:t>and</a:t>
            </a:r>
            <a:br>
              <a:rPr lang="en-US" sz="2800" dirty="0">
                <a:latin typeface="+mj-lt"/>
              </a:rPr>
            </a:br>
            <a:endParaRPr lang="en-US" sz="2800" dirty="0">
              <a:latin typeface="+mj-lt"/>
            </a:endParaRPr>
          </a:p>
          <a:p>
            <a:pPr lvl="1"/>
            <a:r>
              <a:rPr lang="en-US" sz="2800" dirty="0">
                <a:latin typeface="+mj-lt"/>
              </a:rPr>
              <a:t>Patients who would be more likely to receive benefit than harm from ECMO</a:t>
            </a:r>
            <a:br>
              <a:rPr lang="en-US" sz="2800" dirty="0">
                <a:latin typeface="+mj-lt"/>
              </a:rPr>
            </a:br>
            <a:br>
              <a:rPr lang="en-US" sz="2800" dirty="0">
                <a:latin typeface="+mj-lt"/>
              </a:rPr>
            </a:br>
            <a:r>
              <a:rPr lang="en-US" sz="2800" dirty="0">
                <a:latin typeface="+mj-lt"/>
              </a:rPr>
              <a:t>and</a:t>
            </a:r>
            <a:br>
              <a:rPr lang="en-US" sz="2800" dirty="0">
                <a:latin typeface="+mj-lt"/>
              </a:rPr>
            </a:br>
            <a:endParaRPr lang="en-US" sz="2800" dirty="0">
              <a:latin typeface="+mj-lt"/>
            </a:endParaRPr>
          </a:p>
          <a:p>
            <a:pPr lvl="1"/>
            <a:r>
              <a:rPr lang="en-US" sz="2800" dirty="0">
                <a:latin typeface="+mj-lt"/>
              </a:rPr>
              <a:t>Patients with a reversible/and or transplantable pathology</a:t>
            </a:r>
            <a:br>
              <a:rPr lang="en-US" sz="2800" dirty="0">
                <a:latin typeface="+mj-lt"/>
              </a:rPr>
            </a:br>
            <a:endParaRPr lang="en-US" sz="2800" dirty="0">
              <a:latin typeface="+mj-lt"/>
            </a:endParaRPr>
          </a:p>
        </p:txBody>
      </p:sp>
      <p:sp>
        <p:nvSpPr>
          <p:cNvPr id="4" name="TextBox 3">
            <a:extLst>
              <a:ext uri="{FF2B5EF4-FFF2-40B4-BE49-F238E27FC236}">
                <a16:creationId xmlns:a16="http://schemas.microsoft.com/office/drawing/2014/main" id="{89DFF556-06CA-4A8F-D2D2-E5C0E928DCB6}"/>
              </a:ext>
            </a:extLst>
          </p:cNvPr>
          <p:cNvSpPr txBox="1"/>
          <p:nvPr/>
        </p:nvSpPr>
        <p:spPr>
          <a:xfrm>
            <a:off x="7157653" y="6254970"/>
            <a:ext cx="442474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ASAIO J.: 2020 Indications for Pediatric Respiratory ECMO (</a:t>
            </a:r>
            <a:r>
              <a:rPr kumimoji="0" lang="en-US" sz="1600" b="0" i="0" u="none" strike="noStrike" kern="100" cap="none" spc="0" normalizeH="0" baseline="0" noProof="0" dirty="0">
                <a:ln>
                  <a:noFill/>
                </a:ln>
                <a:solidFill>
                  <a:prstClr val="black"/>
                </a:solidFill>
                <a:effectLst/>
                <a:uLnTx/>
                <a:uFillTx/>
                <a:latin typeface="Calibri Light"/>
                <a:ea typeface="Aptos" panose="020B0004020202020204" pitchFamily="34" charset="0"/>
                <a:cs typeface="+mn-cs"/>
              </a:rPr>
              <a:t>Maratta [2020]</a:t>
            </a:r>
            <a:r>
              <a:rPr kumimoji="0" lang="en-US" sz="1600" b="0" i="0" u="none" strike="noStrike" kern="1200" cap="none" spc="0" normalizeH="0" baseline="0" noProof="0" dirty="0">
                <a:ln>
                  <a:noFill/>
                </a:ln>
                <a:solidFill>
                  <a:prstClr val="black"/>
                </a:solidFill>
                <a:effectLst/>
                <a:uLnTx/>
                <a:uFillTx/>
                <a:latin typeface="Calibri Light"/>
                <a:ea typeface="+mn-ea"/>
                <a:cs typeface="+mn-cs"/>
              </a:rPr>
              <a:t>)</a:t>
            </a:r>
          </a:p>
        </p:txBody>
      </p:sp>
    </p:spTree>
    <p:extLst>
      <p:ext uri="{BB962C8B-B14F-4D97-AF65-F5344CB8AC3E}">
        <p14:creationId xmlns:p14="http://schemas.microsoft.com/office/powerpoint/2010/main" val="3125277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105A3-CF29-571C-5DAC-AFB017892DE5}"/>
              </a:ext>
            </a:extLst>
          </p:cNvPr>
          <p:cNvSpPr>
            <a:spLocks noGrp="1"/>
          </p:cNvSpPr>
          <p:nvPr>
            <p:ph type="title"/>
          </p:nvPr>
        </p:nvSpPr>
        <p:spPr>
          <a:xfrm>
            <a:off x="0" y="12623"/>
            <a:ext cx="10515600" cy="1325563"/>
          </a:xfrm>
        </p:spPr>
        <p:txBody>
          <a:bodyPr/>
          <a:lstStyle/>
          <a:p>
            <a:r>
              <a:rPr lang="en-US" dirty="0"/>
              <a:t>Changes in ECMO Contraindications</a:t>
            </a:r>
          </a:p>
        </p:txBody>
      </p:sp>
      <p:sp>
        <p:nvSpPr>
          <p:cNvPr id="13" name="TextBox 12">
            <a:extLst>
              <a:ext uri="{FF2B5EF4-FFF2-40B4-BE49-F238E27FC236}">
                <a16:creationId xmlns:a16="http://schemas.microsoft.com/office/drawing/2014/main" id="{815E4F91-9657-95CC-17C5-460FCEEBD484}"/>
              </a:ext>
            </a:extLst>
          </p:cNvPr>
          <p:cNvSpPr txBox="1"/>
          <p:nvPr/>
        </p:nvSpPr>
        <p:spPr>
          <a:xfrm>
            <a:off x="7767253" y="6027003"/>
            <a:ext cx="442474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ELSO: 2015 Indications for Pediatric Respiratory ECMO (MacLaren [2015]), 2020 Indications for Pediatric Respiratory ECMO (</a:t>
            </a:r>
            <a:r>
              <a:rPr kumimoji="0" lang="en-US" sz="1600" b="0" i="0" u="none" strike="noStrike" kern="100" cap="none" spc="0" normalizeH="0" baseline="0" noProof="0" dirty="0">
                <a:ln>
                  <a:noFill/>
                </a:ln>
                <a:solidFill>
                  <a:prstClr val="black"/>
                </a:solidFill>
                <a:effectLst/>
                <a:uLnTx/>
                <a:uFillTx/>
                <a:latin typeface="Calibri Light"/>
                <a:ea typeface="Aptos" panose="020B0004020202020204" pitchFamily="34" charset="0"/>
                <a:cs typeface="+mn-cs"/>
              </a:rPr>
              <a:t>Maratta [2020]</a:t>
            </a:r>
            <a:r>
              <a:rPr kumimoji="0" lang="en-US" sz="1600" b="0" i="0" u="none" strike="noStrike" kern="1200" cap="none" spc="0" normalizeH="0" baseline="0" noProof="0" dirty="0">
                <a:ln>
                  <a:noFill/>
                </a:ln>
                <a:solidFill>
                  <a:prstClr val="black"/>
                </a:solidFill>
                <a:effectLst/>
                <a:uLnTx/>
                <a:uFillTx/>
                <a:latin typeface="Calibri Light"/>
                <a:ea typeface="+mn-ea"/>
                <a:cs typeface="+mn-cs"/>
              </a:rPr>
              <a:t>)</a:t>
            </a:r>
          </a:p>
        </p:txBody>
      </p:sp>
      <p:sp>
        <p:nvSpPr>
          <p:cNvPr id="12" name="Rectangle 4">
            <a:extLst>
              <a:ext uri="{FF2B5EF4-FFF2-40B4-BE49-F238E27FC236}">
                <a16:creationId xmlns:a16="http://schemas.microsoft.com/office/drawing/2014/main" id="{1D2B7542-C074-9329-79BF-16535ED5D719}"/>
              </a:ext>
            </a:extLst>
          </p:cNvPr>
          <p:cNvSpPr>
            <a:spLocks noChangeArrowheads="1"/>
          </p:cNvSpPr>
          <p:nvPr/>
        </p:nvSpPr>
        <p:spPr bwMode="auto">
          <a:xfrm>
            <a:off x="0" y="1806207"/>
            <a:ext cx="14135652" cy="55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6">
            <a:extLst>
              <a:ext uri="{FF2B5EF4-FFF2-40B4-BE49-F238E27FC236}">
                <a16:creationId xmlns:a16="http://schemas.microsoft.com/office/drawing/2014/main" id="{29ABBE17-091B-5853-2155-D56212590B73}"/>
              </a:ext>
            </a:extLst>
          </p:cNvPr>
          <p:cNvSpPr>
            <a:spLocks noChangeArrowheads="1"/>
          </p:cNvSpPr>
          <p:nvPr/>
        </p:nvSpPr>
        <p:spPr bwMode="auto">
          <a:xfrm>
            <a:off x="72073" y="1554315"/>
            <a:ext cx="16198928" cy="43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20" name="Table 19">
            <a:extLst>
              <a:ext uri="{FF2B5EF4-FFF2-40B4-BE49-F238E27FC236}">
                <a16:creationId xmlns:a16="http://schemas.microsoft.com/office/drawing/2014/main" id="{22814A76-4284-2B95-086C-71966684CBB3}"/>
              </a:ext>
            </a:extLst>
          </p:cNvPr>
          <p:cNvGraphicFramePr>
            <a:graphicFrameLocks noGrp="1"/>
          </p:cNvGraphicFramePr>
          <p:nvPr/>
        </p:nvGraphicFramePr>
        <p:xfrm>
          <a:off x="36036" y="2207807"/>
          <a:ext cx="12119928" cy="2343215"/>
        </p:xfrm>
        <a:graphic>
          <a:graphicData uri="http://schemas.openxmlformats.org/drawingml/2006/table">
            <a:tbl>
              <a:tblPr firstRow="1" firstCol="1" bandRow="1"/>
              <a:tblGrid>
                <a:gridCol w="6059964">
                  <a:extLst>
                    <a:ext uri="{9D8B030D-6E8A-4147-A177-3AD203B41FA5}">
                      <a16:colId xmlns:a16="http://schemas.microsoft.com/office/drawing/2014/main" val="3050230048"/>
                    </a:ext>
                  </a:extLst>
                </a:gridCol>
                <a:gridCol w="6059964">
                  <a:extLst>
                    <a:ext uri="{9D8B030D-6E8A-4147-A177-3AD203B41FA5}">
                      <a16:colId xmlns:a16="http://schemas.microsoft.com/office/drawing/2014/main" val="3080322170"/>
                    </a:ext>
                  </a:extLst>
                </a:gridCol>
              </a:tblGrid>
              <a:tr h="296854">
                <a:tc>
                  <a:txBody>
                    <a:bodyPr/>
                    <a:lstStyle/>
                    <a:p>
                      <a:pPr marL="0" marR="0">
                        <a:lnSpc>
                          <a:spcPct val="107000"/>
                        </a:lnSpc>
                        <a:spcAft>
                          <a:spcPts val="800"/>
                        </a:spcAft>
                        <a:buNone/>
                      </a:pPr>
                      <a:r>
                        <a:rPr lang="en-US" sz="1800" b="1" i="1" kern="100" dirty="0">
                          <a:effectLst/>
                          <a:latin typeface="Calibri Light" panose="020F0302020204030204" pitchFamily="34" charset="0"/>
                          <a:ea typeface="Aptos" panose="020B0004020202020204" pitchFamily="34" charset="0"/>
                        </a:rPr>
                        <a:t>Absolute contraindications</a:t>
                      </a:r>
                      <a:endParaRPr lang="en-US" sz="10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800" b="1" i="1" kern="100" dirty="0">
                          <a:effectLst/>
                          <a:latin typeface="Calibri Light" panose="020F0302020204030204" pitchFamily="34" charset="0"/>
                          <a:ea typeface="Aptos" panose="020B0004020202020204" pitchFamily="34" charset="0"/>
                        </a:rPr>
                        <a:t>Conditions rendering patient unlikely to benefit from ECMO</a:t>
                      </a:r>
                      <a:endParaRPr lang="en-US" sz="10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3403760634"/>
                  </a:ext>
                </a:extLst>
              </a:tr>
              <a:tr h="288505">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Lethal chromosomal abnormalities (</a:t>
                      </a:r>
                      <a:r>
                        <a:rPr lang="en-US" sz="1400" kern="100" dirty="0" err="1">
                          <a:effectLst/>
                          <a:latin typeface="Calibri Light" panose="020F0302020204030204" pitchFamily="34" charset="0"/>
                          <a:ea typeface="Aptos" panose="020B0004020202020204" pitchFamily="34" charset="0"/>
                        </a:rPr>
                        <a:t>eg.</a:t>
                      </a:r>
                      <a:r>
                        <a:rPr lang="en-US" sz="1400" kern="100" dirty="0">
                          <a:effectLst/>
                          <a:latin typeface="Calibri Light" panose="020F0302020204030204" pitchFamily="34" charset="0"/>
                          <a:ea typeface="Aptos" panose="020B0004020202020204" pitchFamily="34" charset="0"/>
                        </a:rPr>
                        <a:t> Trisomy 13 or 18)</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Large intracranial bleed with mass effect or need for neurosurgical intervention</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3847349258"/>
                  </a:ext>
                </a:extLst>
              </a:tr>
              <a:tr h="288234">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Severe neurological compromise (</a:t>
                      </a:r>
                      <a:r>
                        <a:rPr lang="en-US" sz="1400" kern="100" dirty="0" err="1">
                          <a:effectLst/>
                          <a:latin typeface="Calibri Light" panose="020F0302020204030204" pitchFamily="34" charset="0"/>
                          <a:ea typeface="Aptos" panose="020B0004020202020204" pitchFamily="34" charset="0"/>
                        </a:rPr>
                        <a:t>eg.</a:t>
                      </a:r>
                      <a:r>
                        <a:rPr lang="en-US" sz="1400" kern="100" dirty="0">
                          <a:effectLst/>
                          <a:latin typeface="Calibri Light" panose="020F0302020204030204" pitchFamily="34" charset="0"/>
                          <a:ea typeface="Aptos" panose="020B0004020202020204" pitchFamily="34" charset="0"/>
                        </a:rPr>
                        <a:t> Intracranial hemorrhage with mass effect)</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Hypoxic cardiac arrest with adequate CPR</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2703209834"/>
                  </a:ext>
                </a:extLst>
              </a:tr>
              <a:tr h="298174">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Allogenic bone marrow transplant recipients with pulmonary infiltrates</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a:effectLst/>
                          <a:latin typeface="Calibri Light" panose="020F0302020204030204" pitchFamily="34" charset="0"/>
                          <a:ea typeface="Aptos" panose="020B0004020202020204" pitchFamily="34" charset="0"/>
                        </a:rPr>
                        <a:t>Irreversible underlying cardiac or lung pathology (and not a transplant candidate)</a:t>
                      </a:r>
                      <a:endParaRPr lang="en-US" sz="1400" kern="10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545233171"/>
                  </a:ext>
                </a:extLst>
              </a:tr>
              <a:tr h="292862">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Incurable malignancy</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Pulmonary hypertension and chronic lung disease</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861082157"/>
                  </a:ext>
                </a:extLst>
              </a:tr>
              <a:tr h="292862">
                <a:tc>
                  <a:txBody>
                    <a:bodyPr/>
                    <a:lstStyle/>
                    <a:p>
                      <a:pPr marL="0" marR="0">
                        <a:lnSpc>
                          <a:spcPct val="107000"/>
                        </a:lnSpc>
                        <a:spcAft>
                          <a:spcPts val="800"/>
                        </a:spcAft>
                        <a:buNone/>
                      </a:pPr>
                      <a:r>
                        <a:rPr lang="en-US" sz="1400" kern="100">
                          <a:effectLst/>
                          <a:latin typeface="Calibri Light" panose="020F0302020204030204" pitchFamily="34" charset="0"/>
                          <a:ea typeface="Aptos" panose="020B0004020202020204" pitchFamily="34" charset="0"/>
                        </a:rPr>
                        <a:t> </a:t>
                      </a:r>
                      <a:endParaRPr lang="en-US" sz="1400" kern="10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Chronic multiorgan dysfunction</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3964639364"/>
                  </a:ext>
                </a:extLst>
              </a:tr>
              <a:tr h="292862">
                <a:tc>
                  <a:txBody>
                    <a:bodyPr/>
                    <a:lstStyle/>
                    <a:p>
                      <a:pPr marL="0" marR="0">
                        <a:lnSpc>
                          <a:spcPct val="107000"/>
                        </a:lnSpc>
                        <a:spcAft>
                          <a:spcPts val="800"/>
                        </a:spcAft>
                        <a:buNone/>
                      </a:pPr>
                      <a:r>
                        <a:rPr lang="en-US" sz="1400" kern="100">
                          <a:effectLst/>
                          <a:latin typeface="Calibri Light" panose="020F0302020204030204" pitchFamily="34" charset="0"/>
                          <a:ea typeface="Aptos" panose="020B0004020202020204" pitchFamily="34" charset="0"/>
                        </a:rPr>
                        <a:t> </a:t>
                      </a:r>
                      <a:endParaRPr lang="en-US" sz="1400" kern="10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a:effectLst/>
                          <a:latin typeface="Calibri Light" panose="020F0302020204030204" pitchFamily="34" charset="0"/>
                          <a:ea typeface="Aptos" panose="020B0004020202020204" pitchFamily="34" charset="0"/>
                        </a:rPr>
                        <a:t>Incurable malignancy</a:t>
                      </a:r>
                      <a:endParaRPr lang="en-US" sz="1400" kern="10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69118554"/>
                  </a:ext>
                </a:extLst>
              </a:tr>
              <a:tr h="292862">
                <a:tc>
                  <a:txBody>
                    <a:bodyPr/>
                    <a:lstStyle/>
                    <a:p>
                      <a:pPr marL="0" marR="0">
                        <a:lnSpc>
                          <a:spcPct val="107000"/>
                        </a:lnSpc>
                        <a:spcAft>
                          <a:spcPts val="800"/>
                        </a:spcAft>
                        <a:buNone/>
                      </a:pPr>
                      <a:r>
                        <a:rPr lang="en-US" sz="1400" kern="100">
                          <a:effectLst/>
                          <a:latin typeface="Calibri Light" panose="020F0302020204030204" pitchFamily="34" charset="0"/>
                          <a:ea typeface="Aptos" panose="020B0004020202020204" pitchFamily="34" charset="0"/>
                        </a:rPr>
                        <a:t> </a:t>
                      </a:r>
                      <a:endParaRPr lang="en-US" sz="1400" kern="10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tc>
                  <a:txBody>
                    <a:bodyPr/>
                    <a:lstStyle/>
                    <a:p>
                      <a:pPr marL="0" marR="0">
                        <a:lnSpc>
                          <a:spcPct val="107000"/>
                        </a:lnSpc>
                        <a:spcAft>
                          <a:spcPts val="800"/>
                        </a:spcAft>
                        <a:buNone/>
                      </a:pPr>
                      <a:r>
                        <a:rPr lang="en-US" sz="1400" kern="100" dirty="0">
                          <a:effectLst/>
                          <a:latin typeface="Calibri Light" panose="020F0302020204030204" pitchFamily="34" charset="0"/>
                          <a:ea typeface="Aptos" panose="020B0004020202020204" pitchFamily="34" charset="0"/>
                        </a:rPr>
                        <a:t>Allogenic bone marrow recipients with pulmonary infiltrates</a:t>
                      </a:r>
                      <a:endParaRPr lang="en-US" sz="1400" kern="100" dirty="0">
                        <a:effectLst/>
                        <a:latin typeface="Calibri" panose="020F0502020204030204" pitchFamily="34" charset="0"/>
                        <a:ea typeface="Aptos" panose="020B0004020202020204" pitchFamily="34" charset="0"/>
                      </a:endParaRPr>
                    </a:p>
                  </a:txBody>
                  <a:tcPr marL="68580" marR="68580" marT="0" marB="0">
                    <a:lnL>
                      <a:noFill/>
                    </a:lnL>
                    <a:lnR>
                      <a:noFill/>
                    </a:lnR>
                    <a:lnT>
                      <a:noFill/>
                    </a:lnT>
                    <a:lnB>
                      <a:noFill/>
                    </a:lnB>
                    <a:noFill/>
                  </a:tcPr>
                </a:tc>
                <a:extLst>
                  <a:ext uri="{0D108BD9-81ED-4DB2-BD59-A6C34878D82A}">
                    <a16:rowId xmlns:a16="http://schemas.microsoft.com/office/drawing/2014/main" val="2275730246"/>
                  </a:ext>
                </a:extLst>
              </a:tr>
            </a:tbl>
          </a:graphicData>
        </a:graphic>
      </p:graphicFrame>
      <p:sp>
        <p:nvSpPr>
          <p:cNvPr id="21" name="Rectangle 8">
            <a:extLst>
              <a:ext uri="{FF2B5EF4-FFF2-40B4-BE49-F238E27FC236}">
                <a16:creationId xmlns:a16="http://schemas.microsoft.com/office/drawing/2014/main" id="{EF4D5BB4-5FD9-B70B-B82A-7DBD8650DB7F}"/>
              </a:ext>
            </a:extLst>
          </p:cNvPr>
          <p:cNvSpPr>
            <a:spLocks noChangeArrowheads="1"/>
          </p:cNvSpPr>
          <p:nvPr/>
        </p:nvSpPr>
        <p:spPr bwMode="auto">
          <a:xfrm>
            <a:off x="72072" y="1555045"/>
            <a:ext cx="14052089" cy="53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237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79292-A3AD-8053-6E75-AA7846E31C8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C948AB-B958-0BC5-B2B1-F89FFCE1BA13}"/>
              </a:ext>
            </a:extLst>
          </p:cNvPr>
          <p:cNvSpPr/>
          <p:nvPr/>
        </p:nvSpPr>
        <p:spPr>
          <a:xfrm>
            <a:off x="0" y="1669312"/>
            <a:ext cx="12192000" cy="4195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234;p23">
            <a:extLst>
              <a:ext uri="{FF2B5EF4-FFF2-40B4-BE49-F238E27FC236}">
                <a16:creationId xmlns:a16="http://schemas.microsoft.com/office/drawing/2014/main" id="{C1E753A2-DD61-4BF7-0097-1F85A4081969}"/>
              </a:ext>
            </a:extLst>
          </p:cNvPr>
          <p:cNvPicPr preferRelativeResize="0">
            <a:picLocks noChangeAspect="1"/>
          </p:cNvPicPr>
          <p:nvPr/>
        </p:nvPicPr>
        <p:blipFill rotWithShape="1">
          <a:blip r:embed="rId3">
            <a:alphaModFix/>
          </a:blip>
          <a:srcRect l="16495" t="4604" r="36575" b="20957"/>
          <a:stretch/>
        </p:blipFill>
        <p:spPr>
          <a:xfrm>
            <a:off x="6595729" y="2236519"/>
            <a:ext cx="5553105" cy="3542780"/>
          </a:xfrm>
          <a:prstGeom prst="rect">
            <a:avLst/>
          </a:prstGeom>
          <a:noFill/>
          <a:ln>
            <a:noFill/>
          </a:ln>
        </p:spPr>
      </p:pic>
      <p:sp>
        <p:nvSpPr>
          <p:cNvPr id="8" name="TextBox 7">
            <a:extLst>
              <a:ext uri="{FF2B5EF4-FFF2-40B4-BE49-F238E27FC236}">
                <a16:creationId xmlns:a16="http://schemas.microsoft.com/office/drawing/2014/main" id="{C1940665-1494-3A36-D5D6-20A4B35DC82E}"/>
              </a:ext>
            </a:extLst>
          </p:cNvPr>
          <p:cNvSpPr txBox="1"/>
          <p:nvPr/>
        </p:nvSpPr>
        <p:spPr>
          <a:xfrm>
            <a:off x="5596270" y="3346189"/>
            <a:ext cx="999460" cy="1323439"/>
          </a:xfrm>
          <a:prstGeom prst="rect">
            <a:avLst/>
          </a:prstGeom>
          <a:noFill/>
        </p:spPr>
        <p:txBody>
          <a:bodyPr wrap="square" rtlCol="0">
            <a:spAutoFit/>
          </a:bodyPr>
          <a:lstStyle/>
          <a:p>
            <a:r>
              <a:rPr lang="en-US" sz="8000"/>
              <a:t>∝</a:t>
            </a:r>
          </a:p>
        </p:txBody>
      </p:sp>
      <p:sp>
        <p:nvSpPr>
          <p:cNvPr id="9" name="Title 8">
            <a:extLst>
              <a:ext uri="{FF2B5EF4-FFF2-40B4-BE49-F238E27FC236}">
                <a16:creationId xmlns:a16="http://schemas.microsoft.com/office/drawing/2014/main" id="{E5C17692-9F3A-B4B6-7B59-43263A96061C}"/>
              </a:ext>
            </a:extLst>
          </p:cNvPr>
          <p:cNvSpPr txBox="1">
            <a:spLocks/>
          </p:cNvSpPr>
          <p:nvPr/>
        </p:nvSpPr>
        <p:spPr>
          <a:xfrm>
            <a:off x="0" y="1"/>
            <a:ext cx="12192000" cy="1669311"/>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Hypothesis: Hyperinflammatory Subphenotype will be Associated with Worsening NPOD Trajectories</a:t>
            </a:r>
            <a:endParaRPr lang="en-US" sz="4000" b="0" dirty="0">
              <a:solidFill>
                <a:schemeClr val="tx1"/>
              </a:solidFill>
            </a:endParaRPr>
          </a:p>
        </p:txBody>
      </p:sp>
      <p:sp>
        <p:nvSpPr>
          <p:cNvPr id="4" name="TextBox 3">
            <a:extLst>
              <a:ext uri="{FF2B5EF4-FFF2-40B4-BE49-F238E27FC236}">
                <a16:creationId xmlns:a16="http://schemas.microsoft.com/office/drawing/2014/main" id="{D6CECAB8-2BEB-E57F-6E56-C03D9CA0E039}"/>
              </a:ext>
            </a:extLst>
          </p:cNvPr>
          <p:cNvSpPr txBox="1"/>
          <p:nvPr/>
        </p:nvSpPr>
        <p:spPr>
          <a:xfrm rot="16200000">
            <a:off x="5441763" y="3359111"/>
            <a:ext cx="3100718" cy="792781"/>
          </a:xfrm>
          <a:prstGeom prst="rect">
            <a:avLst/>
          </a:prstGeom>
          <a:solidFill>
            <a:schemeClr val="bg1"/>
          </a:solidFill>
        </p:spPr>
        <p:txBody>
          <a:bodyPr wrap="square" rtlCol="0">
            <a:spAutoFit/>
          </a:bodyPr>
          <a:lstStyle/>
          <a:p>
            <a:pPr>
              <a:lnSpc>
                <a:spcPct val="150000"/>
              </a:lnSpc>
            </a:pPr>
            <a:r>
              <a:rPr lang="en-US" sz="1600" dirty="0"/>
              <a:t>Average Number of Failing Organs</a:t>
            </a:r>
          </a:p>
          <a:p>
            <a:pPr>
              <a:lnSpc>
                <a:spcPct val="150000"/>
              </a:lnSpc>
            </a:pPr>
            <a:r>
              <a:rPr lang="en-US" sz="1600" dirty="0"/>
              <a:t>(In Addition to Respiratory Failure)</a:t>
            </a:r>
          </a:p>
        </p:txBody>
      </p:sp>
      <p:grpSp>
        <p:nvGrpSpPr>
          <p:cNvPr id="5" name="Group 4">
            <a:extLst>
              <a:ext uri="{FF2B5EF4-FFF2-40B4-BE49-F238E27FC236}">
                <a16:creationId xmlns:a16="http://schemas.microsoft.com/office/drawing/2014/main" id="{9084EE48-902B-4F54-4567-D712E94C1B9A}"/>
              </a:ext>
            </a:extLst>
          </p:cNvPr>
          <p:cNvGrpSpPr/>
          <p:nvPr/>
        </p:nvGrpSpPr>
        <p:grpSpPr>
          <a:xfrm>
            <a:off x="43165" y="2151047"/>
            <a:ext cx="5553104" cy="3800595"/>
            <a:chOff x="5931616" y="1841500"/>
            <a:chExt cx="5931614" cy="4343702"/>
          </a:xfrm>
        </p:grpSpPr>
        <p:pic>
          <p:nvPicPr>
            <p:cNvPr id="6" name="Google Shape;210;p20">
              <a:extLst>
                <a:ext uri="{FF2B5EF4-FFF2-40B4-BE49-F238E27FC236}">
                  <a16:creationId xmlns:a16="http://schemas.microsoft.com/office/drawing/2014/main" id="{6B8642F0-1F99-5D46-3B7E-7AE0DE3DFE07}"/>
                </a:ext>
              </a:extLst>
            </p:cNvPr>
            <p:cNvPicPr preferRelativeResize="0"/>
            <p:nvPr/>
          </p:nvPicPr>
          <p:blipFill rotWithShape="1">
            <a:blip r:embed="rId4">
              <a:alphaModFix/>
            </a:blip>
            <a:srcRect/>
            <a:stretch/>
          </p:blipFill>
          <p:spPr>
            <a:xfrm>
              <a:off x="5931616" y="1841500"/>
              <a:ext cx="5931614" cy="3966440"/>
            </a:xfrm>
            <a:prstGeom prst="rect">
              <a:avLst/>
            </a:prstGeom>
            <a:solidFill>
              <a:schemeClr val="bg1"/>
            </a:solidFill>
            <a:ln>
              <a:noFill/>
            </a:ln>
          </p:spPr>
        </p:pic>
        <p:sp>
          <p:nvSpPr>
            <p:cNvPr id="7" name="TextBox 6">
              <a:extLst>
                <a:ext uri="{FF2B5EF4-FFF2-40B4-BE49-F238E27FC236}">
                  <a16:creationId xmlns:a16="http://schemas.microsoft.com/office/drawing/2014/main" id="{86A5948F-9CB7-2A88-6572-47B7EA9D0500}"/>
                </a:ext>
              </a:extLst>
            </p:cNvPr>
            <p:cNvSpPr txBox="1"/>
            <p:nvPr/>
          </p:nvSpPr>
          <p:spPr>
            <a:xfrm>
              <a:off x="8062033" y="5868620"/>
              <a:ext cx="3588081" cy="316582"/>
            </a:xfrm>
            <a:prstGeom prst="rect">
              <a:avLst/>
            </a:prstGeom>
            <a:solidFill>
              <a:schemeClr val="bg1"/>
            </a:solidFill>
            <a:ln>
              <a:noFill/>
            </a:ln>
          </p:spPr>
          <p:txBody>
            <a:bodyPr wrap="square">
              <a:spAutoFit/>
            </a:bodyPr>
            <a:lstStyle/>
            <a:p>
              <a:r>
                <a:rPr lang="en-US" sz="1200" dirty="0">
                  <a:effectLst/>
                </a:rPr>
                <a:t>Dahmer MK et al. </a:t>
              </a:r>
              <a:r>
                <a:rPr lang="en-US" sz="1200" i="1" dirty="0">
                  <a:effectLst/>
                </a:rPr>
                <a:t>Lancet Respir Med</a:t>
              </a:r>
              <a:r>
                <a:rPr lang="en-US" sz="1200" dirty="0">
                  <a:effectLst/>
                </a:rPr>
                <a:t>. 2022;10(3)</a:t>
              </a:r>
            </a:p>
          </p:txBody>
        </p:sp>
        <p:sp>
          <p:nvSpPr>
            <p:cNvPr id="11" name="TextBox 10">
              <a:extLst>
                <a:ext uri="{FF2B5EF4-FFF2-40B4-BE49-F238E27FC236}">
                  <a16:creationId xmlns:a16="http://schemas.microsoft.com/office/drawing/2014/main" id="{5D209F87-A682-A0A4-5477-9B714B3F6852}"/>
                </a:ext>
              </a:extLst>
            </p:cNvPr>
            <p:cNvSpPr txBox="1"/>
            <p:nvPr/>
          </p:nvSpPr>
          <p:spPr>
            <a:xfrm>
              <a:off x="8897422" y="1859078"/>
              <a:ext cx="1459759" cy="523220"/>
            </a:xfrm>
            <a:prstGeom prst="rect">
              <a:avLst/>
            </a:prstGeom>
            <a:noFill/>
          </p:spPr>
          <p:txBody>
            <a:bodyPr wrap="none" rtlCol="0">
              <a:spAutoFit/>
            </a:bodyPr>
            <a:lstStyle/>
            <a:p>
              <a:r>
                <a:rPr lang="en-US" sz="2800" dirty="0"/>
                <a:t>Pediatric</a:t>
              </a:r>
            </a:p>
          </p:txBody>
        </p:sp>
        <p:sp>
          <p:nvSpPr>
            <p:cNvPr id="12" name="TextBox 11">
              <a:extLst>
                <a:ext uri="{FF2B5EF4-FFF2-40B4-BE49-F238E27FC236}">
                  <a16:creationId xmlns:a16="http://schemas.microsoft.com/office/drawing/2014/main" id="{5F80B9FE-0193-B564-1AA3-0D246A591509}"/>
                </a:ext>
              </a:extLst>
            </p:cNvPr>
            <p:cNvSpPr txBox="1"/>
            <p:nvPr/>
          </p:nvSpPr>
          <p:spPr>
            <a:xfrm>
              <a:off x="9756323" y="2349345"/>
              <a:ext cx="1267750" cy="369332"/>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8D8068A0-CE26-BAD3-DDEE-20A421BBE615}"/>
                </a:ext>
              </a:extLst>
            </p:cNvPr>
            <p:cNvSpPr txBox="1"/>
            <p:nvPr/>
          </p:nvSpPr>
          <p:spPr>
            <a:xfrm>
              <a:off x="8897422" y="2392332"/>
              <a:ext cx="2195339" cy="597988"/>
            </a:xfrm>
            <a:prstGeom prst="rect">
              <a:avLst/>
            </a:prstGeom>
            <a:solidFill>
              <a:schemeClr val="bg1"/>
            </a:solidFill>
          </p:spPr>
          <p:txBody>
            <a:bodyPr wrap="square" rtlCol="0">
              <a:spAutoFit/>
            </a:bodyPr>
            <a:lstStyle/>
            <a:p>
              <a:pPr marL="285750" indent="-285750">
                <a:buClr>
                  <a:srgbClr val="0400F5"/>
                </a:buClr>
                <a:buSzPct val="150000"/>
                <a:buFont typeface="System Font Regular"/>
                <a:buChar char="∎"/>
              </a:pPr>
              <a:r>
                <a:rPr lang="en-US" sz="1400" dirty="0"/>
                <a:t>Hypoinflammatory</a:t>
              </a:r>
            </a:p>
            <a:p>
              <a:pPr marL="285750" indent="-285750">
                <a:buClr>
                  <a:srgbClr val="E93322"/>
                </a:buClr>
                <a:buSzPct val="150000"/>
                <a:buFont typeface="System Font Regular"/>
                <a:buChar char="∎"/>
              </a:pPr>
              <a:r>
                <a:rPr lang="en-US" sz="1400" dirty="0"/>
                <a:t>Hyperinflammatory</a:t>
              </a:r>
            </a:p>
          </p:txBody>
        </p:sp>
      </p:grpSp>
      <p:pic>
        <p:nvPicPr>
          <p:cNvPr id="14" name="Google Shape;210;p20">
            <a:extLst>
              <a:ext uri="{FF2B5EF4-FFF2-40B4-BE49-F238E27FC236}">
                <a16:creationId xmlns:a16="http://schemas.microsoft.com/office/drawing/2014/main" id="{20E1D40A-EA95-3B15-E09D-DB8C9354BE19}"/>
              </a:ext>
            </a:extLst>
          </p:cNvPr>
          <p:cNvPicPr preferRelativeResize="0"/>
          <p:nvPr/>
        </p:nvPicPr>
        <p:blipFill rotWithShape="1">
          <a:blip r:embed="rId4">
            <a:alphaModFix/>
          </a:blip>
          <a:srcRect l="-982" t="13695" r="96895" b="25534"/>
          <a:stretch/>
        </p:blipFill>
        <p:spPr>
          <a:xfrm>
            <a:off x="12274" y="2633006"/>
            <a:ext cx="193914" cy="2190005"/>
          </a:xfrm>
          <a:prstGeom prst="rect">
            <a:avLst/>
          </a:prstGeom>
          <a:solidFill>
            <a:schemeClr val="bg1"/>
          </a:solidFill>
          <a:ln>
            <a:noFill/>
          </a:ln>
        </p:spPr>
      </p:pic>
      <p:sp>
        <p:nvSpPr>
          <p:cNvPr id="16" name="TextBox 15">
            <a:extLst>
              <a:ext uri="{FF2B5EF4-FFF2-40B4-BE49-F238E27FC236}">
                <a16:creationId xmlns:a16="http://schemas.microsoft.com/office/drawing/2014/main" id="{131192D7-E909-B413-2DBD-E4F8FBEB012A}"/>
              </a:ext>
            </a:extLst>
          </p:cNvPr>
          <p:cNvSpPr txBox="1"/>
          <p:nvPr/>
        </p:nvSpPr>
        <p:spPr>
          <a:xfrm>
            <a:off x="8162101" y="5672176"/>
            <a:ext cx="3830380" cy="276999"/>
          </a:xfrm>
          <a:prstGeom prst="rect">
            <a:avLst/>
          </a:prstGeom>
          <a:noFill/>
        </p:spPr>
        <p:txBody>
          <a:bodyPr wrap="square">
            <a:spAutoFit/>
          </a:bodyPr>
          <a:lstStyle/>
          <a:p>
            <a:r>
              <a:rPr lang="en-US" sz="1200" dirty="0">
                <a:effectLst/>
              </a:rPr>
              <a:t>Ardila SM et al. </a:t>
            </a:r>
            <a:r>
              <a:rPr lang="en-US" sz="1200" i="1" dirty="0">
                <a:effectLst/>
              </a:rPr>
              <a:t>Pediatric Critical Care Medicine</a:t>
            </a:r>
            <a:r>
              <a:rPr lang="en-US" sz="1200" dirty="0">
                <a:effectLst/>
              </a:rPr>
              <a:t>. 2023;24(9)</a:t>
            </a:r>
          </a:p>
        </p:txBody>
      </p:sp>
    </p:spTree>
    <p:extLst>
      <p:ext uri="{BB962C8B-B14F-4D97-AF65-F5344CB8AC3E}">
        <p14:creationId xmlns:p14="http://schemas.microsoft.com/office/powerpoint/2010/main" val="282744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C02C5-E56B-0834-E451-82467C3A79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342E9-5EF5-0DD0-89C1-D655A463083F}"/>
              </a:ext>
            </a:extLst>
          </p:cNvPr>
          <p:cNvSpPr>
            <a:spLocks noGrp="1"/>
          </p:cNvSpPr>
          <p:nvPr>
            <p:ph type="title" idx="4294967295"/>
          </p:nvPr>
        </p:nvSpPr>
        <p:spPr>
          <a:xfrm>
            <a:off x="0" y="0"/>
            <a:ext cx="10515600" cy="1325563"/>
          </a:xfrm>
        </p:spPr>
        <p:txBody>
          <a:bodyPr/>
          <a:lstStyle/>
          <a:p>
            <a:r>
              <a:rPr lang="en-US" dirty="0"/>
              <a:t>Defining High-Risk Populations</a:t>
            </a:r>
          </a:p>
        </p:txBody>
      </p:sp>
      <p:pic>
        <p:nvPicPr>
          <p:cNvPr id="7" name="Content Placeholder 6">
            <a:extLst>
              <a:ext uri="{FF2B5EF4-FFF2-40B4-BE49-F238E27FC236}">
                <a16:creationId xmlns:a16="http://schemas.microsoft.com/office/drawing/2014/main" id="{9B749072-2CC8-DE53-1B25-BED425D84C44}"/>
              </a:ext>
            </a:extLst>
          </p:cNvPr>
          <p:cNvPicPr>
            <a:picLocks noGrp="1" noChangeAspect="1"/>
          </p:cNvPicPr>
          <p:nvPr>
            <p:ph idx="4294967295"/>
          </p:nvPr>
        </p:nvPicPr>
        <p:blipFill>
          <a:blip r:embed="rId3"/>
          <a:stretch>
            <a:fillRect/>
          </a:stretch>
        </p:blipFill>
        <p:spPr>
          <a:xfrm>
            <a:off x="1034853" y="1325563"/>
            <a:ext cx="7664450" cy="4254500"/>
          </a:xfrm>
          <a:prstGeom prst="rect">
            <a:avLst/>
          </a:prstGeom>
        </p:spPr>
      </p:pic>
      <p:sp>
        <p:nvSpPr>
          <p:cNvPr id="8" name="TextBox 7">
            <a:extLst>
              <a:ext uri="{FF2B5EF4-FFF2-40B4-BE49-F238E27FC236}">
                <a16:creationId xmlns:a16="http://schemas.microsoft.com/office/drawing/2014/main" id="{8B0C21A5-32D5-84E4-AA04-8290F3FF0928}"/>
              </a:ext>
            </a:extLst>
          </p:cNvPr>
          <p:cNvSpPr txBox="1"/>
          <p:nvPr/>
        </p:nvSpPr>
        <p:spPr>
          <a:xfrm>
            <a:off x="7323116" y="6015463"/>
            <a:ext cx="486888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J </a:t>
            </a:r>
            <a:r>
              <a:rPr kumimoji="0" lang="en-US" sz="1600" b="0" i="0" u="none" strike="noStrike" kern="1200" cap="none" spc="0" normalizeH="0" baseline="0" noProof="0" dirty="0" err="1">
                <a:ln>
                  <a:noFill/>
                </a:ln>
                <a:solidFill>
                  <a:prstClr val="black"/>
                </a:solidFill>
                <a:effectLst/>
                <a:uLnTx/>
                <a:uFillTx/>
                <a:latin typeface="Calibri Light"/>
                <a:ea typeface="+mn-ea"/>
                <a:cs typeface="+mn-cs"/>
              </a:rPr>
              <a:t>Pediatr</a:t>
            </a:r>
            <a:r>
              <a:rPr kumimoji="0" lang="en-US" sz="1600" b="0" i="0" u="none" strike="noStrike" kern="1200" cap="none" spc="0" normalizeH="0" baseline="0" noProof="0" dirty="0">
                <a:ln>
                  <a:noFill/>
                </a:ln>
                <a:solidFill>
                  <a:prstClr val="black"/>
                </a:solidFill>
                <a:effectLst/>
                <a:uLnTx/>
                <a:uFillTx/>
                <a:latin typeface="Calibri Light"/>
                <a:ea typeface="+mn-ea"/>
                <a:cs typeface="+mn-cs"/>
              </a:rPr>
              <a:t>: Should Extracorporeal Membrane Oxygenation Be Offered? An International Survey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(Kuo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sp>
        <p:nvSpPr>
          <p:cNvPr id="9" name="TextBox 8">
            <a:extLst>
              <a:ext uri="{FF2B5EF4-FFF2-40B4-BE49-F238E27FC236}">
                <a16:creationId xmlns:a16="http://schemas.microsoft.com/office/drawing/2014/main" id="{776D92E4-AB82-D9BE-7E33-0AC7A1754F0E}"/>
              </a:ext>
            </a:extLst>
          </p:cNvPr>
          <p:cNvSpPr txBox="1"/>
          <p:nvPr/>
        </p:nvSpPr>
        <p:spPr>
          <a:xfrm>
            <a:off x="8365401" y="2192338"/>
            <a:ext cx="3717132" cy="2800767"/>
          </a:xfrm>
          <a:prstGeom prst="rect">
            <a:avLst/>
          </a:prstGeom>
          <a:noFill/>
        </p:spPr>
        <p:txBody>
          <a:bodyPr wrap="square">
            <a:spAutoFit/>
          </a:bodyPr>
          <a:lstStyle/>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Patients with high anticipated mortality with conventional therapies</a:t>
            </a:r>
            <a:br>
              <a:rPr kumimoji="0" lang="en-US" sz="1600" b="0" i="0" u="none" strike="noStrike" kern="1200" cap="none" spc="0" normalizeH="0" baseline="0" noProof="0" dirty="0">
                <a:ln>
                  <a:noFill/>
                </a:ln>
                <a:solidFill>
                  <a:prstClr val="black"/>
                </a:solidFill>
                <a:effectLst/>
                <a:uLnTx/>
                <a:uFillTx/>
                <a:latin typeface="Calibri Light"/>
                <a:ea typeface="+mn-ea"/>
                <a:cs typeface="+mn-cs"/>
              </a:rPr>
            </a:b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Patients who would be more likely to receive benefit than harm from ECMO</a:t>
            </a:r>
            <a:br>
              <a:rPr kumimoji="0" lang="en-US" sz="1600" b="0" i="0" u="none" strike="noStrike" kern="1200" cap="none" spc="0" normalizeH="0" baseline="0" noProof="0" dirty="0">
                <a:ln>
                  <a:noFill/>
                </a:ln>
                <a:solidFill>
                  <a:prstClr val="black"/>
                </a:solidFill>
                <a:effectLst/>
                <a:uLnTx/>
                <a:uFillTx/>
                <a:latin typeface="Calibri Light"/>
                <a:ea typeface="+mn-ea"/>
                <a:cs typeface="+mn-cs"/>
              </a:rPr>
            </a:b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Patients with a reversible/and or transplantable pathology</a:t>
            </a:r>
            <a:br>
              <a:rPr kumimoji="0" lang="en-US" sz="1600" b="0" i="0" u="none" strike="noStrike" kern="1200" cap="none" spc="0" normalizeH="0" baseline="0" noProof="0" dirty="0">
                <a:ln>
                  <a:noFill/>
                </a:ln>
                <a:solidFill>
                  <a:prstClr val="black"/>
                </a:solidFill>
                <a:effectLst/>
                <a:uLnTx/>
                <a:uFillTx/>
                <a:latin typeface="Calibri Light"/>
                <a:ea typeface="+mn-ea"/>
                <a:cs typeface="+mn-cs"/>
              </a:rPr>
            </a:br>
            <a:endParaRPr kumimoji="0" lang="en-US" sz="16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15" name="Straight Connector 14">
            <a:extLst>
              <a:ext uri="{FF2B5EF4-FFF2-40B4-BE49-F238E27FC236}">
                <a16:creationId xmlns:a16="http://schemas.microsoft.com/office/drawing/2014/main" id="{F46973FF-BD28-9E5A-C6C4-1BD300A204C8}"/>
              </a:ext>
            </a:extLst>
          </p:cNvPr>
          <p:cNvCxnSpPr>
            <a:cxnSpLocks/>
          </p:cNvCxnSpPr>
          <p:nvPr/>
        </p:nvCxnSpPr>
        <p:spPr>
          <a:xfrm>
            <a:off x="6783630" y="4839732"/>
            <a:ext cx="0" cy="226875"/>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2ED6735-021F-FF1F-27C4-CFD1A04184BC}"/>
              </a:ext>
            </a:extLst>
          </p:cNvPr>
          <p:cNvSpPr/>
          <p:nvPr/>
        </p:nvSpPr>
        <p:spPr>
          <a:xfrm>
            <a:off x="1034852" y="1526564"/>
            <a:ext cx="7264413" cy="409026"/>
          </a:xfrm>
          <a:prstGeom prst="rect">
            <a:avLst/>
          </a:prstGeom>
          <a:solidFill>
            <a:schemeClr val="bg1"/>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A4DE1EBF-6770-A458-1BB6-50689B41329A}"/>
              </a:ext>
            </a:extLst>
          </p:cNvPr>
          <p:cNvSpPr/>
          <p:nvPr/>
        </p:nvSpPr>
        <p:spPr>
          <a:xfrm>
            <a:off x="1034852" y="2989327"/>
            <a:ext cx="7264413" cy="409026"/>
          </a:xfrm>
          <a:prstGeom prst="rect">
            <a:avLst/>
          </a:prstGeom>
          <a:solidFill>
            <a:schemeClr val="bg1"/>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69FC09A4-4DEC-6D62-9BE0-33AFD7F3DD5E}"/>
              </a:ext>
            </a:extLst>
          </p:cNvPr>
          <p:cNvSpPr txBox="1"/>
          <p:nvPr/>
        </p:nvSpPr>
        <p:spPr>
          <a:xfrm>
            <a:off x="1034851" y="2330326"/>
            <a:ext cx="2791745"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Trauma</a:t>
            </a:r>
          </a:p>
        </p:txBody>
      </p:sp>
      <p:sp>
        <p:nvSpPr>
          <p:cNvPr id="14" name="TextBox 13">
            <a:extLst>
              <a:ext uri="{FF2B5EF4-FFF2-40B4-BE49-F238E27FC236}">
                <a16:creationId xmlns:a16="http://schemas.microsoft.com/office/drawing/2014/main" id="{9D6BFCA6-8FF1-CA6D-7BE0-011636541D71}"/>
              </a:ext>
            </a:extLst>
          </p:cNvPr>
          <p:cNvSpPr txBox="1"/>
          <p:nvPr/>
        </p:nvSpPr>
        <p:spPr>
          <a:xfrm>
            <a:off x="1034851" y="3764809"/>
            <a:ext cx="2791745"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Trisomy 13/18</a:t>
            </a:r>
          </a:p>
        </p:txBody>
      </p:sp>
      <p:sp>
        <p:nvSpPr>
          <p:cNvPr id="16" name="TextBox 15">
            <a:extLst>
              <a:ext uri="{FF2B5EF4-FFF2-40B4-BE49-F238E27FC236}">
                <a16:creationId xmlns:a16="http://schemas.microsoft.com/office/drawing/2014/main" id="{E3AC75AE-3B13-6BF6-8458-090DE5B977AF}"/>
              </a:ext>
            </a:extLst>
          </p:cNvPr>
          <p:cNvSpPr txBox="1"/>
          <p:nvPr/>
        </p:nvSpPr>
        <p:spPr>
          <a:xfrm>
            <a:off x="1034851" y="4495107"/>
            <a:ext cx="2791745"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Oncologic</a:t>
            </a:r>
          </a:p>
        </p:txBody>
      </p:sp>
      <p:cxnSp>
        <p:nvCxnSpPr>
          <p:cNvPr id="10" name="Straight Connector 9">
            <a:extLst>
              <a:ext uri="{FF2B5EF4-FFF2-40B4-BE49-F238E27FC236}">
                <a16:creationId xmlns:a16="http://schemas.microsoft.com/office/drawing/2014/main" id="{CBAD75B7-F813-A2BB-27AB-E37681B4EACA}"/>
              </a:ext>
            </a:extLst>
          </p:cNvPr>
          <p:cNvCxnSpPr>
            <a:cxnSpLocks/>
          </p:cNvCxnSpPr>
          <p:nvPr/>
        </p:nvCxnSpPr>
        <p:spPr>
          <a:xfrm>
            <a:off x="7183031" y="2605358"/>
            <a:ext cx="0" cy="246124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1F24B4-4EEF-9386-DF25-18DC6AA36776}"/>
              </a:ext>
            </a:extLst>
          </p:cNvPr>
          <p:cNvCxnSpPr>
            <a:cxnSpLocks/>
          </p:cNvCxnSpPr>
          <p:nvPr/>
        </p:nvCxnSpPr>
        <p:spPr>
          <a:xfrm>
            <a:off x="5205597" y="4103363"/>
            <a:ext cx="0" cy="963244"/>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52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B6DD-A50A-DC59-028F-1E256184E2E2}"/>
              </a:ext>
            </a:extLst>
          </p:cNvPr>
          <p:cNvSpPr>
            <a:spLocks noGrp="1"/>
          </p:cNvSpPr>
          <p:nvPr>
            <p:ph type="title"/>
          </p:nvPr>
        </p:nvSpPr>
        <p:spPr>
          <a:xfrm>
            <a:off x="0" y="18255"/>
            <a:ext cx="10515600" cy="1325563"/>
          </a:xfrm>
        </p:spPr>
        <p:txBody>
          <a:bodyPr/>
          <a:lstStyle/>
          <a:p>
            <a:r>
              <a:rPr lang="en-US" dirty="0"/>
              <a:t>Our Questions</a:t>
            </a:r>
          </a:p>
        </p:txBody>
      </p:sp>
      <p:sp>
        <p:nvSpPr>
          <p:cNvPr id="4" name="TextBox 3">
            <a:extLst>
              <a:ext uri="{FF2B5EF4-FFF2-40B4-BE49-F238E27FC236}">
                <a16:creationId xmlns:a16="http://schemas.microsoft.com/office/drawing/2014/main" id="{6F09C083-F9C3-A6BA-A2EA-1688E6017FF4}"/>
              </a:ext>
            </a:extLst>
          </p:cNvPr>
          <p:cNvSpPr txBox="1"/>
          <p:nvPr/>
        </p:nvSpPr>
        <p:spPr>
          <a:xfrm>
            <a:off x="-33918" y="1540954"/>
            <a:ext cx="12054468"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From 2016 – 2024 (excluding 2020) in patients with “high-risk” (Trisomy 13/18, Trauma, Oncologic/Hematopoietic Stem Cell Transplant [HSCT])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1. have there been changes in rates of ECMO utilization?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2. are there patient and/or hospital level factors that are associated with differences in ECMO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0749789"/>
      </p:ext>
    </p:extLst>
  </p:cSld>
  <p:clrMapOvr>
    <a:masterClrMapping/>
  </p:clrMapOvr>
  <p:extLst>
    <p:ext uri="{6950BFC3-D8DA-4A85-94F7-54DA5524770B}">
      <p188:commentRel xmlns:p188="http://schemas.microsoft.com/office/powerpoint/2018/8/main" r:id="rId2"/>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AACFD08-C736-22C4-6D84-17FE8C67A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982" y="-7908"/>
            <a:ext cx="7686036" cy="60836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35B5396-467B-DA7C-C79D-6387BAF660E2}"/>
              </a:ext>
            </a:extLst>
          </p:cNvPr>
          <p:cNvSpPr>
            <a:spLocks noChangeArrowheads="1"/>
          </p:cNvSpPr>
          <p:nvPr/>
        </p:nvSpPr>
        <p:spPr bwMode="auto">
          <a:xfrm>
            <a:off x="2118985" y="2403043"/>
            <a:ext cx="9362191" cy="204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2">
            <a:extLst>
              <a:ext uri="{FF2B5EF4-FFF2-40B4-BE49-F238E27FC236}">
                <a16:creationId xmlns:a16="http://schemas.microsoft.com/office/drawing/2014/main" id="{0405435B-9230-7612-9F93-7791BAF57BE6}"/>
              </a:ext>
            </a:extLst>
          </p:cNvPr>
          <p:cNvSpPr>
            <a:spLocks noChangeArrowheads="1"/>
          </p:cNvSpPr>
          <p:nvPr/>
        </p:nvSpPr>
        <p:spPr bwMode="auto">
          <a:xfrm>
            <a:off x="838200" y="1535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9" name="Table 8">
            <a:extLst>
              <a:ext uri="{FF2B5EF4-FFF2-40B4-BE49-F238E27FC236}">
                <a16:creationId xmlns:a16="http://schemas.microsoft.com/office/drawing/2014/main" id="{27A5613E-B30F-E19B-F40A-652FC8953907}"/>
              </a:ext>
            </a:extLst>
          </p:cNvPr>
          <p:cNvGraphicFramePr>
            <a:graphicFrameLocks noGrp="1"/>
          </p:cNvGraphicFramePr>
          <p:nvPr/>
        </p:nvGraphicFramePr>
        <p:xfrm>
          <a:off x="838200" y="3110828"/>
          <a:ext cx="10515600" cy="747903"/>
        </p:xfrm>
        <a:graphic>
          <a:graphicData uri="http://schemas.openxmlformats.org/drawingml/2006/table">
            <a:tbl>
              <a:tblPr firstRow="1" firstCol="1" bandRow="1"/>
              <a:tblGrid>
                <a:gridCol w="3505200">
                  <a:extLst>
                    <a:ext uri="{9D8B030D-6E8A-4147-A177-3AD203B41FA5}">
                      <a16:colId xmlns:a16="http://schemas.microsoft.com/office/drawing/2014/main" val="3730700484"/>
                    </a:ext>
                  </a:extLst>
                </a:gridCol>
                <a:gridCol w="3505200">
                  <a:extLst>
                    <a:ext uri="{9D8B030D-6E8A-4147-A177-3AD203B41FA5}">
                      <a16:colId xmlns:a16="http://schemas.microsoft.com/office/drawing/2014/main" val="1340830293"/>
                    </a:ext>
                  </a:extLst>
                </a:gridCol>
                <a:gridCol w="3505200">
                  <a:extLst>
                    <a:ext uri="{9D8B030D-6E8A-4147-A177-3AD203B41FA5}">
                      <a16:colId xmlns:a16="http://schemas.microsoft.com/office/drawing/2014/main" val="825102956"/>
                    </a:ext>
                  </a:extLst>
                </a:gridCol>
              </a:tblGrid>
              <a:tr h="0">
                <a:tc>
                  <a:txBody>
                    <a:bodyPr/>
                    <a:lstStyle/>
                    <a:p>
                      <a:pPr marL="0" marR="0">
                        <a:lnSpc>
                          <a:spcPct val="107000"/>
                        </a:lnSpc>
                        <a:spcAft>
                          <a:spcPts val="800"/>
                        </a:spcAft>
                        <a:buNone/>
                      </a:pPr>
                      <a:r>
                        <a:rPr lang="en-US" sz="1600" kern="100" dirty="0">
                          <a:effectLst/>
                          <a:latin typeface="+mj-lt"/>
                          <a:ea typeface="Aptos" panose="020B0004020202020204" pitchFamily="34" charset="0"/>
                        </a:rPr>
                        <a:t>Category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n = 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Median (IQR)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88411043"/>
                  </a:ext>
                </a:extLst>
              </a:tr>
              <a:tr h="0">
                <a:tc>
                  <a:txBody>
                    <a:bodyPr/>
                    <a:lstStyle/>
                    <a:p>
                      <a:pPr marL="0" marR="0">
                        <a:lnSpc>
                          <a:spcPct val="107000"/>
                        </a:lnSpc>
                        <a:spcAft>
                          <a:spcPts val="800"/>
                        </a:spcAft>
                        <a:buNone/>
                      </a:pPr>
                      <a:r>
                        <a:rPr lang="en-US" sz="1600" kern="100">
                          <a:effectLst/>
                          <a:latin typeface="+mj-lt"/>
                          <a:ea typeface="Aptos" panose="020B0004020202020204" pitchFamily="34" charset="0"/>
                        </a:rPr>
                        <a:t>Center Total Admissions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a:effectLst/>
                          <a:latin typeface="+mj-lt"/>
                          <a:ea typeface="Aptos" panose="020B0004020202020204" pitchFamily="34" charset="0"/>
                        </a:rPr>
                        <a:t>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dirty="0">
                          <a:latin typeface="+mj-lt"/>
                        </a:rPr>
                        <a:t>22,121 (15,439 , 29,756)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7091737"/>
                  </a:ext>
                </a:extLst>
              </a:tr>
              <a:tr h="0">
                <a:tc>
                  <a:txBody>
                    <a:bodyPr/>
                    <a:lstStyle/>
                    <a:p>
                      <a:pPr marL="0" marR="0">
                        <a:lnSpc>
                          <a:spcPct val="107000"/>
                        </a:lnSpc>
                        <a:spcAft>
                          <a:spcPts val="800"/>
                        </a:spcAft>
                        <a:buNone/>
                      </a:pPr>
                      <a:r>
                        <a:rPr lang="en-US" sz="1600" kern="100" dirty="0">
                          <a:effectLst/>
                          <a:latin typeface="+mj-lt"/>
                          <a:ea typeface="Aptos" panose="020B0004020202020204" pitchFamily="34" charset="0"/>
                        </a:rPr>
                        <a:t>Center Total ECMO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a:effectLst/>
                          <a:latin typeface="+mj-lt"/>
                          <a:ea typeface="Aptos" panose="020B0004020202020204" pitchFamily="34" charset="0"/>
                        </a:rPr>
                        <a:t>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r>
                        <a:rPr lang="en-US" sz="1600" dirty="0">
                          <a:latin typeface="+mj-lt"/>
                        </a:rPr>
                        <a:t>250 (150 , 390)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4371174"/>
                  </a:ext>
                </a:extLst>
              </a:tr>
            </a:tbl>
          </a:graphicData>
        </a:graphic>
      </p:graphicFrame>
      <p:graphicFrame>
        <p:nvGraphicFramePr>
          <p:cNvPr id="7" name="Table 6">
            <a:extLst>
              <a:ext uri="{FF2B5EF4-FFF2-40B4-BE49-F238E27FC236}">
                <a16:creationId xmlns:a16="http://schemas.microsoft.com/office/drawing/2014/main" id="{76232987-C7E3-36FF-7E7E-3D8D13F8F74C}"/>
              </a:ext>
            </a:extLst>
          </p:cNvPr>
          <p:cNvGraphicFramePr>
            <a:graphicFrameLocks noGrp="1"/>
          </p:cNvGraphicFramePr>
          <p:nvPr/>
        </p:nvGraphicFramePr>
        <p:xfrm>
          <a:off x="1882838" y="823913"/>
          <a:ext cx="8426324" cy="5321734"/>
        </p:xfrm>
        <a:graphic>
          <a:graphicData uri="http://schemas.openxmlformats.org/drawingml/2006/table">
            <a:tbl>
              <a:tblPr firstRow="1" firstCol="1" bandRow="1"/>
              <a:tblGrid>
                <a:gridCol w="1685265">
                  <a:extLst>
                    <a:ext uri="{9D8B030D-6E8A-4147-A177-3AD203B41FA5}">
                      <a16:colId xmlns:a16="http://schemas.microsoft.com/office/drawing/2014/main" val="1046565061"/>
                    </a:ext>
                  </a:extLst>
                </a:gridCol>
                <a:gridCol w="1685265">
                  <a:extLst>
                    <a:ext uri="{9D8B030D-6E8A-4147-A177-3AD203B41FA5}">
                      <a16:colId xmlns:a16="http://schemas.microsoft.com/office/drawing/2014/main" val="1850899499"/>
                    </a:ext>
                  </a:extLst>
                </a:gridCol>
                <a:gridCol w="1685265">
                  <a:extLst>
                    <a:ext uri="{9D8B030D-6E8A-4147-A177-3AD203B41FA5}">
                      <a16:colId xmlns:a16="http://schemas.microsoft.com/office/drawing/2014/main" val="2035531108"/>
                    </a:ext>
                  </a:extLst>
                </a:gridCol>
                <a:gridCol w="2333648">
                  <a:extLst>
                    <a:ext uri="{9D8B030D-6E8A-4147-A177-3AD203B41FA5}">
                      <a16:colId xmlns:a16="http://schemas.microsoft.com/office/drawing/2014/main" val="2242254179"/>
                    </a:ext>
                  </a:extLst>
                </a:gridCol>
                <a:gridCol w="1036881">
                  <a:extLst>
                    <a:ext uri="{9D8B030D-6E8A-4147-A177-3AD203B41FA5}">
                      <a16:colId xmlns:a16="http://schemas.microsoft.com/office/drawing/2014/main" val="1927690823"/>
                    </a:ext>
                  </a:extLst>
                </a:gridCol>
              </a:tblGrid>
              <a:tr h="844354">
                <a:tc>
                  <a:txBody>
                    <a:bodyPr/>
                    <a:lstStyle/>
                    <a:p>
                      <a:pPr marL="0" marR="0">
                        <a:lnSpc>
                          <a:spcPct val="107000"/>
                        </a:lnSpc>
                        <a:spcAft>
                          <a:spcPts val="800"/>
                        </a:spcAft>
                        <a:buNone/>
                      </a:pPr>
                      <a:r>
                        <a:rPr lang="en-US" sz="1600" kern="100" dirty="0">
                          <a:effectLst/>
                          <a:latin typeface="+mj-lt"/>
                          <a:ea typeface="Aptos" panose="020B0004020202020204" pitchFamily="34" charset="0"/>
                        </a:rPr>
                        <a:t>Category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n =</a:t>
                      </a:r>
                    </a:p>
                    <a:p>
                      <a:pPr marL="0" marR="0" algn="ctr">
                        <a:lnSpc>
                          <a:spcPct val="107000"/>
                        </a:lnSpc>
                        <a:spcAft>
                          <a:spcPts val="800"/>
                        </a:spcAft>
                        <a:buNone/>
                      </a:pPr>
                      <a:r>
                        <a:rPr lang="en-US" sz="1600" kern="100" dirty="0">
                          <a:effectLst/>
                          <a:latin typeface="+mj-lt"/>
                          <a:ea typeface="Aptos" panose="020B0004020202020204" pitchFamily="34" charset="0"/>
                        </a:rPr>
                        <a:t>874,300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ECMO </a:t>
                      </a:r>
                    </a:p>
                    <a:p>
                      <a:pPr marL="0" marR="0" algn="ctr">
                        <a:lnSpc>
                          <a:spcPct val="107000"/>
                        </a:lnSpc>
                        <a:spcAft>
                          <a:spcPts val="800"/>
                        </a:spcAft>
                        <a:buNone/>
                      </a:pPr>
                      <a:r>
                        <a:rPr lang="en-US" sz="1600" kern="100" dirty="0">
                          <a:effectLst/>
                          <a:latin typeface="+mj-lt"/>
                          <a:ea typeface="Aptos" panose="020B0004020202020204" pitchFamily="34" charset="0"/>
                        </a:rPr>
                        <a:t>n =9,696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No-ECMO </a:t>
                      </a:r>
                    </a:p>
                    <a:p>
                      <a:pPr marL="0" marR="0" algn="ctr">
                        <a:lnSpc>
                          <a:spcPct val="107000"/>
                        </a:lnSpc>
                        <a:spcAft>
                          <a:spcPts val="800"/>
                        </a:spcAft>
                        <a:buNone/>
                      </a:pPr>
                      <a:r>
                        <a:rPr lang="en-US" sz="1600" kern="100" dirty="0">
                          <a:effectLst/>
                          <a:latin typeface="+mj-lt"/>
                          <a:ea typeface="Aptos" panose="020B0004020202020204" pitchFamily="34" charset="0"/>
                        </a:rPr>
                        <a:t>n = 864,604 (%)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p-value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6693816"/>
                  </a:ext>
                </a:extLst>
              </a:tr>
              <a:tr h="620220">
                <a:tc>
                  <a:txBody>
                    <a:bodyPr/>
                    <a:lstStyle/>
                    <a:p>
                      <a:pPr marL="0" marR="0">
                        <a:lnSpc>
                          <a:spcPct val="107000"/>
                        </a:lnSpc>
                        <a:spcAft>
                          <a:spcPts val="800"/>
                        </a:spcAft>
                        <a:buNone/>
                      </a:pPr>
                      <a:r>
                        <a:rPr lang="en-US" sz="1600" kern="100" dirty="0">
                          <a:effectLst/>
                          <a:latin typeface="+mj-lt"/>
                          <a:ea typeface="Aptos" panose="020B0004020202020204" pitchFamily="34" charset="0"/>
                        </a:rPr>
                        <a:t>Age (years), mean [SD]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874,300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4.8 [7.7]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7.1 [7.3]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&lt; 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8800510"/>
                  </a:ext>
                </a:extLst>
              </a:tr>
              <a:tr h="334681">
                <a:tc>
                  <a:txBody>
                    <a:bodyPr/>
                    <a:lstStyle/>
                    <a:p>
                      <a:pPr marL="0" marR="0">
                        <a:lnSpc>
                          <a:spcPct val="107000"/>
                        </a:lnSpc>
                        <a:spcAft>
                          <a:spcPts val="800"/>
                        </a:spcAft>
                        <a:buNone/>
                      </a:pPr>
                      <a:r>
                        <a:rPr lang="en-US" sz="1600" kern="100" dirty="0">
                          <a:effectLst/>
                          <a:latin typeface="+mj-lt"/>
                          <a:ea typeface="Aptos" panose="020B0004020202020204" pitchFamily="34" charset="0"/>
                        </a:rPr>
                        <a:t>Ethnicity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874,300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&lt; 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757617850"/>
                  </a:ext>
                </a:extLst>
              </a:tr>
              <a:tr h="344052">
                <a:tc>
                  <a:txBody>
                    <a:bodyPr/>
                    <a:lstStyle/>
                    <a:p>
                      <a:pPr marL="0" marR="0" algn="r">
                        <a:lnSpc>
                          <a:spcPct val="107000"/>
                        </a:lnSpc>
                        <a:spcAft>
                          <a:spcPts val="800"/>
                        </a:spcAft>
                        <a:buNone/>
                      </a:pPr>
                      <a:r>
                        <a:rPr lang="en-US" sz="1600" kern="100" dirty="0">
                          <a:effectLst/>
                          <a:latin typeface="+mj-lt"/>
                          <a:ea typeface="Aptos" panose="020B0004020202020204" pitchFamily="34" charset="0"/>
                        </a:rPr>
                        <a:t>Hispanic/Latino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188,349 (21.5)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1,828  (20.9)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186,521 (21.3)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Aft>
                          <a:spcPts val="800"/>
                        </a:spcAft>
                        <a:buNone/>
                      </a:pPr>
                      <a:endParaRPr lang="en-US" sz="1600" kern="100" dirty="0">
                        <a:effectLst/>
                        <a:latin typeface="+mj-lt"/>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3753549090"/>
                  </a:ext>
                </a:extLst>
              </a:tr>
              <a:tr h="426163">
                <a:tc>
                  <a:txBody>
                    <a:bodyPr/>
                    <a:lstStyle/>
                    <a:p>
                      <a:pPr marL="0" marR="0" algn="r">
                        <a:lnSpc>
                          <a:spcPct val="107000"/>
                        </a:lnSpc>
                        <a:spcAft>
                          <a:spcPts val="800"/>
                        </a:spcAft>
                        <a:buNone/>
                      </a:pPr>
                      <a:r>
                        <a:rPr lang="en-US" sz="1600" kern="100" dirty="0">
                          <a:effectLst/>
                          <a:latin typeface="+mj-lt"/>
                          <a:ea typeface="Aptos" panose="020B0004020202020204" pitchFamily="34" charset="0"/>
                        </a:rPr>
                        <a:t>Non-Hispanic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641,896 (73.4)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7,077 (80.9)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634,819 (72.6)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3150775894"/>
                  </a:ext>
                </a:extLst>
              </a:tr>
              <a:tr h="426163">
                <a:tc>
                  <a:txBody>
                    <a:bodyPr/>
                    <a:lstStyle/>
                    <a:p>
                      <a:pPr marL="0" marR="0" algn="r">
                        <a:lnSpc>
                          <a:spcPct val="107000"/>
                        </a:lnSpc>
                        <a:spcAft>
                          <a:spcPts val="800"/>
                        </a:spcAft>
                        <a:buNone/>
                      </a:pPr>
                      <a:r>
                        <a:rPr lang="en-US" sz="1600" dirty="0">
                          <a:latin typeface="+mj-lt"/>
                        </a:rPr>
                        <a:t>Missing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44,055 (5.0)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791 (&lt;0.1)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43,264 (4.9)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endParaRPr lang="en-US" sz="1600" kern="100" dirty="0">
                        <a:effectLst/>
                        <a:latin typeface="+mj-lt"/>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87191344"/>
                  </a:ext>
                </a:extLst>
              </a:tr>
              <a:tr h="605841">
                <a:tc>
                  <a:txBody>
                    <a:bodyPr/>
                    <a:lstStyle/>
                    <a:p>
                      <a:pPr marL="0" marR="0">
                        <a:lnSpc>
                          <a:spcPct val="107000"/>
                        </a:lnSpc>
                        <a:spcAft>
                          <a:spcPts val="800"/>
                        </a:spcAft>
                        <a:buNone/>
                      </a:pPr>
                      <a:r>
                        <a:rPr lang="en-US" sz="1600" kern="100" dirty="0">
                          <a:effectLst/>
                          <a:latin typeface="+mj-lt"/>
                          <a:ea typeface="Aptos" panose="020B0004020202020204" pitchFamily="34" charset="0"/>
                        </a:rPr>
                        <a:t>High Risk Group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 874,300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&lt; 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652310633"/>
                  </a:ext>
                </a:extLst>
              </a:tr>
              <a:tr h="344052">
                <a:tc>
                  <a:txBody>
                    <a:bodyPr/>
                    <a:lstStyle/>
                    <a:p>
                      <a:pPr marL="0" marR="0" algn="r">
                        <a:lnSpc>
                          <a:spcPct val="107000"/>
                        </a:lnSpc>
                        <a:spcAft>
                          <a:spcPts val="800"/>
                        </a:spcAft>
                        <a:buNone/>
                      </a:pPr>
                      <a:r>
                        <a:rPr lang="en-US" sz="1600" kern="100" dirty="0">
                          <a:effectLst/>
                          <a:latin typeface="+mj-lt"/>
                          <a:ea typeface="Aptos" panose="020B0004020202020204" pitchFamily="34" charset="0"/>
                        </a:rPr>
                        <a:t>Not High-Risk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776,860 (88.9)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8,304 (85.6)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768,556 (88.9)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775821617"/>
                  </a:ext>
                </a:extLst>
              </a:tr>
              <a:tr h="344052">
                <a:tc>
                  <a:txBody>
                    <a:bodyPr/>
                    <a:lstStyle/>
                    <a:p>
                      <a:pPr marL="0" marR="0" algn="r">
                        <a:lnSpc>
                          <a:spcPct val="107000"/>
                        </a:lnSpc>
                        <a:spcAft>
                          <a:spcPts val="800"/>
                        </a:spcAft>
                        <a:buNone/>
                      </a:pPr>
                      <a:r>
                        <a:rPr lang="en-US" sz="1600" kern="100" dirty="0">
                          <a:effectLst/>
                          <a:latin typeface="+mj-lt"/>
                          <a:ea typeface="Aptos" panose="020B0004020202020204" pitchFamily="34" charset="0"/>
                        </a:rPr>
                        <a:t>Trisomy 13/18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3,310 (0.4)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16 (0.2)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3,294 (0.4)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43452173"/>
                  </a:ext>
                </a:extLst>
              </a:tr>
              <a:tr h="344052">
                <a:tc>
                  <a:txBody>
                    <a:bodyPr/>
                    <a:lstStyle/>
                    <a:p>
                      <a:pPr marL="0" marR="0" algn="r">
                        <a:lnSpc>
                          <a:spcPct val="107000"/>
                        </a:lnSpc>
                        <a:spcAft>
                          <a:spcPts val="800"/>
                        </a:spcAft>
                        <a:buNone/>
                      </a:pPr>
                      <a:r>
                        <a:rPr lang="en-US" sz="1600" kern="100" dirty="0">
                          <a:effectLst/>
                          <a:latin typeface="+mj-lt"/>
                          <a:ea typeface="Aptos" panose="020B0004020202020204" pitchFamily="34" charset="0"/>
                        </a:rPr>
                        <a:t>Trauma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62,612 (7.1)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1,270 (13.1)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61,342 (7.1)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641807602"/>
                  </a:ext>
                </a:extLst>
              </a:tr>
              <a:tr h="344052">
                <a:tc>
                  <a:txBody>
                    <a:bodyPr/>
                    <a:lstStyle/>
                    <a:p>
                      <a:pPr marL="0" marR="0" algn="r">
                        <a:lnSpc>
                          <a:spcPct val="107000"/>
                        </a:lnSpc>
                        <a:spcAft>
                          <a:spcPts val="800"/>
                        </a:spcAft>
                        <a:buNone/>
                      </a:pPr>
                      <a:r>
                        <a:rPr lang="en-US" sz="1600" kern="100" dirty="0">
                          <a:effectLst/>
                          <a:latin typeface="+mj-lt"/>
                          <a:ea typeface="Aptos" panose="020B0004020202020204" pitchFamily="34" charset="0"/>
                        </a:rPr>
                        <a:t>Oncologic/BMT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31,518 (3.6)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106 (1.1)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31,412 (3.6)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a:effectLst/>
                          <a:latin typeface="+mj-lt"/>
                          <a:ea typeface="Aptos" panose="020B00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020492"/>
                  </a:ext>
                </a:extLst>
              </a:tr>
              <a:tr h="344052">
                <a:tc>
                  <a:txBody>
                    <a:bodyPr/>
                    <a:lstStyle/>
                    <a:p>
                      <a:pPr marL="0" marR="0">
                        <a:lnSpc>
                          <a:spcPct val="107000"/>
                        </a:lnSpc>
                        <a:spcAft>
                          <a:spcPts val="800"/>
                        </a:spcAft>
                        <a:buNone/>
                      </a:pPr>
                      <a:r>
                        <a:rPr lang="en-US" sz="1600" kern="100" dirty="0">
                          <a:effectLst/>
                          <a:latin typeface="+mj-lt"/>
                          <a:ea typeface="Aptos" panose="020B0004020202020204" pitchFamily="34" charset="0"/>
                        </a:rPr>
                        <a:t>Mortality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874,300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22,979 (38.8)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Aft>
                          <a:spcPts val="800"/>
                        </a:spcAft>
                        <a:buNone/>
                      </a:pPr>
                      <a:r>
                        <a:rPr lang="en-US" sz="1600" kern="100" dirty="0">
                          <a:effectLst/>
                          <a:latin typeface="+mj-lt"/>
                          <a:ea typeface="Aptos" panose="020B0004020202020204" pitchFamily="34" charset="0"/>
                        </a:rPr>
                        <a:t>851,321 (2.2)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&lt; 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7074490"/>
                  </a:ext>
                </a:extLst>
              </a:tr>
            </a:tbl>
          </a:graphicData>
        </a:graphic>
      </p:graphicFrame>
      <p:pic>
        <p:nvPicPr>
          <p:cNvPr id="2049" name="Picture 1">
            <a:extLst>
              <a:ext uri="{FF2B5EF4-FFF2-40B4-BE49-F238E27FC236}">
                <a16:creationId xmlns:a16="http://schemas.microsoft.com/office/drawing/2014/main" id="{0F264E24-431B-C998-3263-7C27E1588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8922" y="242453"/>
            <a:ext cx="4534155" cy="595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68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0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54F74-3125-A1D4-DE23-E5BF1C049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74BA2C-E683-644A-4687-75CC7B1F3BF1}"/>
              </a:ext>
            </a:extLst>
          </p:cNvPr>
          <p:cNvSpPr>
            <a:spLocks noGrp="1"/>
          </p:cNvSpPr>
          <p:nvPr>
            <p:ph type="title"/>
          </p:nvPr>
        </p:nvSpPr>
        <p:spPr>
          <a:xfrm>
            <a:off x="0" y="18255"/>
            <a:ext cx="10515600" cy="1325563"/>
          </a:xfrm>
        </p:spPr>
        <p:txBody>
          <a:bodyPr/>
          <a:lstStyle/>
          <a:p>
            <a:r>
              <a:rPr lang="en-US" dirty="0"/>
              <a:t>What are the trends in ECMO utilization?</a:t>
            </a:r>
          </a:p>
        </p:txBody>
      </p:sp>
      <p:sp>
        <p:nvSpPr>
          <p:cNvPr id="3" name="TextBox 2">
            <a:extLst>
              <a:ext uri="{FF2B5EF4-FFF2-40B4-BE49-F238E27FC236}">
                <a16:creationId xmlns:a16="http://schemas.microsoft.com/office/drawing/2014/main" id="{E7F0160E-3FC8-2152-A6AF-9D7A1A13F2A7}"/>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10" name="Rectangle 2">
            <a:extLst>
              <a:ext uri="{FF2B5EF4-FFF2-40B4-BE49-F238E27FC236}">
                <a16:creationId xmlns:a16="http://schemas.microsoft.com/office/drawing/2014/main" id="{7A22367B-232D-7F57-0283-DFE771DEC41E}"/>
              </a:ext>
            </a:extLst>
          </p:cNvPr>
          <p:cNvSpPr>
            <a:spLocks noChangeArrowheads="1"/>
          </p:cNvSpPr>
          <p:nvPr/>
        </p:nvSpPr>
        <p:spPr bwMode="auto">
          <a:xfrm>
            <a:off x="7398785" y="1622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6" name="Table 15">
            <a:extLst>
              <a:ext uri="{FF2B5EF4-FFF2-40B4-BE49-F238E27FC236}">
                <a16:creationId xmlns:a16="http://schemas.microsoft.com/office/drawing/2014/main" id="{2D8255FE-4D59-B761-5169-EDE8FE3E476B}"/>
              </a:ext>
            </a:extLst>
          </p:cNvPr>
          <p:cNvGraphicFramePr>
            <a:graphicFrameLocks noGrp="1"/>
          </p:cNvGraphicFramePr>
          <p:nvPr/>
        </p:nvGraphicFramePr>
        <p:xfrm>
          <a:off x="7384056" y="2775295"/>
          <a:ext cx="4733924" cy="1760348"/>
        </p:xfrm>
        <a:graphic>
          <a:graphicData uri="http://schemas.openxmlformats.org/drawingml/2006/table">
            <a:tbl>
              <a:tblPr firstRow="1" firstCol="1" bandRow="1"/>
              <a:tblGrid>
                <a:gridCol w="1811890">
                  <a:extLst>
                    <a:ext uri="{9D8B030D-6E8A-4147-A177-3AD203B41FA5}">
                      <a16:colId xmlns:a16="http://schemas.microsoft.com/office/drawing/2014/main" val="3282867858"/>
                    </a:ext>
                  </a:extLst>
                </a:gridCol>
                <a:gridCol w="2162175">
                  <a:extLst>
                    <a:ext uri="{9D8B030D-6E8A-4147-A177-3AD203B41FA5}">
                      <a16:colId xmlns:a16="http://schemas.microsoft.com/office/drawing/2014/main" val="1597823037"/>
                    </a:ext>
                  </a:extLst>
                </a:gridCol>
                <a:gridCol w="759859">
                  <a:extLst>
                    <a:ext uri="{9D8B030D-6E8A-4147-A177-3AD203B41FA5}">
                      <a16:colId xmlns:a16="http://schemas.microsoft.com/office/drawing/2014/main" val="1649872174"/>
                    </a:ext>
                  </a:extLst>
                </a:gridCol>
              </a:tblGrid>
              <a:tr h="217395">
                <a:tc gridSpan="3">
                  <a:txBody>
                    <a:bodyPr/>
                    <a:lstStyle/>
                    <a:p>
                      <a:pPr marL="0" marR="0" algn="ctr">
                        <a:lnSpc>
                          <a:spcPct val="107000"/>
                        </a:lnSpc>
                        <a:spcAft>
                          <a:spcPts val="800"/>
                        </a:spcAft>
                        <a:buNone/>
                      </a:pPr>
                      <a:r>
                        <a:rPr lang="en-US" sz="1600" b="1" kern="100" dirty="0">
                          <a:effectLst/>
                          <a:latin typeface="+mj-lt"/>
                          <a:ea typeface="Aptos" panose="020B0004020202020204" pitchFamily="34" charset="0"/>
                        </a:rPr>
                        <a:t>ECMO Cases by Year Adjusted for Admissions</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23663614"/>
                  </a:ext>
                </a:extLst>
              </a:tr>
              <a:tr h="217395">
                <a:tc>
                  <a:txBody>
                    <a:bodyPr/>
                    <a:lstStyle/>
                    <a:p>
                      <a:pPr marL="0" marR="0">
                        <a:lnSpc>
                          <a:spcPct val="107000"/>
                        </a:lnSpc>
                        <a:spcAft>
                          <a:spcPts val="800"/>
                        </a:spcAft>
                        <a:buNone/>
                      </a:pPr>
                      <a:r>
                        <a:rPr lang="en-US" sz="1600" kern="100">
                          <a:effectLst/>
                          <a:latin typeface="+mj-lt"/>
                          <a:ea typeface="Aptos" panose="020B0004020202020204" pitchFamily="34" charset="0"/>
                        </a:rPr>
                        <a:t> </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Coefficient (95% CI)</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b="0" kern="100" dirty="0">
                          <a:solidFill>
                            <a:schemeClr val="tx1"/>
                          </a:solidFill>
                          <a:effectLst/>
                          <a:latin typeface="+mj-lt"/>
                          <a:ea typeface="Aptos" panose="020B0004020202020204" pitchFamily="34" charset="0"/>
                          <a:cs typeface="+mn-cs"/>
                        </a:rPr>
                        <a:t>p-value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5442269"/>
                  </a:ext>
                </a:extLst>
              </a:tr>
              <a:tr h="232800">
                <a:tc>
                  <a:txBody>
                    <a:bodyPr/>
                    <a:lstStyle/>
                    <a:p>
                      <a:pPr marL="0" marR="0">
                        <a:lnSpc>
                          <a:spcPct val="107000"/>
                        </a:lnSpc>
                        <a:spcAft>
                          <a:spcPts val="800"/>
                        </a:spcAft>
                        <a:buNone/>
                      </a:pPr>
                      <a:r>
                        <a:rPr lang="en-US" sz="1600" kern="100" dirty="0">
                          <a:effectLst/>
                          <a:latin typeface="+mj-lt"/>
                          <a:ea typeface="Aptos" panose="020B0004020202020204" pitchFamily="34" charset="0"/>
                        </a:rPr>
                        <a:t>Year of Service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-15.6 (-60.6</a:t>
                      </a:r>
                      <a:r>
                        <a:rPr lang="en-US" sz="1600" b="0" kern="100" dirty="0">
                          <a:solidFill>
                            <a:schemeClr val="tx1"/>
                          </a:solidFill>
                          <a:effectLst/>
                          <a:latin typeface="+mj-lt"/>
                          <a:ea typeface="Aptos" panose="020B0004020202020204" pitchFamily="34" charset="0"/>
                          <a:cs typeface="+mn-cs"/>
                        </a:rPr>
                        <a:t> – 29.4</a:t>
                      </a:r>
                      <a:r>
                        <a:rPr lang="en-US" sz="1600" b="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solidFill>
                            <a:schemeClr val="tx1"/>
                          </a:solidFill>
                          <a:effectLst/>
                          <a:latin typeface="+mj-lt"/>
                          <a:ea typeface="Aptos" panose="020B0004020202020204" pitchFamily="34" charset="0"/>
                          <a:cs typeface="+mn-cs"/>
                        </a:rPr>
                        <a:t>0.41</a:t>
                      </a:r>
                    </a:p>
                    <a:p>
                      <a:pPr marL="0" marR="0">
                        <a:lnSpc>
                          <a:spcPct val="107000"/>
                        </a:lnSpc>
                        <a:spcAft>
                          <a:spcPts val="800"/>
                        </a:spcAft>
                        <a:buNone/>
                      </a:pPr>
                      <a:endParaRPr lang="en-US" sz="1600" kern="100" dirty="0">
                        <a:effectLst/>
                        <a:latin typeface="+mj-lt"/>
                        <a:ea typeface="Aptos" panose="020B0004020202020204" pitchFamily="34"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1219478"/>
                  </a:ext>
                </a:extLst>
              </a:tr>
              <a:tr h="521887">
                <a:tc>
                  <a:txBody>
                    <a:bodyPr/>
                    <a:lstStyle/>
                    <a:p>
                      <a:pPr marL="0" marR="0">
                        <a:lnSpc>
                          <a:spcPct val="107000"/>
                        </a:lnSpc>
                        <a:spcAft>
                          <a:spcPts val="800"/>
                        </a:spcAft>
                        <a:buNone/>
                      </a:pPr>
                      <a:r>
                        <a:rPr lang="en-US" sz="1600" kern="100" dirty="0">
                          <a:effectLst/>
                          <a:latin typeface="+mj-lt"/>
                          <a:ea typeface="Aptos" panose="020B0004020202020204" pitchFamily="34" charset="0"/>
                        </a:rPr>
                        <a:t>Annual Admissions (per 1,000)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28.7 (10.3 – 47.2)</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solidFill>
                            <a:schemeClr val="tx1"/>
                          </a:solidFill>
                          <a:effectLst/>
                          <a:latin typeface="+mj-lt"/>
                          <a:ea typeface="Aptos" panose="020B0004020202020204" pitchFamily="34" charset="0"/>
                          <a:cs typeface="+mn-cs"/>
                        </a:rPr>
                        <a:t>0.01</a:t>
                      </a:r>
                    </a:p>
                    <a:p>
                      <a:pPr marL="0" marR="0">
                        <a:lnSpc>
                          <a:spcPct val="107000"/>
                        </a:lnSpc>
                        <a:spcAft>
                          <a:spcPts val="800"/>
                        </a:spcAft>
                        <a:buNone/>
                      </a:pPr>
                      <a:endParaRPr lang="en-US" sz="1600" kern="100" dirty="0">
                        <a:effectLst/>
                        <a:latin typeface="+mj-lt"/>
                        <a:ea typeface="Aptos" panose="020B0004020202020204" pitchFamily="34"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9517996"/>
                  </a:ext>
                </a:extLst>
              </a:tr>
            </a:tbl>
          </a:graphicData>
        </a:graphic>
      </p:graphicFrame>
      <p:sp>
        <p:nvSpPr>
          <p:cNvPr id="17" name="Rectangle 2">
            <a:extLst>
              <a:ext uri="{FF2B5EF4-FFF2-40B4-BE49-F238E27FC236}">
                <a16:creationId xmlns:a16="http://schemas.microsoft.com/office/drawing/2014/main" id="{CCFBD13B-6332-0C87-CD16-9DEB69B05E37}"/>
              </a:ext>
            </a:extLst>
          </p:cNvPr>
          <p:cNvSpPr>
            <a:spLocks noChangeArrowheads="1"/>
          </p:cNvSpPr>
          <p:nvPr/>
        </p:nvSpPr>
        <p:spPr bwMode="auto">
          <a:xfrm>
            <a:off x="7384056" y="5034251"/>
            <a:ext cx="1223001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0F5D4421-37B6-0EFE-45C9-1FDE70CFCA7C}"/>
              </a:ext>
            </a:extLst>
          </p:cNvPr>
          <p:cNvPicPr>
            <a:picLocks noChangeAspect="1"/>
          </p:cNvPicPr>
          <p:nvPr/>
        </p:nvPicPr>
        <p:blipFill>
          <a:blip r:embed="rId4"/>
          <a:stretch>
            <a:fillRect/>
          </a:stretch>
        </p:blipFill>
        <p:spPr>
          <a:xfrm>
            <a:off x="0" y="1595021"/>
            <a:ext cx="7299828" cy="4388336"/>
          </a:xfrm>
          <a:prstGeom prst="rect">
            <a:avLst/>
          </a:prstGeom>
        </p:spPr>
      </p:pic>
    </p:spTree>
    <p:extLst>
      <p:ext uri="{BB962C8B-B14F-4D97-AF65-F5344CB8AC3E}">
        <p14:creationId xmlns:p14="http://schemas.microsoft.com/office/powerpoint/2010/main" val="315842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F3402-3DEA-E9EE-9FA1-0596C00AE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193D8-948E-3117-D8DC-0FA634FD84A6}"/>
              </a:ext>
            </a:extLst>
          </p:cNvPr>
          <p:cNvSpPr>
            <a:spLocks noGrp="1"/>
          </p:cNvSpPr>
          <p:nvPr>
            <p:ph type="title"/>
          </p:nvPr>
        </p:nvSpPr>
        <p:spPr>
          <a:xfrm>
            <a:off x="0" y="18255"/>
            <a:ext cx="12192000" cy="1325563"/>
          </a:xfrm>
        </p:spPr>
        <p:txBody>
          <a:bodyPr/>
          <a:lstStyle/>
          <a:p>
            <a:r>
              <a:rPr lang="en-US" dirty="0"/>
              <a:t>Has ECMO receipt changed for trauma patients?</a:t>
            </a:r>
          </a:p>
        </p:txBody>
      </p:sp>
      <p:sp>
        <p:nvSpPr>
          <p:cNvPr id="3" name="TextBox 2">
            <a:extLst>
              <a:ext uri="{FF2B5EF4-FFF2-40B4-BE49-F238E27FC236}">
                <a16:creationId xmlns:a16="http://schemas.microsoft.com/office/drawing/2014/main" id="{BE1B950A-53BB-D963-C846-7F25754C9E9B}"/>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13" name="Rectangle 4">
            <a:extLst>
              <a:ext uri="{FF2B5EF4-FFF2-40B4-BE49-F238E27FC236}">
                <a16:creationId xmlns:a16="http://schemas.microsoft.com/office/drawing/2014/main" id="{A2FCA7DD-EBFF-50F6-8220-1C8B39B46CDD}"/>
              </a:ext>
            </a:extLst>
          </p:cNvPr>
          <p:cNvSpPr>
            <a:spLocks noChangeArrowheads="1"/>
          </p:cNvSpPr>
          <p:nvPr/>
        </p:nvSpPr>
        <p:spPr bwMode="auto">
          <a:xfrm>
            <a:off x="4521200" y="3144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6">
            <a:extLst>
              <a:ext uri="{FF2B5EF4-FFF2-40B4-BE49-F238E27FC236}">
                <a16:creationId xmlns:a16="http://schemas.microsoft.com/office/drawing/2014/main" id="{5EC0EDE6-F023-291D-C2CE-E7FA80F96016}"/>
              </a:ext>
            </a:extLst>
          </p:cNvPr>
          <p:cNvSpPr>
            <a:spLocks noChangeArrowheads="1"/>
          </p:cNvSpPr>
          <p:nvPr/>
        </p:nvSpPr>
        <p:spPr bwMode="auto">
          <a:xfrm>
            <a:off x="7398783" y="1597819"/>
            <a:ext cx="17964441" cy="508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2" name="Table 11">
            <a:extLst>
              <a:ext uri="{FF2B5EF4-FFF2-40B4-BE49-F238E27FC236}">
                <a16:creationId xmlns:a16="http://schemas.microsoft.com/office/drawing/2014/main" id="{8F36C775-266F-46CB-B8E6-476F65AAFF2F}"/>
              </a:ext>
            </a:extLst>
          </p:cNvPr>
          <p:cNvGraphicFramePr>
            <a:graphicFrameLocks noGrp="1"/>
          </p:cNvGraphicFramePr>
          <p:nvPr/>
        </p:nvGraphicFramePr>
        <p:xfrm>
          <a:off x="7398783" y="3077566"/>
          <a:ext cx="4652111" cy="1397826"/>
        </p:xfrm>
        <a:graphic>
          <a:graphicData uri="http://schemas.openxmlformats.org/drawingml/2006/table">
            <a:tbl>
              <a:tblPr firstRow="1" firstCol="1" bandRow="1"/>
              <a:tblGrid>
                <a:gridCol w="1881753">
                  <a:extLst>
                    <a:ext uri="{9D8B030D-6E8A-4147-A177-3AD203B41FA5}">
                      <a16:colId xmlns:a16="http://schemas.microsoft.com/office/drawing/2014/main" val="3226279928"/>
                    </a:ext>
                  </a:extLst>
                </a:gridCol>
                <a:gridCol w="1968312">
                  <a:extLst>
                    <a:ext uri="{9D8B030D-6E8A-4147-A177-3AD203B41FA5}">
                      <a16:colId xmlns:a16="http://schemas.microsoft.com/office/drawing/2014/main" val="3734453440"/>
                    </a:ext>
                  </a:extLst>
                </a:gridCol>
                <a:gridCol w="802046">
                  <a:extLst>
                    <a:ext uri="{9D8B030D-6E8A-4147-A177-3AD203B41FA5}">
                      <a16:colId xmlns:a16="http://schemas.microsoft.com/office/drawing/2014/main" val="928038167"/>
                    </a:ext>
                  </a:extLst>
                </a:gridCol>
              </a:tblGrid>
              <a:tr h="184150">
                <a:tc gridSpan="3">
                  <a:txBody>
                    <a:bodyPr/>
                    <a:lstStyle/>
                    <a:p>
                      <a:pPr marL="0" marR="0" algn="ctr">
                        <a:lnSpc>
                          <a:spcPct val="107000"/>
                        </a:lnSpc>
                        <a:spcAft>
                          <a:spcPts val="800"/>
                        </a:spcAft>
                        <a:buNone/>
                      </a:pPr>
                      <a:r>
                        <a:rPr lang="en-US" sz="1600" b="0" kern="100" dirty="0">
                          <a:effectLst/>
                          <a:latin typeface="+mj-lt"/>
                          <a:ea typeface="Aptos" panose="020B0004020202020204" pitchFamily="34" charset="0"/>
                        </a:rPr>
                        <a:t>ECMO Cases by Year Adjusted for Admissions</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marL="0" marR="0" algn="ctr">
                        <a:lnSpc>
                          <a:spcPct val="107000"/>
                        </a:lnSpc>
                        <a:spcAft>
                          <a:spcPts val="800"/>
                        </a:spcAft>
                        <a:buNone/>
                      </a:pPr>
                      <a:endParaRPr lang="en-US" sz="1600" kern="100" dirty="0">
                        <a:effectLst/>
                        <a:latin typeface="+mj-lt"/>
                        <a:ea typeface="Aptos" panose="020B0004020202020204" pitchFamily="34"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marL="0" marR="0" algn="ctr">
                        <a:lnSpc>
                          <a:spcPct val="107000"/>
                        </a:lnSpc>
                        <a:spcAft>
                          <a:spcPts val="800"/>
                        </a:spcAft>
                        <a:buNone/>
                      </a:pPr>
                      <a:endParaRPr lang="en-US" sz="1600" kern="100" dirty="0">
                        <a:effectLst/>
                        <a:latin typeface="+mj-lt"/>
                        <a:ea typeface="Aptos" panose="020B0004020202020204" pitchFamily="34"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4050121"/>
                  </a:ext>
                </a:extLst>
              </a:tr>
              <a:tr h="184150">
                <a:tc>
                  <a:txBody>
                    <a:bodyPr/>
                    <a:lstStyle/>
                    <a:p>
                      <a:pPr marL="0" marR="0">
                        <a:lnSpc>
                          <a:spcPct val="107000"/>
                        </a:lnSpc>
                        <a:spcAft>
                          <a:spcPts val="800"/>
                        </a:spcAft>
                        <a:buNone/>
                      </a:pPr>
                      <a:r>
                        <a:rPr lang="en-US" sz="1600" b="0" kern="100" dirty="0">
                          <a:effectLst/>
                          <a:latin typeface="+mj-lt"/>
                          <a:ea typeface="Aptos" panose="020B0004020202020204" pitchFamily="34" charset="0"/>
                        </a:rPr>
                        <a:t> </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Coefficient (95% CI)</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p-value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4209691"/>
                  </a:ext>
                </a:extLst>
              </a:tr>
              <a:tr h="184150">
                <a:tc>
                  <a:txBody>
                    <a:bodyPr/>
                    <a:lstStyle/>
                    <a:p>
                      <a:pPr marL="0" marR="0">
                        <a:lnSpc>
                          <a:spcPct val="107000"/>
                        </a:lnSpc>
                        <a:spcAft>
                          <a:spcPts val="800"/>
                        </a:spcAft>
                        <a:buNone/>
                      </a:pPr>
                      <a:r>
                        <a:rPr lang="en-US" sz="1600" b="0" kern="100" dirty="0">
                          <a:effectLst/>
                          <a:latin typeface="+mj-lt"/>
                          <a:ea typeface="Aptos" panose="020B0004020202020204" pitchFamily="34" charset="0"/>
                        </a:rPr>
                        <a:t>Year of Service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-0.1 (</a:t>
                      </a:r>
                      <a:r>
                        <a:rPr lang="en-US" sz="1600" b="0" kern="100" dirty="0">
                          <a:solidFill>
                            <a:schemeClr val="tx1"/>
                          </a:solidFill>
                          <a:effectLst/>
                          <a:latin typeface="+mj-lt"/>
                          <a:ea typeface="Aptos" panose="020B0004020202020204" pitchFamily="34" charset="0"/>
                          <a:cs typeface="+mn-cs"/>
                        </a:rPr>
                        <a:t>-6.4 – 6.2</a:t>
                      </a:r>
                      <a:r>
                        <a:rPr lang="en-US" sz="1600" b="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0.96</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5783664"/>
                  </a:ext>
                </a:extLst>
              </a:tr>
              <a:tr h="189230">
                <a:tc>
                  <a:txBody>
                    <a:bodyPr/>
                    <a:lstStyle/>
                    <a:p>
                      <a:pPr marL="0" marR="0">
                        <a:lnSpc>
                          <a:spcPct val="107000"/>
                        </a:lnSpc>
                        <a:spcAft>
                          <a:spcPts val="800"/>
                        </a:spcAft>
                        <a:buNone/>
                      </a:pPr>
                      <a:r>
                        <a:rPr lang="en-US" sz="1600" b="0" kern="100" dirty="0">
                          <a:effectLst/>
                          <a:latin typeface="+mj-lt"/>
                          <a:ea typeface="Aptos" panose="020B0004020202020204" pitchFamily="34" charset="0"/>
                        </a:rPr>
                        <a:t>Annual Admissions</a:t>
                      </a:r>
                    </a:p>
                    <a:p>
                      <a:pPr marL="0" marR="0">
                        <a:lnSpc>
                          <a:spcPct val="107000"/>
                        </a:lnSpc>
                        <a:spcAft>
                          <a:spcPts val="800"/>
                        </a:spcAft>
                        <a:buNone/>
                      </a:pPr>
                      <a:r>
                        <a:rPr lang="en-US" sz="1600" b="0" kern="100" dirty="0">
                          <a:effectLst/>
                          <a:latin typeface="+mj-lt"/>
                          <a:ea typeface="Aptos" panose="020B0004020202020204" pitchFamily="34" charset="0"/>
                        </a:rPr>
                        <a:t>(per 100)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b="0" kern="100">
                          <a:effectLst/>
                          <a:latin typeface="+mj-lt"/>
                          <a:ea typeface="Aptos" panose="020B0004020202020204" pitchFamily="34" charset="0"/>
                        </a:rPr>
                        <a:t>7.0 (0.7 – 13.4)</a:t>
                      </a:r>
                      <a:endParaRPr lang="en-US" sz="1600" b="0" kern="100" dirty="0">
                        <a:effectLst/>
                        <a:latin typeface="+mj-lt"/>
                        <a:ea typeface="Aptos" panose="020B0004020202020204" pitchFamily="34"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0.04</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567686"/>
                  </a:ext>
                </a:extLst>
              </a:tr>
            </a:tbl>
          </a:graphicData>
        </a:graphic>
      </p:graphicFrame>
      <p:sp>
        <p:nvSpPr>
          <p:cNvPr id="14" name="Rectangle 2">
            <a:extLst>
              <a:ext uri="{FF2B5EF4-FFF2-40B4-BE49-F238E27FC236}">
                <a16:creationId xmlns:a16="http://schemas.microsoft.com/office/drawing/2014/main" id="{5F0B35D4-35F6-1F9B-50BE-FF3D37A2E343}"/>
              </a:ext>
            </a:extLst>
          </p:cNvPr>
          <p:cNvSpPr>
            <a:spLocks noChangeArrowheads="1"/>
          </p:cNvSpPr>
          <p:nvPr/>
        </p:nvSpPr>
        <p:spPr bwMode="auto">
          <a:xfrm>
            <a:off x="7398783" y="44589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1D2BFB5C-5132-C5CD-9495-B64644460C89}"/>
              </a:ext>
            </a:extLst>
          </p:cNvPr>
          <p:cNvPicPr>
            <a:picLocks noChangeAspect="1"/>
          </p:cNvPicPr>
          <p:nvPr/>
        </p:nvPicPr>
        <p:blipFill>
          <a:blip r:embed="rId3"/>
          <a:stretch>
            <a:fillRect/>
          </a:stretch>
        </p:blipFill>
        <p:spPr>
          <a:xfrm>
            <a:off x="-1" y="1541589"/>
            <a:ext cx="7339107" cy="4411949"/>
          </a:xfrm>
          <a:prstGeom prst="rect">
            <a:avLst/>
          </a:prstGeom>
        </p:spPr>
      </p:pic>
    </p:spTree>
    <p:extLst>
      <p:ext uri="{BB962C8B-B14F-4D97-AF65-F5344CB8AC3E}">
        <p14:creationId xmlns:p14="http://schemas.microsoft.com/office/powerpoint/2010/main" val="295927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44315-304E-7502-0DDC-81A2CA7DC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A19D9-C0C2-93A0-C78A-764701C146CB}"/>
              </a:ext>
            </a:extLst>
          </p:cNvPr>
          <p:cNvSpPr>
            <a:spLocks noGrp="1"/>
          </p:cNvSpPr>
          <p:nvPr>
            <p:ph type="title"/>
          </p:nvPr>
        </p:nvSpPr>
        <p:spPr>
          <a:xfrm>
            <a:off x="0" y="18255"/>
            <a:ext cx="12192000" cy="1325563"/>
          </a:xfrm>
        </p:spPr>
        <p:txBody>
          <a:bodyPr/>
          <a:lstStyle/>
          <a:p>
            <a:r>
              <a:rPr lang="en-US" dirty="0"/>
              <a:t>Has ECMO receipt changed for everyone else?</a:t>
            </a:r>
          </a:p>
        </p:txBody>
      </p:sp>
      <p:sp>
        <p:nvSpPr>
          <p:cNvPr id="3" name="TextBox 2">
            <a:extLst>
              <a:ext uri="{FF2B5EF4-FFF2-40B4-BE49-F238E27FC236}">
                <a16:creationId xmlns:a16="http://schemas.microsoft.com/office/drawing/2014/main" id="{5FDE0AB8-D380-8F72-762F-0151FA12BFC8}"/>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8" name="Rectangle 2">
            <a:extLst>
              <a:ext uri="{FF2B5EF4-FFF2-40B4-BE49-F238E27FC236}">
                <a16:creationId xmlns:a16="http://schemas.microsoft.com/office/drawing/2014/main" id="{158D9C70-20A8-1C21-E510-302DC2BD4805}"/>
              </a:ext>
            </a:extLst>
          </p:cNvPr>
          <p:cNvSpPr>
            <a:spLocks noChangeArrowheads="1"/>
          </p:cNvSpPr>
          <p:nvPr/>
        </p:nvSpPr>
        <p:spPr bwMode="auto">
          <a:xfrm>
            <a:off x="7398785" y="1580986"/>
            <a:ext cx="18185667" cy="53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4">
            <a:extLst>
              <a:ext uri="{FF2B5EF4-FFF2-40B4-BE49-F238E27FC236}">
                <a16:creationId xmlns:a16="http://schemas.microsoft.com/office/drawing/2014/main" id="{F829994B-DBDF-E2DF-7288-7E8845C06D2C}"/>
              </a:ext>
            </a:extLst>
          </p:cNvPr>
          <p:cNvSpPr>
            <a:spLocks noChangeArrowheads="1"/>
          </p:cNvSpPr>
          <p:nvPr/>
        </p:nvSpPr>
        <p:spPr bwMode="auto">
          <a:xfrm>
            <a:off x="4521200" y="2324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5" name="Table 14">
            <a:extLst>
              <a:ext uri="{FF2B5EF4-FFF2-40B4-BE49-F238E27FC236}">
                <a16:creationId xmlns:a16="http://schemas.microsoft.com/office/drawing/2014/main" id="{34F7DCCF-7153-8179-84A8-F74C91148FE4}"/>
              </a:ext>
            </a:extLst>
          </p:cNvPr>
          <p:cNvGraphicFramePr>
            <a:graphicFrameLocks noGrp="1"/>
          </p:cNvGraphicFramePr>
          <p:nvPr/>
        </p:nvGraphicFramePr>
        <p:xfrm>
          <a:off x="7398784" y="3088748"/>
          <a:ext cx="4703785" cy="1397826"/>
        </p:xfrm>
        <a:graphic>
          <a:graphicData uri="http://schemas.openxmlformats.org/drawingml/2006/table">
            <a:tbl>
              <a:tblPr firstRow="1" firstCol="1" bandRow="1"/>
              <a:tblGrid>
                <a:gridCol w="1902655">
                  <a:extLst>
                    <a:ext uri="{9D8B030D-6E8A-4147-A177-3AD203B41FA5}">
                      <a16:colId xmlns:a16="http://schemas.microsoft.com/office/drawing/2014/main" val="2963719489"/>
                    </a:ext>
                  </a:extLst>
                </a:gridCol>
                <a:gridCol w="2014261">
                  <a:extLst>
                    <a:ext uri="{9D8B030D-6E8A-4147-A177-3AD203B41FA5}">
                      <a16:colId xmlns:a16="http://schemas.microsoft.com/office/drawing/2014/main" val="3022866003"/>
                    </a:ext>
                  </a:extLst>
                </a:gridCol>
                <a:gridCol w="786869">
                  <a:extLst>
                    <a:ext uri="{9D8B030D-6E8A-4147-A177-3AD203B41FA5}">
                      <a16:colId xmlns:a16="http://schemas.microsoft.com/office/drawing/2014/main" val="3734607572"/>
                    </a:ext>
                  </a:extLst>
                </a:gridCol>
              </a:tblGrid>
              <a:tr h="184150">
                <a:tc gridSpan="3">
                  <a:txBody>
                    <a:bodyPr/>
                    <a:lstStyle/>
                    <a:p>
                      <a:pPr marL="0" marR="0" algn="ctr">
                        <a:lnSpc>
                          <a:spcPct val="107000"/>
                        </a:lnSpc>
                        <a:spcAft>
                          <a:spcPts val="800"/>
                        </a:spcAft>
                        <a:buNone/>
                      </a:pPr>
                      <a:r>
                        <a:rPr lang="en-US" sz="1600" kern="100" dirty="0">
                          <a:effectLst/>
                          <a:latin typeface="+mj-lt"/>
                          <a:ea typeface="Aptos" panose="020B0004020202020204" pitchFamily="34" charset="0"/>
                        </a:rPr>
                        <a:t>ECMO Cases by Year Adjusted for Admissions</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37525909"/>
                  </a:ext>
                </a:extLst>
              </a:tr>
              <a:tr h="184150">
                <a:tc>
                  <a:txBody>
                    <a:bodyPr/>
                    <a:lstStyle/>
                    <a:p>
                      <a:pPr marL="0" marR="0">
                        <a:lnSpc>
                          <a:spcPct val="107000"/>
                        </a:lnSpc>
                        <a:spcAft>
                          <a:spcPts val="800"/>
                        </a:spcAft>
                        <a:buNone/>
                      </a:pPr>
                      <a:r>
                        <a:rPr lang="en-US" sz="1600" kern="100">
                          <a:effectLst/>
                          <a:latin typeface="+mj-lt"/>
                          <a:ea typeface="Aptos" panose="020B0004020202020204" pitchFamily="34" charset="0"/>
                        </a:rPr>
                        <a:t> </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Coefficient (95% CI)</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p-value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6143655"/>
                  </a:ext>
                </a:extLst>
              </a:tr>
              <a:tr h="184150">
                <a:tc>
                  <a:txBody>
                    <a:bodyPr/>
                    <a:lstStyle/>
                    <a:p>
                      <a:pPr marL="0" marR="0">
                        <a:lnSpc>
                          <a:spcPct val="107000"/>
                        </a:lnSpc>
                        <a:spcAft>
                          <a:spcPts val="800"/>
                        </a:spcAft>
                        <a:buNone/>
                      </a:pPr>
                      <a:r>
                        <a:rPr lang="en-US" sz="1600" kern="100" dirty="0">
                          <a:effectLst/>
                          <a:latin typeface="+mj-lt"/>
                          <a:ea typeface="Aptos" panose="020B0004020202020204" pitchFamily="34" charset="0"/>
                        </a:rPr>
                        <a:t>Year of Service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-7.2 (</a:t>
                      </a:r>
                      <a:r>
                        <a:rPr lang="en-US" sz="1600" kern="100" dirty="0">
                          <a:solidFill>
                            <a:schemeClr val="tx1"/>
                          </a:solidFill>
                          <a:effectLst/>
                          <a:latin typeface="+mj-lt"/>
                          <a:ea typeface="Aptos" panose="020B0004020202020204" pitchFamily="34" charset="0"/>
                          <a:cs typeface="+mn-cs"/>
                        </a:rPr>
                        <a:t>-57.6 – 43.3</a:t>
                      </a:r>
                      <a:r>
                        <a:rPr lang="en-US" sz="160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0.73</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0764239"/>
                  </a:ext>
                </a:extLst>
              </a:tr>
              <a:tr h="189230">
                <a:tc>
                  <a:txBody>
                    <a:bodyPr/>
                    <a:lstStyle/>
                    <a:p>
                      <a:pPr marL="0" marR="0">
                        <a:lnSpc>
                          <a:spcPct val="107000"/>
                        </a:lnSpc>
                        <a:spcAft>
                          <a:spcPts val="800"/>
                        </a:spcAft>
                        <a:buNone/>
                      </a:pPr>
                      <a:r>
                        <a:rPr lang="en-US" sz="1600" kern="100" dirty="0">
                          <a:effectLst/>
                          <a:latin typeface="+mj-lt"/>
                          <a:ea typeface="Aptos" panose="020B0004020202020204" pitchFamily="34" charset="0"/>
                        </a:rPr>
                        <a:t>Annual Admissions</a:t>
                      </a:r>
                    </a:p>
                    <a:p>
                      <a:pPr marL="0" marR="0">
                        <a:lnSpc>
                          <a:spcPct val="107000"/>
                        </a:lnSpc>
                        <a:spcAft>
                          <a:spcPts val="800"/>
                        </a:spcAft>
                        <a:buNone/>
                      </a:pPr>
                      <a:r>
                        <a:rPr lang="en-US" sz="1600" kern="100" dirty="0">
                          <a:effectLst/>
                          <a:latin typeface="+mj-lt"/>
                          <a:ea typeface="Aptos" panose="020B0004020202020204" pitchFamily="34" charset="0"/>
                        </a:rPr>
                        <a:t>(per 1,000)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mj-lt"/>
                          <a:ea typeface="Aptos" panose="020B0004020202020204" pitchFamily="34" charset="0"/>
                        </a:rPr>
                        <a:t>24.5 (</a:t>
                      </a:r>
                      <a:r>
                        <a:rPr lang="en-US" sz="1600" kern="100" dirty="0">
                          <a:solidFill>
                            <a:schemeClr val="tx1"/>
                          </a:solidFill>
                          <a:effectLst/>
                          <a:latin typeface="+mj-lt"/>
                          <a:ea typeface="Aptos" panose="020B0004020202020204" pitchFamily="34" charset="0"/>
                          <a:cs typeface="+mn-cs"/>
                        </a:rPr>
                        <a:t>3.2 – 45.8</a:t>
                      </a:r>
                      <a:r>
                        <a:rPr lang="en-US" sz="160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0.03</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09961218"/>
                  </a:ext>
                </a:extLst>
              </a:tr>
            </a:tbl>
          </a:graphicData>
        </a:graphic>
      </p:graphicFrame>
      <p:sp>
        <p:nvSpPr>
          <p:cNvPr id="17" name="Rectangle 2">
            <a:extLst>
              <a:ext uri="{FF2B5EF4-FFF2-40B4-BE49-F238E27FC236}">
                <a16:creationId xmlns:a16="http://schemas.microsoft.com/office/drawing/2014/main" id="{1D079C5D-1AD4-0B0B-5D30-4D66C2201274}"/>
              </a:ext>
            </a:extLst>
          </p:cNvPr>
          <p:cNvSpPr>
            <a:spLocks noChangeArrowheads="1"/>
          </p:cNvSpPr>
          <p:nvPr/>
        </p:nvSpPr>
        <p:spPr bwMode="auto">
          <a:xfrm>
            <a:off x="7398784" y="438793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D4740E01-6CA4-3267-6AF4-4E70F0361710}"/>
              </a:ext>
            </a:extLst>
          </p:cNvPr>
          <p:cNvPicPr>
            <a:picLocks noChangeAspect="1"/>
          </p:cNvPicPr>
          <p:nvPr/>
        </p:nvPicPr>
        <p:blipFill>
          <a:blip r:embed="rId3"/>
          <a:stretch>
            <a:fillRect/>
          </a:stretch>
        </p:blipFill>
        <p:spPr>
          <a:xfrm>
            <a:off x="-1" y="1580985"/>
            <a:ext cx="7323175" cy="4402371"/>
          </a:xfrm>
          <a:prstGeom prst="rect">
            <a:avLst/>
          </a:prstGeom>
        </p:spPr>
      </p:pic>
    </p:spTree>
    <p:extLst>
      <p:ext uri="{BB962C8B-B14F-4D97-AF65-F5344CB8AC3E}">
        <p14:creationId xmlns:p14="http://schemas.microsoft.com/office/powerpoint/2010/main" val="7047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45DF7-8D57-458D-EBCF-9D03B8A3C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725312-7983-851A-F737-9018ECBD7823}"/>
              </a:ext>
            </a:extLst>
          </p:cNvPr>
          <p:cNvSpPr>
            <a:spLocks noGrp="1"/>
          </p:cNvSpPr>
          <p:nvPr>
            <p:ph type="title"/>
          </p:nvPr>
        </p:nvSpPr>
        <p:spPr>
          <a:xfrm>
            <a:off x="0" y="18255"/>
            <a:ext cx="12062564" cy="1325563"/>
          </a:xfrm>
        </p:spPr>
        <p:txBody>
          <a:bodyPr/>
          <a:lstStyle/>
          <a:p>
            <a:r>
              <a:rPr lang="en-US" dirty="0"/>
              <a:t>Has ECMO receipt changed for trisomy patients?</a:t>
            </a:r>
          </a:p>
        </p:txBody>
      </p:sp>
      <p:sp>
        <p:nvSpPr>
          <p:cNvPr id="20" name="Rectangle 2">
            <a:extLst>
              <a:ext uri="{FF2B5EF4-FFF2-40B4-BE49-F238E27FC236}">
                <a16:creationId xmlns:a16="http://schemas.microsoft.com/office/drawing/2014/main" id="{FE495D02-9676-A952-8950-21867B2C7E49}"/>
              </a:ext>
            </a:extLst>
          </p:cNvPr>
          <p:cNvSpPr>
            <a:spLocks noChangeArrowheads="1"/>
          </p:cNvSpPr>
          <p:nvPr/>
        </p:nvSpPr>
        <p:spPr bwMode="auto">
          <a:xfrm>
            <a:off x="7694920" y="31962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FB4DB217-41D4-E3CC-F000-AB906786F3B1}"/>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7" name="Rectangle 2">
            <a:extLst>
              <a:ext uri="{FF2B5EF4-FFF2-40B4-BE49-F238E27FC236}">
                <a16:creationId xmlns:a16="http://schemas.microsoft.com/office/drawing/2014/main" id="{FE5F0AEE-7633-597B-7470-2BD68D7B92AB}"/>
              </a:ext>
            </a:extLst>
          </p:cNvPr>
          <p:cNvSpPr>
            <a:spLocks noChangeArrowheads="1"/>
          </p:cNvSpPr>
          <p:nvPr/>
        </p:nvSpPr>
        <p:spPr bwMode="auto">
          <a:xfrm>
            <a:off x="7427065" y="15715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aphicFrame>
        <p:nvGraphicFramePr>
          <p:cNvPr id="10" name="Table 9">
            <a:extLst>
              <a:ext uri="{FF2B5EF4-FFF2-40B4-BE49-F238E27FC236}">
                <a16:creationId xmlns:a16="http://schemas.microsoft.com/office/drawing/2014/main" id="{85B0E706-3E77-C3F8-846B-B6984245212E}"/>
              </a:ext>
            </a:extLst>
          </p:cNvPr>
          <p:cNvGraphicFramePr>
            <a:graphicFrameLocks noGrp="1"/>
          </p:cNvGraphicFramePr>
          <p:nvPr/>
        </p:nvGraphicFramePr>
        <p:xfrm>
          <a:off x="7338164" y="3114315"/>
          <a:ext cx="4724400" cy="1296226"/>
        </p:xfrm>
        <a:graphic>
          <a:graphicData uri="http://schemas.openxmlformats.org/drawingml/2006/table">
            <a:tbl>
              <a:tblPr firstRow="1" firstCol="1" bandRow="1"/>
              <a:tblGrid>
                <a:gridCol w="1877760">
                  <a:extLst>
                    <a:ext uri="{9D8B030D-6E8A-4147-A177-3AD203B41FA5}">
                      <a16:colId xmlns:a16="http://schemas.microsoft.com/office/drawing/2014/main" val="473937338"/>
                    </a:ext>
                  </a:extLst>
                </a:gridCol>
                <a:gridCol w="1917190">
                  <a:extLst>
                    <a:ext uri="{9D8B030D-6E8A-4147-A177-3AD203B41FA5}">
                      <a16:colId xmlns:a16="http://schemas.microsoft.com/office/drawing/2014/main" val="3843939295"/>
                    </a:ext>
                  </a:extLst>
                </a:gridCol>
                <a:gridCol w="929450">
                  <a:extLst>
                    <a:ext uri="{9D8B030D-6E8A-4147-A177-3AD203B41FA5}">
                      <a16:colId xmlns:a16="http://schemas.microsoft.com/office/drawing/2014/main" val="2045083194"/>
                    </a:ext>
                  </a:extLst>
                </a:gridCol>
              </a:tblGrid>
              <a:tr h="188109">
                <a:tc gridSpan="3">
                  <a:txBody>
                    <a:bodyPr/>
                    <a:lstStyle/>
                    <a:p>
                      <a:pPr marL="0" marR="0" algn="ctr">
                        <a:lnSpc>
                          <a:spcPct val="107000"/>
                        </a:lnSpc>
                        <a:spcAft>
                          <a:spcPts val="800"/>
                        </a:spcAft>
                        <a:buNone/>
                      </a:pPr>
                      <a:r>
                        <a:rPr lang="en-US" sz="1600" kern="100">
                          <a:effectLst/>
                          <a:latin typeface="+mj-lt"/>
                          <a:ea typeface="Aptos" panose="020B0004020202020204" pitchFamily="34" charset="0"/>
                        </a:rPr>
                        <a:t>ECMO Cases by Year Adjusted for Admissions</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0471793"/>
                  </a:ext>
                </a:extLst>
              </a:tr>
              <a:tr h="188109">
                <a:tc>
                  <a:txBody>
                    <a:bodyPr/>
                    <a:lstStyle/>
                    <a:p>
                      <a:pPr marL="0" marR="0">
                        <a:lnSpc>
                          <a:spcPct val="107000"/>
                        </a:lnSpc>
                        <a:spcAft>
                          <a:spcPts val="800"/>
                        </a:spcAft>
                        <a:buNone/>
                      </a:pPr>
                      <a:r>
                        <a:rPr lang="en-US" sz="1600" kern="100">
                          <a:effectLst/>
                          <a:latin typeface="+mj-lt"/>
                          <a:ea typeface="Aptos" panose="020B0004020202020204" pitchFamily="34" charset="0"/>
                        </a:rPr>
                        <a:t> </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Coefficient (95% CI)</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p-value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0312588"/>
                  </a:ext>
                </a:extLst>
              </a:tr>
              <a:tr h="188109">
                <a:tc>
                  <a:txBody>
                    <a:bodyPr/>
                    <a:lstStyle/>
                    <a:p>
                      <a:pPr marL="0" marR="0">
                        <a:lnSpc>
                          <a:spcPct val="107000"/>
                        </a:lnSpc>
                        <a:spcAft>
                          <a:spcPts val="800"/>
                        </a:spcAft>
                        <a:buNone/>
                      </a:pPr>
                      <a:r>
                        <a:rPr lang="en-US" sz="1600" kern="100" dirty="0">
                          <a:effectLst/>
                          <a:latin typeface="+mj-lt"/>
                          <a:ea typeface="Aptos" panose="020B0004020202020204" pitchFamily="34" charset="0"/>
                        </a:rPr>
                        <a:t>Year of Service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dirty="0">
                          <a:effectLst/>
                          <a:latin typeface="+mj-lt"/>
                          <a:ea typeface="Aptos" panose="020B0004020202020204" pitchFamily="34" charset="0"/>
                        </a:rPr>
                        <a:t>-0.2 (</a:t>
                      </a:r>
                      <a:r>
                        <a:rPr lang="en-US" sz="1600" kern="100" dirty="0">
                          <a:solidFill>
                            <a:schemeClr val="tx1"/>
                          </a:solidFill>
                          <a:effectLst/>
                          <a:latin typeface="+mj-lt"/>
                          <a:ea typeface="Aptos" panose="020B0004020202020204" pitchFamily="34" charset="0"/>
                          <a:cs typeface="+mn-cs"/>
                        </a:rPr>
                        <a:t>-1.5 – 1.0</a:t>
                      </a:r>
                      <a:r>
                        <a:rPr lang="en-US" sz="160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0.64</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2978017"/>
                  </a:ext>
                </a:extLst>
              </a:tr>
              <a:tr h="193298">
                <a:tc>
                  <a:txBody>
                    <a:bodyPr/>
                    <a:lstStyle/>
                    <a:p>
                      <a:pPr marL="0" marR="0">
                        <a:lnSpc>
                          <a:spcPct val="107000"/>
                        </a:lnSpc>
                        <a:spcAft>
                          <a:spcPts val="800"/>
                        </a:spcAft>
                        <a:buNone/>
                      </a:pPr>
                      <a:r>
                        <a:rPr lang="en-US" sz="1600" kern="100" dirty="0">
                          <a:effectLst/>
                          <a:latin typeface="+mj-lt"/>
                          <a:ea typeface="Aptos" panose="020B0004020202020204" pitchFamily="34" charset="0"/>
                        </a:rPr>
                        <a:t>Annual Admissions (per 50)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mj-lt"/>
                          <a:ea typeface="Aptos" panose="020B0004020202020204" pitchFamily="34" charset="0"/>
                        </a:rPr>
                        <a:t>0.6 (</a:t>
                      </a:r>
                      <a:r>
                        <a:rPr lang="en-US" sz="1600" kern="100" dirty="0">
                          <a:solidFill>
                            <a:schemeClr val="tx1"/>
                          </a:solidFill>
                          <a:effectLst/>
                          <a:latin typeface="+mj-lt"/>
                          <a:ea typeface="Aptos" panose="020B0004020202020204" pitchFamily="34" charset="0"/>
                          <a:cs typeface="+mn-cs"/>
                        </a:rPr>
                        <a:t>-1.5 – 2.6)</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0.50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2150102"/>
                  </a:ext>
                </a:extLst>
              </a:tr>
            </a:tbl>
          </a:graphicData>
        </a:graphic>
      </p:graphicFrame>
      <p:sp>
        <p:nvSpPr>
          <p:cNvPr id="11" name="Rectangle 2">
            <a:extLst>
              <a:ext uri="{FF2B5EF4-FFF2-40B4-BE49-F238E27FC236}">
                <a16:creationId xmlns:a16="http://schemas.microsoft.com/office/drawing/2014/main" id="{122F6AE5-54C8-DDF6-E1B5-AB8533C09E19}"/>
              </a:ext>
            </a:extLst>
          </p:cNvPr>
          <p:cNvSpPr>
            <a:spLocks noChangeArrowheads="1"/>
          </p:cNvSpPr>
          <p:nvPr/>
        </p:nvSpPr>
        <p:spPr bwMode="auto">
          <a:xfrm>
            <a:off x="7406449" y="47003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BFBAE7DC-A08B-DECA-AFEC-00C1224C8446}"/>
              </a:ext>
            </a:extLst>
          </p:cNvPr>
          <p:cNvPicPr>
            <a:picLocks noChangeAspect="1"/>
          </p:cNvPicPr>
          <p:nvPr/>
        </p:nvPicPr>
        <p:blipFill>
          <a:blip r:embed="rId3"/>
          <a:stretch>
            <a:fillRect/>
          </a:stretch>
        </p:blipFill>
        <p:spPr>
          <a:xfrm>
            <a:off x="0" y="1571530"/>
            <a:ext cx="7253644" cy="4360572"/>
          </a:xfrm>
          <a:prstGeom prst="rect">
            <a:avLst/>
          </a:prstGeom>
        </p:spPr>
      </p:pic>
    </p:spTree>
    <p:extLst>
      <p:ext uri="{BB962C8B-B14F-4D97-AF65-F5344CB8AC3E}">
        <p14:creationId xmlns:p14="http://schemas.microsoft.com/office/powerpoint/2010/main" val="129949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37816-1CA5-7384-0B54-DE5FA2EC3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BD9AF-4D95-8C49-67BA-74C7B93D49AB}"/>
              </a:ext>
            </a:extLst>
          </p:cNvPr>
          <p:cNvSpPr>
            <a:spLocks noGrp="1"/>
          </p:cNvSpPr>
          <p:nvPr>
            <p:ph type="title"/>
          </p:nvPr>
        </p:nvSpPr>
        <p:spPr>
          <a:xfrm>
            <a:off x="0" y="18255"/>
            <a:ext cx="12192000" cy="1325563"/>
          </a:xfrm>
        </p:spPr>
        <p:txBody>
          <a:bodyPr/>
          <a:lstStyle/>
          <a:p>
            <a:r>
              <a:rPr lang="en-US" dirty="0"/>
              <a:t>Has ECMO receipt changed for oncologic/HSCT patients?</a:t>
            </a:r>
          </a:p>
        </p:txBody>
      </p:sp>
      <p:sp>
        <p:nvSpPr>
          <p:cNvPr id="3" name="TextBox 2">
            <a:extLst>
              <a:ext uri="{FF2B5EF4-FFF2-40B4-BE49-F238E27FC236}">
                <a16:creationId xmlns:a16="http://schemas.microsoft.com/office/drawing/2014/main" id="{6FDAF7AD-C784-B2ED-1180-16E2C1AF4C62}"/>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8" name="Rectangle 2">
            <a:extLst>
              <a:ext uri="{FF2B5EF4-FFF2-40B4-BE49-F238E27FC236}">
                <a16:creationId xmlns:a16="http://schemas.microsoft.com/office/drawing/2014/main" id="{E91F6A25-7E23-9792-0D9C-45A9D10BA94C}"/>
              </a:ext>
            </a:extLst>
          </p:cNvPr>
          <p:cNvSpPr>
            <a:spLocks noChangeArrowheads="1"/>
          </p:cNvSpPr>
          <p:nvPr/>
        </p:nvSpPr>
        <p:spPr bwMode="auto">
          <a:xfrm>
            <a:off x="7398785" y="1629145"/>
            <a:ext cx="18208200" cy="66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4">
            <a:extLst>
              <a:ext uri="{FF2B5EF4-FFF2-40B4-BE49-F238E27FC236}">
                <a16:creationId xmlns:a16="http://schemas.microsoft.com/office/drawing/2014/main" id="{7C0D8313-7220-BC49-8DBC-7D308F339E3E}"/>
              </a:ext>
            </a:extLst>
          </p:cNvPr>
          <p:cNvSpPr>
            <a:spLocks noChangeArrowheads="1"/>
          </p:cNvSpPr>
          <p:nvPr/>
        </p:nvSpPr>
        <p:spPr bwMode="auto">
          <a:xfrm>
            <a:off x="7398784" y="1629209"/>
            <a:ext cx="18208200" cy="46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15" name="Table 14">
            <a:extLst>
              <a:ext uri="{FF2B5EF4-FFF2-40B4-BE49-F238E27FC236}">
                <a16:creationId xmlns:a16="http://schemas.microsoft.com/office/drawing/2014/main" id="{2851039D-6B79-E32F-E66B-93D3DF2ABCDE}"/>
              </a:ext>
            </a:extLst>
          </p:cNvPr>
          <p:cNvGraphicFramePr>
            <a:graphicFrameLocks noGrp="1"/>
          </p:cNvGraphicFramePr>
          <p:nvPr/>
        </p:nvGraphicFramePr>
        <p:xfrm>
          <a:off x="7398784" y="3059720"/>
          <a:ext cx="4703785" cy="1397826"/>
        </p:xfrm>
        <a:graphic>
          <a:graphicData uri="http://schemas.openxmlformats.org/drawingml/2006/table">
            <a:tbl>
              <a:tblPr firstRow="1" firstCol="1" bandRow="1"/>
              <a:tblGrid>
                <a:gridCol w="1902655">
                  <a:extLst>
                    <a:ext uri="{9D8B030D-6E8A-4147-A177-3AD203B41FA5}">
                      <a16:colId xmlns:a16="http://schemas.microsoft.com/office/drawing/2014/main" val="4124957189"/>
                    </a:ext>
                  </a:extLst>
                </a:gridCol>
                <a:gridCol w="2052362">
                  <a:extLst>
                    <a:ext uri="{9D8B030D-6E8A-4147-A177-3AD203B41FA5}">
                      <a16:colId xmlns:a16="http://schemas.microsoft.com/office/drawing/2014/main" val="2107227447"/>
                    </a:ext>
                  </a:extLst>
                </a:gridCol>
                <a:gridCol w="748768">
                  <a:extLst>
                    <a:ext uri="{9D8B030D-6E8A-4147-A177-3AD203B41FA5}">
                      <a16:colId xmlns:a16="http://schemas.microsoft.com/office/drawing/2014/main" val="3869206477"/>
                    </a:ext>
                  </a:extLst>
                </a:gridCol>
              </a:tblGrid>
              <a:tr h="184150">
                <a:tc gridSpan="3">
                  <a:txBody>
                    <a:bodyPr/>
                    <a:lstStyle/>
                    <a:p>
                      <a:pPr marL="0" marR="0" algn="ctr">
                        <a:lnSpc>
                          <a:spcPct val="107000"/>
                        </a:lnSpc>
                        <a:spcAft>
                          <a:spcPts val="800"/>
                        </a:spcAft>
                        <a:buNone/>
                      </a:pPr>
                      <a:r>
                        <a:rPr lang="en-US" sz="1600" kern="100" dirty="0">
                          <a:effectLst/>
                          <a:latin typeface="+mj-lt"/>
                          <a:ea typeface="Aptos" panose="020B0004020202020204" pitchFamily="34" charset="0"/>
                        </a:rPr>
                        <a:t>ECMO Cases by Year Adjusted for Admissions</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24205886"/>
                  </a:ext>
                </a:extLst>
              </a:tr>
              <a:tr h="184150">
                <a:tc>
                  <a:txBody>
                    <a:bodyPr/>
                    <a:lstStyle/>
                    <a:p>
                      <a:pPr marL="0" marR="0">
                        <a:lnSpc>
                          <a:spcPct val="107000"/>
                        </a:lnSpc>
                        <a:spcAft>
                          <a:spcPts val="800"/>
                        </a:spcAft>
                        <a:buNone/>
                      </a:pPr>
                      <a:r>
                        <a:rPr lang="en-US" sz="1600" kern="100" dirty="0">
                          <a:effectLst/>
                          <a:latin typeface="+mj-lt"/>
                          <a:ea typeface="Aptos" panose="020B0004020202020204" pitchFamily="34" charset="0"/>
                        </a:rPr>
                        <a:t> </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0" kern="100" dirty="0">
                          <a:effectLst/>
                          <a:latin typeface="+mj-lt"/>
                          <a:ea typeface="Aptos" panose="020B0004020202020204" pitchFamily="34" charset="0"/>
                        </a:rPr>
                        <a:t>Coefficient (95% CI)</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0" kern="100" dirty="0">
                          <a:effectLst/>
                          <a:latin typeface="+mj-lt"/>
                          <a:ea typeface="Aptos" panose="020B0004020202020204" pitchFamily="34" charset="0"/>
                        </a:rPr>
                        <a:t>p-value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7087650"/>
                  </a:ext>
                </a:extLst>
              </a:tr>
              <a:tr h="184150">
                <a:tc>
                  <a:txBody>
                    <a:bodyPr/>
                    <a:lstStyle/>
                    <a:p>
                      <a:pPr marL="0" marR="0">
                        <a:lnSpc>
                          <a:spcPct val="107000"/>
                        </a:lnSpc>
                        <a:spcAft>
                          <a:spcPts val="800"/>
                        </a:spcAft>
                        <a:buNone/>
                      </a:pPr>
                      <a:r>
                        <a:rPr lang="en-US" sz="1600" kern="100" dirty="0">
                          <a:effectLst/>
                          <a:latin typeface="+mj-lt"/>
                          <a:ea typeface="Aptos" panose="020B0004020202020204" pitchFamily="34" charset="0"/>
                        </a:rPr>
                        <a:t>Year of Service</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mj-lt"/>
                          <a:ea typeface="Aptos" panose="020B0004020202020204" pitchFamily="34" charset="0"/>
                        </a:rPr>
                        <a:t>0.7 (</a:t>
                      </a:r>
                      <a:r>
                        <a:rPr lang="en-US" sz="1600" kern="100" dirty="0">
                          <a:solidFill>
                            <a:schemeClr val="tx1"/>
                          </a:solidFill>
                          <a:effectLst/>
                          <a:latin typeface="+mj-lt"/>
                          <a:ea typeface="Aptos" panose="020B0004020202020204" pitchFamily="34" charset="0"/>
                          <a:cs typeface="+mn-cs"/>
                        </a:rPr>
                        <a:t>-0.7 – 2.1</a:t>
                      </a:r>
                      <a:r>
                        <a:rPr lang="en-US" sz="160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0.21</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963023"/>
                  </a:ext>
                </a:extLst>
              </a:tr>
              <a:tr h="189230">
                <a:tc>
                  <a:txBody>
                    <a:bodyPr/>
                    <a:lstStyle/>
                    <a:p>
                      <a:pPr marL="0" marR="0">
                        <a:lnSpc>
                          <a:spcPct val="107000"/>
                        </a:lnSpc>
                        <a:spcAft>
                          <a:spcPts val="800"/>
                        </a:spcAft>
                        <a:buNone/>
                      </a:pPr>
                      <a:r>
                        <a:rPr lang="en-US" sz="1600" kern="100" dirty="0">
                          <a:effectLst/>
                          <a:latin typeface="+mj-lt"/>
                          <a:ea typeface="Aptos" panose="020B0004020202020204" pitchFamily="34" charset="0"/>
                        </a:rPr>
                        <a:t>Annual Admissions</a:t>
                      </a:r>
                    </a:p>
                    <a:p>
                      <a:pPr marL="0" marR="0">
                        <a:lnSpc>
                          <a:spcPct val="107000"/>
                        </a:lnSpc>
                        <a:spcAft>
                          <a:spcPts val="800"/>
                        </a:spcAft>
                        <a:buNone/>
                      </a:pPr>
                      <a:r>
                        <a:rPr lang="en-US" sz="1600" kern="100" dirty="0">
                          <a:effectLst/>
                          <a:latin typeface="+mj-lt"/>
                          <a:ea typeface="Aptos" panose="020B0004020202020204" pitchFamily="34" charset="0"/>
                        </a:rPr>
                        <a:t>(per 100)</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mj-lt"/>
                          <a:ea typeface="Aptos" panose="020B0004020202020204" pitchFamily="34" charset="0"/>
                        </a:rPr>
                        <a:t>-0.5 (</a:t>
                      </a:r>
                      <a:r>
                        <a:rPr lang="en-US" sz="1600" kern="100" dirty="0">
                          <a:solidFill>
                            <a:schemeClr val="tx1"/>
                          </a:solidFill>
                          <a:effectLst/>
                          <a:latin typeface="+mj-lt"/>
                          <a:ea typeface="Aptos" panose="020B0004020202020204" pitchFamily="34" charset="0"/>
                          <a:cs typeface="+mn-cs"/>
                        </a:rPr>
                        <a:t>-4.6 – 3.6</a:t>
                      </a:r>
                      <a:r>
                        <a:rPr lang="en-US" sz="1600" kern="100" dirty="0">
                          <a:effectLst/>
                          <a:latin typeface="+mj-lt"/>
                          <a:ea typeface="Aptos" panose="020B0004020202020204" pitchFamily="34" charset="0"/>
                        </a:rPr>
                        <a:t>)</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0.77</a:t>
                      </a: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198450"/>
                  </a:ext>
                </a:extLst>
              </a:tr>
            </a:tbl>
          </a:graphicData>
        </a:graphic>
      </p:graphicFrame>
      <p:sp>
        <p:nvSpPr>
          <p:cNvPr id="16" name="Rectangle 2">
            <a:extLst>
              <a:ext uri="{FF2B5EF4-FFF2-40B4-BE49-F238E27FC236}">
                <a16:creationId xmlns:a16="http://schemas.microsoft.com/office/drawing/2014/main" id="{06BFBB92-5CB9-71AA-2145-2F2762833878}"/>
              </a:ext>
            </a:extLst>
          </p:cNvPr>
          <p:cNvSpPr>
            <a:spLocks noChangeArrowheads="1"/>
          </p:cNvSpPr>
          <p:nvPr/>
        </p:nvSpPr>
        <p:spPr bwMode="auto">
          <a:xfrm>
            <a:off x="7398784" y="41921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3957CB44-2A5D-6FE9-CB68-E395AAB6EADB}"/>
              </a:ext>
            </a:extLst>
          </p:cNvPr>
          <p:cNvPicPr>
            <a:picLocks noChangeAspect="1"/>
          </p:cNvPicPr>
          <p:nvPr/>
        </p:nvPicPr>
        <p:blipFill>
          <a:blip r:embed="rId3"/>
          <a:stretch>
            <a:fillRect/>
          </a:stretch>
        </p:blipFill>
        <p:spPr>
          <a:xfrm>
            <a:off x="0" y="1557396"/>
            <a:ext cx="7296282" cy="4386204"/>
          </a:xfrm>
          <a:prstGeom prst="rect">
            <a:avLst/>
          </a:prstGeom>
        </p:spPr>
      </p:pic>
    </p:spTree>
    <p:extLst>
      <p:ext uri="{BB962C8B-B14F-4D97-AF65-F5344CB8AC3E}">
        <p14:creationId xmlns:p14="http://schemas.microsoft.com/office/powerpoint/2010/main" val="35681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D81B4-9904-18BC-FCE2-2AD6FDBB0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1FA6-8F8D-BAA5-C0B5-96AD30D1F271}"/>
              </a:ext>
            </a:extLst>
          </p:cNvPr>
          <p:cNvSpPr>
            <a:spLocks noGrp="1"/>
          </p:cNvSpPr>
          <p:nvPr>
            <p:ph type="title"/>
          </p:nvPr>
        </p:nvSpPr>
        <p:spPr>
          <a:xfrm>
            <a:off x="0" y="18255"/>
            <a:ext cx="12192000" cy="1325563"/>
          </a:xfrm>
        </p:spPr>
        <p:txBody>
          <a:bodyPr/>
          <a:lstStyle/>
          <a:p>
            <a:r>
              <a:rPr lang="en-US" dirty="0"/>
              <a:t>Making the model</a:t>
            </a:r>
          </a:p>
        </p:txBody>
      </p:sp>
      <p:sp>
        <p:nvSpPr>
          <p:cNvPr id="11" name="Rectangle 3">
            <a:extLst>
              <a:ext uri="{FF2B5EF4-FFF2-40B4-BE49-F238E27FC236}">
                <a16:creationId xmlns:a16="http://schemas.microsoft.com/office/drawing/2014/main" id="{A5016437-6653-3B52-DBA9-0A737AF59B27}"/>
              </a:ext>
            </a:extLst>
          </p:cNvPr>
          <p:cNvSpPr>
            <a:spLocks noChangeArrowheads="1"/>
          </p:cNvSpPr>
          <p:nvPr/>
        </p:nvSpPr>
        <p:spPr bwMode="auto">
          <a:xfrm>
            <a:off x="1207654" y="3520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5">
            <a:extLst>
              <a:ext uri="{FF2B5EF4-FFF2-40B4-BE49-F238E27FC236}">
                <a16:creationId xmlns:a16="http://schemas.microsoft.com/office/drawing/2014/main" id="{704B7784-AE90-08B8-0374-38B4EC7FBA8D}"/>
              </a:ext>
            </a:extLst>
          </p:cNvPr>
          <p:cNvSpPr>
            <a:spLocks noChangeArrowheads="1"/>
          </p:cNvSpPr>
          <p:nvPr/>
        </p:nvSpPr>
        <p:spPr bwMode="auto">
          <a:xfrm>
            <a:off x="1207654" y="35337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025" name="Picture 1">
            <a:extLst>
              <a:ext uri="{FF2B5EF4-FFF2-40B4-BE49-F238E27FC236}">
                <a16:creationId xmlns:a16="http://schemas.microsoft.com/office/drawing/2014/main" id="{DFDEA653-A745-C1B7-55BD-A0022C667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55" y="1533228"/>
            <a:ext cx="7403690" cy="4736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16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5FA73-3B53-510E-1924-19E48E76B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462F0-A59A-6C9C-AC11-4865E7C95D89}"/>
              </a:ext>
            </a:extLst>
          </p:cNvPr>
          <p:cNvSpPr>
            <a:spLocks noGrp="1"/>
          </p:cNvSpPr>
          <p:nvPr>
            <p:ph type="title"/>
          </p:nvPr>
        </p:nvSpPr>
        <p:spPr>
          <a:xfrm>
            <a:off x="0" y="18255"/>
            <a:ext cx="12192000" cy="1325563"/>
          </a:xfrm>
        </p:spPr>
        <p:txBody>
          <a:bodyPr/>
          <a:lstStyle/>
          <a:p>
            <a:r>
              <a:rPr lang="en-US" dirty="0"/>
              <a:t>Patient level factors that influence ECMO Utilization</a:t>
            </a:r>
          </a:p>
        </p:txBody>
      </p:sp>
      <p:sp>
        <p:nvSpPr>
          <p:cNvPr id="4" name="TextBox 3">
            <a:extLst>
              <a:ext uri="{FF2B5EF4-FFF2-40B4-BE49-F238E27FC236}">
                <a16:creationId xmlns:a16="http://schemas.microsoft.com/office/drawing/2014/main" id="{4A8C4F67-FBB2-2F46-1C25-74B99E52255D}"/>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graphicFrame>
        <p:nvGraphicFramePr>
          <p:cNvPr id="5" name="Table 4">
            <a:extLst>
              <a:ext uri="{FF2B5EF4-FFF2-40B4-BE49-F238E27FC236}">
                <a16:creationId xmlns:a16="http://schemas.microsoft.com/office/drawing/2014/main" id="{1BFD2F47-55CD-DA00-EF59-AA3B56720285}"/>
              </a:ext>
            </a:extLst>
          </p:cNvPr>
          <p:cNvGraphicFramePr>
            <a:graphicFrameLocks noGrp="1"/>
          </p:cNvGraphicFramePr>
          <p:nvPr/>
        </p:nvGraphicFramePr>
        <p:xfrm>
          <a:off x="2058555" y="3243068"/>
          <a:ext cx="8074890" cy="1495806"/>
        </p:xfrm>
        <a:graphic>
          <a:graphicData uri="http://schemas.openxmlformats.org/drawingml/2006/table">
            <a:tbl>
              <a:tblPr firstRow="1" firstCol="1" bandRow="1"/>
              <a:tblGrid>
                <a:gridCol w="2691630">
                  <a:extLst>
                    <a:ext uri="{9D8B030D-6E8A-4147-A177-3AD203B41FA5}">
                      <a16:colId xmlns:a16="http://schemas.microsoft.com/office/drawing/2014/main" val="4171853776"/>
                    </a:ext>
                  </a:extLst>
                </a:gridCol>
                <a:gridCol w="2691630">
                  <a:extLst>
                    <a:ext uri="{9D8B030D-6E8A-4147-A177-3AD203B41FA5}">
                      <a16:colId xmlns:a16="http://schemas.microsoft.com/office/drawing/2014/main" val="3935830193"/>
                    </a:ext>
                  </a:extLst>
                </a:gridCol>
                <a:gridCol w="2691630">
                  <a:extLst>
                    <a:ext uri="{9D8B030D-6E8A-4147-A177-3AD203B41FA5}">
                      <a16:colId xmlns:a16="http://schemas.microsoft.com/office/drawing/2014/main" val="202794634"/>
                    </a:ext>
                  </a:extLst>
                </a:gridCol>
              </a:tblGrid>
              <a:tr h="216689">
                <a:tc>
                  <a:txBody>
                    <a:bodyPr/>
                    <a:lstStyle/>
                    <a:p>
                      <a:pPr marL="0" marR="0">
                        <a:lnSpc>
                          <a:spcPct val="107000"/>
                        </a:lnSpc>
                        <a:spcAft>
                          <a:spcPts val="800"/>
                        </a:spcAft>
                        <a:buNone/>
                      </a:pPr>
                      <a:r>
                        <a:rPr lang="en-US" sz="1600" b="1" kern="100" dirty="0">
                          <a:effectLst/>
                          <a:latin typeface="Calibri Light" panose="020F0302020204030204" pitchFamily="34" charset="0"/>
                          <a:ea typeface="Aptos" panose="020B0004020202020204" pitchFamily="34" charset="0"/>
                        </a:rPr>
                        <a:t>Variable</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1" kern="100" dirty="0">
                          <a:effectLst/>
                          <a:latin typeface="Calibri Light" panose="020F0302020204030204" pitchFamily="34" charset="0"/>
                          <a:ea typeface="Aptos" panose="020B0004020202020204" pitchFamily="34" charset="0"/>
                        </a:rPr>
                        <a:t>Probability % (95% CI)</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1" kern="100" dirty="0">
                          <a:effectLst/>
                          <a:latin typeface="Calibri Light" panose="020F0302020204030204" pitchFamily="34" charset="0"/>
                          <a:ea typeface="Aptos" panose="020B0004020202020204" pitchFamily="34" charset="0"/>
                        </a:rPr>
                        <a:t>p-value</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3389641"/>
                  </a:ext>
                </a:extLst>
              </a:tr>
              <a:tr h="216689">
                <a:tc>
                  <a:txBody>
                    <a:bodyPr/>
                    <a:lstStyle/>
                    <a:p>
                      <a:pPr marL="0" marR="0">
                        <a:lnSpc>
                          <a:spcPct val="107000"/>
                        </a:lnSpc>
                        <a:spcAft>
                          <a:spcPts val="800"/>
                        </a:spcAft>
                        <a:buNone/>
                      </a:pPr>
                      <a:r>
                        <a:rPr lang="en-US" sz="1600" kern="100">
                          <a:effectLst/>
                          <a:latin typeface="Calibri Light" panose="020F0302020204030204" pitchFamily="34" charset="0"/>
                          <a:ea typeface="Aptos" panose="020B0004020202020204" pitchFamily="34" charset="0"/>
                        </a:rPr>
                        <a:t>High-Risk Group</a:t>
                      </a:r>
                      <a:endParaRPr lang="en-US" sz="1000" kern="10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a:effectLst/>
                          <a:latin typeface="Calibri Light" panose="020F0302020204030204" pitchFamily="34" charset="0"/>
                          <a:ea typeface="Aptos" panose="020B0004020202020204" pitchFamily="34" charset="0"/>
                        </a:rPr>
                        <a:t> </a:t>
                      </a:r>
                      <a:endParaRPr lang="en-US" sz="1000" kern="10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kern="100">
                          <a:effectLst/>
                          <a:latin typeface="Calibri Light" panose="020F0302020204030204" pitchFamily="34" charset="0"/>
                          <a:ea typeface="Aptos" panose="020B0004020202020204" pitchFamily="34" charset="0"/>
                        </a:rPr>
                        <a:t> </a:t>
                      </a:r>
                      <a:endParaRPr lang="en-US" sz="1000" kern="10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059850"/>
                  </a:ext>
                </a:extLst>
              </a:tr>
              <a:tr h="216689">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Trisomy 13/18</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0.31 (0.19 – 0.50)</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0.001</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7150624"/>
                  </a:ext>
                </a:extLst>
              </a:tr>
              <a:tr h="216689">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Trauma</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1.51 (1.42 – 1.60)</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6965100"/>
                  </a:ext>
                </a:extLst>
              </a:tr>
              <a:tr h="216689">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Oncologic/HSCT</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0.25 (0.20 – 0.30)</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Calibri Light" panose="020F0302020204030204" pitchFamily="34" charset="0"/>
                          <a:ea typeface="Aptos" panose="020B0004020202020204" pitchFamily="34" charset="0"/>
                        </a:rPr>
                        <a:t>&lt;0.001</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6523977"/>
                  </a:ext>
                </a:extLst>
              </a:tr>
              <a:tr h="216689">
                <a:tc>
                  <a:txBody>
                    <a:bodyPr/>
                    <a:lstStyle/>
                    <a:p>
                      <a:pPr marL="0" marR="0">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Baseline</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0.70 (0.57 – 0.86)</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Calibri Light" panose="020F0302020204030204" pitchFamily="34" charset="0"/>
                          <a:ea typeface="Aptos" panose="020B0004020202020204" pitchFamily="34" charset="0"/>
                        </a:rPr>
                        <a:t>&lt;0.001</a:t>
                      </a:r>
                      <a:endParaRPr lang="en-US" sz="10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0760346"/>
                  </a:ext>
                </a:extLst>
              </a:tr>
            </a:tbl>
          </a:graphicData>
        </a:graphic>
      </p:graphicFrame>
      <p:sp>
        <p:nvSpPr>
          <p:cNvPr id="11" name="Rectangle 3">
            <a:extLst>
              <a:ext uri="{FF2B5EF4-FFF2-40B4-BE49-F238E27FC236}">
                <a16:creationId xmlns:a16="http://schemas.microsoft.com/office/drawing/2014/main" id="{EA493B63-2921-8312-D8C3-DFB82FC2DA3B}"/>
              </a:ext>
            </a:extLst>
          </p:cNvPr>
          <p:cNvSpPr>
            <a:spLocks noChangeArrowheads="1"/>
          </p:cNvSpPr>
          <p:nvPr/>
        </p:nvSpPr>
        <p:spPr bwMode="auto">
          <a:xfrm>
            <a:off x="1207654" y="3520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5">
            <a:extLst>
              <a:ext uri="{FF2B5EF4-FFF2-40B4-BE49-F238E27FC236}">
                <a16:creationId xmlns:a16="http://schemas.microsoft.com/office/drawing/2014/main" id="{838675A0-28BC-4DD8-19FE-A1BFAF44F51F}"/>
              </a:ext>
            </a:extLst>
          </p:cNvPr>
          <p:cNvSpPr>
            <a:spLocks noChangeArrowheads="1"/>
          </p:cNvSpPr>
          <p:nvPr/>
        </p:nvSpPr>
        <p:spPr bwMode="auto">
          <a:xfrm>
            <a:off x="1207654" y="35337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55C46620-6AD8-E61F-0D4D-D24AB93EB4E9}"/>
              </a:ext>
            </a:extLst>
          </p:cNvPr>
          <p:cNvSpPr txBox="1"/>
          <p:nvPr/>
        </p:nvSpPr>
        <p:spPr>
          <a:xfrm>
            <a:off x="1987825" y="5039139"/>
            <a:ext cx="81456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Other Patient Level Factors Included: Ethnicity, Gender, Patient Age, Year of ECMO</a:t>
            </a:r>
          </a:p>
        </p:txBody>
      </p:sp>
    </p:spTree>
    <p:extLst>
      <p:ext uri="{BB962C8B-B14F-4D97-AF65-F5344CB8AC3E}">
        <p14:creationId xmlns:p14="http://schemas.microsoft.com/office/powerpoint/2010/main" val="631882524"/>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291EE-259B-6BFC-8EEF-E2C3607E8DE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10642F0-707D-0F0E-70E9-5C8D7CD506BE}"/>
              </a:ext>
            </a:extLst>
          </p:cNvPr>
          <p:cNvSpPr txBox="1">
            <a:spLocks/>
          </p:cNvSpPr>
          <p:nvPr/>
        </p:nvSpPr>
        <p:spPr>
          <a:xfrm>
            <a:off x="0" y="1"/>
            <a:ext cx="12192000" cy="1152143"/>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a:solidFill>
                  <a:schemeClr val="bg1"/>
                </a:solidFill>
              </a:rPr>
              <a:t>Methods</a:t>
            </a:r>
            <a:endParaRPr lang="en-US" sz="4000" b="0">
              <a:solidFill>
                <a:schemeClr val="tx1"/>
              </a:solidFill>
            </a:endParaRPr>
          </a:p>
        </p:txBody>
      </p:sp>
      <p:sp>
        <p:nvSpPr>
          <p:cNvPr id="5" name="Text Placeholder 9">
            <a:extLst>
              <a:ext uri="{FF2B5EF4-FFF2-40B4-BE49-F238E27FC236}">
                <a16:creationId xmlns:a16="http://schemas.microsoft.com/office/drawing/2014/main" id="{14A798AC-3AB2-02E7-1062-893E123D4DC1}"/>
              </a:ext>
            </a:extLst>
          </p:cNvPr>
          <p:cNvSpPr txBox="1">
            <a:spLocks/>
          </p:cNvSpPr>
          <p:nvPr/>
        </p:nvSpPr>
        <p:spPr>
          <a:xfrm>
            <a:off x="430654" y="1152143"/>
            <a:ext cx="11330691" cy="4914119"/>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spcBef>
                <a:spcPts val="600"/>
              </a:spcBef>
              <a:spcAft>
                <a:spcPts val="600"/>
              </a:spcAft>
            </a:pPr>
            <a:r>
              <a:rPr lang="en-US" sz="2800" kern="0" dirty="0">
                <a:solidFill>
                  <a:schemeClr val="tx1"/>
                </a:solidFill>
                <a:latin typeface="+mj-lt"/>
              </a:rPr>
              <a:t>Secondary analysis of RESTORE clinical trial and the BALI ancillary study</a:t>
            </a:r>
          </a:p>
          <a:p>
            <a:pPr lvl="2">
              <a:spcBef>
                <a:spcPts val="600"/>
              </a:spcBef>
              <a:spcAft>
                <a:spcPts val="600"/>
              </a:spcAft>
            </a:pPr>
            <a:r>
              <a:rPr lang="en-US" sz="2400" kern="0" dirty="0">
                <a:solidFill>
                  <a:schemeClr val="tx1"/>
                </a:solidFill>
                <a:latin typeface="+mj-lt"/>
              </a:rPr>
              <a:t>RESTORE RCT: Protocolized Sedation vs Usual Care in Pediatric Patients Mechanically Ventilated for Acute Respiratory Failure</a:t>
            </a:r>
          </a:p>
          <a:p>
            <a:pPr lvl="2">
              <a:spcBef>
                <a:spcPts val="600"/>
              </a:spcBef>
              <a:spcAft>
                <a:spcPts val="600"/>
              </a:spcAft>
            </a:pPr>
            <a:r>
              <a:rPr lang="en-US" sz="2400" kern="0" dirty="0">
                <a:solidFill>
                  <a:schemeClr val="tx1"/>
                </a:solidFill>
                <a:latin typeface="+mj-lt"/>
              </a:rPr>
              <a:t>BALI ancillary study: Genetic Variation and Biomarkers in Children with Acute Lung Injury</a:t>
            </a:r>
            <a:endParaRPr lang="en-US" sz="2800" kern="0" dirty="0">
              <a:solidFill>
                <a:schemeClr val="tx1"/>
              </a:solidFill>
              <a:latin typeface="+mj-lt"/>
            </a:endParaRPr>
          </a:p>
          <a:p>
            <a:pPr>
              <a:spcBef>
                <a:spcPts val="600"/>
              </a:spcBef>
              <a:spcAft>
                <a:spcPts val="600"/>
              </a:spcAft>
            </a:pPr>
            <a:r>
              <a:rPr lang="en-US" sz="2800" kern="0" dirty="0">
                <a:solidFill>
                  <a:schemeClr val="tx1"/>
                </a:solidFill>
                <a:latin typeface="+mj-lt"/>
              </a:rPr>
              <a:t>Patient Selection:</a:t>
            </a:r>
          </a:p>
          <a:p>
            <a:pPr lvl="1">
              <a:spcBef>
                <a:spcPts val="600"/>
              </a:spcBef>
              <a:spcAft>
                <a:spcPts val="600"/>
              </a:spcAft>
            </a:pPr>
            <a:r>
              <a:rPr lang="en-US" sz="2400" kern="0" dirty="0">
                <a:solidFill>
                  <a:schemeClr val="tx1"/>
                </a:solidFill>
                <a:latin typeface="+mj-lt"/>
              </a:rPr>
              <a:t>RESTORE cohort: 2449 patients</a:t>
            </a:r>
          </a:p>
          <a:p>
            <a:pPr lvl="1">
              <a:spcBef>
                <a:spcPts val="600"/>
              </a:spcBef>
              <a:spcAft>
                <a:spcPts val="600"/>
              </a:spcAft>
            </a:pPr>
            <a:r>
              <a:rPr lang="en-US" sz="2400" kern="0" dirty="0">
                <a:solidFill>
                  <a:schemeClr val="tx1"/>
                </a:solidFill>
                <a:latin typeface="+mj-lt"/>
              </a:rPr>
              <a:t>Total BALI cohort with subphenotype assignment: 426 patients</a:t>
            </a:r>
          </a:p>
          <a:p>
            <a:pPr lvl="2">
              <a:spcBef>
                <a:spcPts val="600"/>
              </a:spcBef>
              <a:spcAft>
                <a:spcPts val="600"/>
              </a:spcAft>
            </a:pPr>
            <a:r>
              <a:rPr lang="en-US" sz="2400" kern="0" dirty="0">
                <a:solidFill>
                  <a:schemeClr val="tx1"/>
                </a:solidFill>
                <a:latin typeface="+mj-lt"/>
              </a:rPr>
              <a:t>Hyperinflammatory: 66% (n=254), Hypoinflammatory: 34% (n=123)</a:t>
            </a:r>
          </a:p>
          <a:p>
            <a:pPr lvl="1">
              <a:spcBef>
                <a:spcPts val="600"/>
              </a:spcBef>
              <a:spcAft>
                <a:spcPts val="600"/>
              </a:spcAft>
            </a:pPr>
            <a:r>
              <a:rPr lang="en-US" sz="2400" kern="0" dirty="0">
                <a:solidFill>
                  <a:schemeClr val="tx1"/>
                </a:solidFill>
                <a:latin typeface="+mj-lt"/>
              </a:rPr>
              <a:t>Final cohort with complete NPOD trajectory data: 383 patients</a:t>
            </a:r>
          </a:p>
          <a:p>
            <a:pPr>
              <a:spcBef>
                <a:spcPts val="600"/>
              </a:spcBef>
              <a:spcAft>
                <a:spcPts val="600"/>
              </a:spcAft>
            </a:pPr>
            <a:r>
              <a:rPr lang="en-US" sz="2800" kern="0" dirty="0">
                <a:solidFill>
                  <a:schemeClr val="tx1"/>
                </a:solidFill>
                <a:latin typeface="+mj-lt"/>
              </a:rPr>
              <a:t>Multivariable ordinal logistic regression</a:t>
            </a:r>
          </a:p>
        </p:txBody>
      </p:sp>
    </p:spTree>
    <p:extLst>
      <p:ext uri="{BB962C8B-B14F-4D97-AF65-F5344CB8AC3E}">
        <p14:creationId xmlns:p14="http://schemas.microsoft.com/office/powerpoint/2010/main" val="4512114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46FF-94D0-3AD0-ABA5-A07565AAEB8F}"/>
            </a:ext>
          </a:extLst>
        </p:cNvPr>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4D5E70D3-EA96-3D29-D5E0-87E27B766D57}"/>
              </a:ext>
            </a:extLst>
          </p:cNvPr>
          <p:cNvGraphicFramePr>
            <a:graphicFrameLocks noGrp="1"/>
          </p:cNvGraphicFramePr>
          <p:nvPr/>
        </p:nvGraphicFramePr>
        <p:xfrm>
          <a:off x="838200" y="3229939"/>
          <a:ext cx="10515600" cy="1495806"/>
        </p:xfrm>
        <a:graphic>
          <a:graphicData uri="http://schemas.openxmlformats.org/drawingml/2006/table">
            <a:tbl>
              <a:tblPr firstRow="1" firstCol="1" bandRow="1"/>
              <a:tblGrid>
                <a:gridCol w="3505200">
                  <a:extLst>
                    <a:ext uri="{9D8B030D-6E8A-4147-A177-3AD203B41FA5}">
                      <a16:colId xmlns:a16="http://schemas.microsoft.com/office/drawing/2014/main" val="549675020"/>
                    </a:ext>
                  </a:extLst>
                </a:gridCol>
                <a:gridCol w="3505200">
                  <a:extLst>
                    <a:ext uri="{9D8B030D-6E8A-4147-A177-3AD203B41FA5}">
                      <a16:colId xmlns:a16="http://schemas.microsoft.com/office/drawing/2014/main" val="580414024"/>
                    </a:ext>
                  </a:extLst>
                </a:gridCol>
                <a:gridCol w="3505200">
                  <a:extLst>
                    <a:ext uri="{9D8B030D-6E8A-4147-A177-3AD203B41FA5}">
                      <a16:colId xmlns:a16="http://schemas.microsoft.com/office/drawing/2014/main" val="268804123"/>
                    </a:ext>
                  </a:extLst>
                </a:gridCol>
              </a:tblGrid>
              <a:tr h="0">
                <a:tc>
                  <a:txBody>
                    <a:bodyPr/>
                    <a:lstStyle/>
                    <a:p>
                      <a:pPr marL="0" marR="0">
                        <a:lnSpc>
                          <a:spcPct val="107000"/>
                        </a:lnSpc>
                        <a:spcAft>
                          <a:spcPts val="800"/>
                        </a:spcAft>
                        <a:buNone/>
                      </a:pPr>
                      <a:r>
                        <a:rPr lang="en-US" sz="1600" b="1" kern="100" dirty="0">
                          <a:effectLst/>
                          <a:latin typeface="Calibri Light" panose="020F0302020204030204" pitchFamily="34" charset="0"/>
                          <a:ea typeface="Aptos" panose="020B0004020202020204" pitchFamily="34" charset="0"/>
                        </a:rPr>
                        <a:t>ECMO Cases (2016 - 2024)</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1" kern="100" dirty="0">
                          <a:effectLst/>
                          <a:latin typeface="Calibri Light" panose="020F0302020204030204" pitchFamily="34" charset="0"/>
                          <a:ea typeface="Aptos" panose="020B0004020202020204" pitchFamily="34" charset="0"/>
                        </a:rPr>
                        <a:t>Probability % (95% CI)</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1" kern="100">
                          <a:effectLst/>
                          <a:latin typeface="Calibri Light" panose="020F0302020204030204" pitchFamily="34" charset="0"/>
                          <a:ea typeface="Aptos" panose="020B0004020202020204" pitchFamily="34" charset="0"/>
                        </a:rPr>
                        <a:t>p-value</a:t>
                      </a:r>
                      <a:endParaRPr lang="en-US" sz="1600" kern="10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969229"/>
                  </a:ext>
                </a:extLst>
              </a:tr>
              <a:tr h="0">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200</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0.8  (0.8 – 0.9)</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0482660"/>
                  </a:ext>
                </a:extLst>
              </a:tr>
              <a:tr h="0">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400</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2.5 (2.1 – 2.9)</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6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212307"/>
                  </a:ext>
                </a:extLst>
              </a:tr>
              <a:tr h="0">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600</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7.0 (4.9 – 9.2)</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6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180270"/>
                  </a:ext>
                </a:extLst>
              </a:tr>
              <a:tr h="0">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800</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17.9 (10.1 – 25.0)</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6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3176782"/>
                  </a:ext>
                </a:extLst>
              </a:tr>
              <a:tr h="0">
                <a:tc>
                  <a:txBody>
                    <a:bodyPr/>
                    <a:lstStyle/>
                    <a:p>
                      <a:pPr marL="0" marR="0" algn="r">
                        <a:lnSpc>
                          <a:spcPct val="107000"/>
                        </a:lnSpc>
                        <a:spcAft>
                          <a:spcPts val="800"/>
                        </a:spcAft>
                        <a:buNone/>
                      </a:pPr>
                      <a:r>
                        <a:rPr lang="en-US" sz="1600" kern="100">
                          <a:effectLst/>
                          <a:latin typeface="Calibri Light" panose="020F0302020204030204" pitchFamily="34" charset="0"/>
                          <a:ea typeface="Aptos" panose="020B0004020202020204" pitchFamily="34" charset="0"/>
                        </a:rPr>
                        <a:t>1,000</a:t>
                      </a:r>
                      <a:endParaRPr lang="en-US" sz="1600" kern="10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37.7 (23.6 – 51.8)</a:t>
                      </a:r>
                      <a:endParaRPr lang="en-US" sz="1600" kern="100" dirty="0">
                        <a:effectLst/>
                        <a:latin typeface="Calibri" panose="020F0502020204030204" pitchFamily="34" charset="0"/>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Calibri Light" panose="020F0302020204030204" pitchFamily="34" charset="0"/>
                          <a:ea typeface="Aptos" panose="020B0004020202020204" pitchFamily="34" charset="0"/>
                        </a:rPr>
                        <a:t>&lt;0.001</a:t>
                      </a:r>
                      <a:endParaRPr lang="en-US" sz="1600"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8266779"/>
                  </a:ext>
                </a:extLst>
              </a:tr>
            </a:tbl>
          </a:graphicData>
        </a:graphic>
      </p:graphicFrame>
      <p:sp>
        <p:nvSpPr>
          <p:cNvPr id="2" name="Title 1">
            <a:extLst>
              <a:ext uri="{FF2B5EF4-FFF2-40B4-BE49-F238E27FC236}">
                <a16:creationId xmlns:a16="http://schemas.microsoft.com/office/drawing/2014/main" id="{D52A6A50-BC3E-0010-D63F-B4AD9D6BFD9F}"/>
              </a:ext>
            </a:extLst>
          </p:cNvPr>
          <p:cNvSpPr>
            <a:spLocks noGrp="1"/>
          </p:cNvSpPr>
          <p:nvPr>
            <p:ph type="title"/>
          </p:nvPr>
        </p:nvSpPr>
        <p:spPr>
          <a:xfrm>
            <a:off x="0" y="18255"/>
            <a:ext cx="12192000" cy="1325563"/>
          </a:xfrm>
        </p:spPr>
        <p:txBody>
          <a:bodyPr/>
          <a:lstStyle/>
          <a:p>
            <a:r>
              <a:rPr lang="en-US" dirty="0"/>
              <a:t>Effect of Hospital Level ECMO on ECMO Utilization</a:t>
            </a:r>
          </a:p>
        </p:txBody>
      </p:sp>
      <p:sp>
        <p:nvSpPr>
          <p:cNvPr id="4" name="TextBox 3">
            <a:extLst>
              <a:ext uri="{FF2B5EF4-FFF2-40B4-BE49-F238E27FC236}">
                <a16:creationId xmlns:a16="http://schemas.microsoft.com/office/drawing/2014/main" id="{0DFEBCF1-1CA9-F038-E0E6-659570EEBE1E}"/>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11" name="Rectangle 3">
            <a:extLst>
              <a:ext uri="{FF2B5EF4-FFF2-40B4-BE49-F238E27FC236}">
                <a16:creationId xmlns:a16="http://schemas.microsoft.com/office/drawing/2014/main" id="{CAEE1993-3949-5025-B3C7-598744C9A3E4}"/>
              </a:ext>
            </a:extLst>
          </p:cNvPr>
          <p:cNvSpPr>
            <a:spLocks noChangeArrowheads="1"/>
          </p:cNvSpPr>
          <p:nvPr/>
        </p:nvSpPr>
        <p:spPr bwMode="auto">
          <a:xfrm>
            <a:off x="1207654" y="3520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5">
            <a:extLst>
              <a:ext uri="{FF2B5EF4-FFF2-40B4-BE49-F238E27FC236}">
                <a16:creationId xmlns:a16="http://schemas.microsoft.com/office/drawing/2014/main" id="{3E74D97F-3187-A353-134E-197E9F994496}"/>
              </a:ext>
            </a:extLst>
          </p:cNvPr>
          <p:cNvSpPr>
            <a:spLocks noChangeArrowheads="1"/>
          </p:cNvSpPr>
          <p:nvPr/>
        </p:nvSpPr>
        <p:spPr bwMode="auto">
          <a:xfrm>
            <a:off x="1207654" y="35337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64809346-5496-A382-0AD0-C05F545F891C}"/>
              </a:ext>
            </a:extLst>
          </p:cNvPr>
          <p:cNvSpPr txBox="1"/>
          <p:nvPr/>
        </p:nvSpPr>
        <p:spPr>
          <a:xfrm>
            <a:off x="1553817" y="5070542"/>
            <a:ext cx="908436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Interpretation: For every 200 ECMO Cases, the relative increase in probability of ECMO is ~250%</a:t>
            </a:r>
          </a:p>
        </p:txBody>
      </p:sp>
    </p:spTree>
    <p:extLst>
      <p:ext uri="{BB962C8B-B14F-4D97-AF65-F5344CB8AC3E}">
        <p14:creationId xmlns:p14="http://schemas.microsoft.com/office/powerpoint/2010/main" val="3426787817"/>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4B53F-F9C3-E0A6-E3DD-4CA63DB789A5}"/>
            </a:ext>
          </a:extLst>
        </p:cNvPr>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4FB3AB7F-0FBB-F032-F214-80A9800FF83A}"/>
              </a:ext>
            </a:extLst>
          </p:cNvPr>
          <p:cNvGraphicFramePr>
            <a:graphicFrameLocks noGrp="1"/>
          </p:cNvGraphicFramePr>
          <p:nvPr/>
        </p:nvGraphicFramePr>
        <p:xfrm>
          <a:off x="858078" y="3243068"/>
          <a:ext cx="10515600" cy="1495806"/>
        </p:xfrm>
        <a:graphic>
          <a:graphicData uri="http://schemas.openxmlformats.org/drawingml/2006/table">
            <a:tbl>
              <a:tblPr firstRow="1" firstCol="1" bandRow="1"/>
              <a:tblGrid>
                <a:gridCol w="3505200">
                  <a:extLst>
                    <a:ext uri="{9D8B030D-6E8A-4147-A177-3AD203B41FA5}">
                      <a16:colId xmlns:a16="http://schemas.microsoft.com/office/drawing/2014/main" val="3841831110"/>
                    </a:ext>
                  </a:extLst>
                </a:gridCol>
                <a:gridCol w="3505200">
                  <a:extLst>
                    <a:ext uri="{9D8B030D-6E8A-4147-A177-3AD203B41FA5}">
                      <a16:colId xmlns:a16="http://schemas.microsoft.com/office/drawing/2014/main" val="263919060"/>
                    </a:ext>
                  </a:extLst>
                </a:gridCol>
                <a:gridCol w="3505200">
                  <a:extLst>
                    <a:ext uri="{9D8B030D-6E8A-4147-A177-3AD203B41FA5}">
                      <a16:colId xmlns:a16="http://schemas.microsoft.com/office/drawing/2014/main" val="4188591359"/>
                    </a:ext>
                  </a:extLst>
                </a:gridCol>
              </a:tblGrid>
              <a:tr h="0">
                <a:tc>
                  <a:txBody>
                    <a:bodyPr/>
                    <a:lstStyle/>
                    <a:p>
                      <a:pPr marL="0" marR="0">
                        <a:lnSpc>
                          <a:spcPct val="107000"/>
                        </a:lnSpc>
                        <a:spcAft>
                          <a:spcPts val="800"/>
                        </a:spcAft>
                        <a:buNone/>
                      </a:pPr>
                      <a:r>
                        <a:rPr lang="en-US" sz="1600" b="1" dirty="0">
                          <a:latin typeface="+mj-lt"/>
                        </a:rPr>
                        <a:t>PICU Admissions (2016 - 2024)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07000"/>
                        </a:lnSpc>
                        <a:spcAft>
                          <a:spcPts val="800"/>
                        </a:spcAft>
                        <a:buNone/>
                      </a:pPr>
                      <a:r>
                        <a:rPr lang="en-US" sz="1600" b="1" kern="100" dirty="0">
                          <a:effectLst/>
                          <a:latin typeface="+mj-lt"/>
                          <a:ea typeface="Aptos" panose="020B0004020202020204" pitchFamily="34" charset="0"/>
                        </a:rPr>
                        <a:t>Probability % (95% CI)</a:t>
                      </a:r>
                      <a:endParaRPr lang="en-US" sz="1600" kern="100" dirty="0">
                        <a:effectLst/>
                        <a:latin typeface="+mj-lt"/>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b="1" kern="100" dirty="0">
                          <a:effectLst/>
                          <a:latin typeface="+mj-lt"/>
                          <a:ea typeface="Aptos" panose="020B0004020202020204" pitchFamily="34" charset="0"/>
                        </a:rPr>
                        <a:t>p-value</a:t>
                      </a:r>
                      <a:endParaRPr lang="en-US" sz="1600" kern="100" dirty="0">
                        <a:effectLst/>
                        <a:latin typeface="+mj-lt"/>
                        <a:ea typeface="Aptos" panose="020B00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5756446"/>
                  </a:ext>
                </a:extLst>
              </a:tr>
              <a:tr h="0">
                <a:tc>
                  <a:txBody>
                    <a:bodyPr/>
                    <a:lstStyle/>
                    <a:p>
                      <a:pPr marL="0" marR="0" algn="r">
                        <a:lnSpc>
                          <a:spcPct val="107000"/>
                        </a:lnSpc>
                        <a:spcAft>
                          <a:spcPts val="800"/>
                        </a:spcAft>
                        <a:buNone/>
                      </a:pPr>
                      <a:r>
                        <a:rPr lang="en-US" sz="1600" kern="100" dirty="0">
                          <a:effectLst/>
                          <a:latin typeface="+mj-lt"/>
                          <a:ea typeface="Aptos" panose="020B0004020202020204" pitchFamily="34" charset="0"/>
                        </a:rPr>
                        <a:t>10,000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2.8 (1.6 – 4.1)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626225"/>
                  </a:ext>
                </a:extLst>
              </a:tr>
              <a:tr h="0">
                <a:tc>
                  <a:txBody>
                    <a:bodyPr/>
                    <a:lstStyle/>
                    <a:p>
                      <a:pPr marL="0" marR="0" algn="r">
                        <a:lnSpc>
                          <a:spcPct val="107000"/>
                        </a:lnSpc>
                        <a:spcAft>
                          <a:spcPts val="800"/>
                        </a:spcAft>
                        <a:buNone/>
                      </a:pPr>
                      <a:r>
                        <a:rPr lang="en-US" sz="1600" kern="100" dirty="0">
                          <a:effectLst/>
                          <a:latin typeface="+mj-lt"/>
                          <a:ea typeface="Aptos" panose="020B0004020202020204" pitchFamily="34" charset="0"/>
                        </a:rPr>
                        <a:t>15,000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2.2 (1.4 – 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732857"/>
                  </a:ext>
                </a:extLst>
              </a:tr>
              <a:tr h="0">
                <a:tc>
                  <a:txBody>
                    <a:bodyPr/>
                    <a:lstStyle/>
                    <a:p>
                      <a:pPr marL="0" marR="0" algn="r">
                        <a:lnSpc>
                          <a:spcPct val="107000"/>
                        </a:lnSpc>
                        <a:spcAft>
                          <a:spcPts val="800"/>
                        </a:spcAft>
                        <a:buNone/>
                      </a:pPr>
                      <a:r>
                        <a:rPr lang="en-US" sz="1600" kern="100" dirty="0">
                          <a:effectLst/>
                          <a:latin typeface="+mj-lt"/>
                          <a:ea typeface="Aptos" panose="020B0004020202020204" pitchFamily="34" charset="0"/>
                        </a:rPr>
                        <a:t>20,000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b="0" kern="100" dirty="0">
                          <a:solidFill>
                            <a:schemeClr val="tx1"/>
                          </a:solidFill>
                          <a:effectLst/>
                          <a:latin typeface="+mj-lt"/>
                          <a:ea typeface="Aptos" panose="020B0004020202020204" pitchFamily="34" charset="0"/>
                          <a:cs typeface="+mn-cs"/>
                        </a:rPr>
                        <a:t>1.7 (1.2 – 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effectLst/>
                          <a:latin typeface="+mj-lt"/>
                          <a:ea typeface="Aptos" panose="020B0004020202020204" pitchFamily="34" charset="0"/>
                        </a:rPr>
                        <a:t>&lt;</a:t>
                      </a:r>
                      <a:r>
                        <a:rPr kumimoji="0" lang="en-US" sz="1600" b="0" i="0" u="none" strike="noStrike" kern="100" cap="none" spc="0" normalizeH="0" baseline="0" noProof="0" dirty="0">
                          <a:ln>
                            <a:noFill/>
                          </a:ln>
                          <a:solidFill>
                            <a:prstClr val="black"/>
                          </a:solidFill>
                          <a:effectLst/>
                          <a:uLnTx/>
                          <a:uFillTx/>
                          <a:latin typeface="Calibri Light"/>
                          <a:ea typeface="Aptos" panose="020B0004020202020204" pitchFamily="34" charset="0"/>
                          <a:cs typeface="+mn-cs"/>
                        </a:rPr>
                        <a:t>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6064723"/>
                  </a:ext>
                </a:extLst>
              </a:tr>
              <a:tr h="0">
                <a:tc>
                  <a:txBody>
                    <a:bodyPr/>
                    <a:lstStyle/>
                    <a:p>
                      <a:pPr marL="0" marR="0" algn="r">
                        <a:lnSpc>
                          <a:spcPct val="107000"/>
                        </a:lnSpc>
                        <a:spcAft>
                          <a:spcPts val="800"/>
                        </a:spcAft>
                        <a:buNone/>
                      </a:pPr>
                      <a:r>
                        <a:rPr lang="en-US" sz="1600" kern="100" dirty="0">
                          <a:effectLst/>
                          <a:latin typeface="+mj-lt"/>
                          <a:ea typeface="Aptos" panose="020B0004020202020204" pitchFamily="34" charset="0"/>
                        </a:rPr>
                        <a:t>25,000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sz="1600" kern="100" dirty="0">
                          <a:solidFill>
                            <a:schemeClr val="tx1"/>
                          </a:solidFill>
                          <a:effectLst/>
                          <a:latin typeface="+mj-lt"/>
                          <a:ea typeface="Aptos" panose="020B0004020202020204" pitchFamily="34" charset="0"/>
                          <a:cs typeface="+mn-cs"/>
                        </a:rPr>
                        <a:t>1.3 (1.1 – 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00" cap="none" spc="0" normalizeH="0" baseline="0" noProof="0" dirty="0">
                          <a:ln>
                            <a:noFill/>
                          </a:ln>
                          <a:solidFill>
                            <a:prstClr val="black"/>
                          </a:solidFill>
                          <a:effectLst/>
                          <a:uLnTx/>
                          <a:uFillTx/>
                          <a:latin typeface="Calibri Light"/>
                          <a:ea typeface="Aptos" panose="020B0004020202020204" pitchFamily="34" charset="0"/>
                          <a:cs typeface="+mn-cs"/>
                        </a:rPr>
                        <a:t>&lt;0.001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5711122"/>
                  </a:ext>
                </a:extLst>
              </a:tr>
              <a:tr h="0">
                <a:tc>
                  <a:txBody>
                    <a:bodyPr/>
                    <a:lstStyle/>
                    <a:p>
                      <a:pPr marL="0" marR="0" algn="r">
                        <a:lnSpc>
                          <a:spcPct val="107000"/>
                        </a:lnSpc>
                        <a:spcAft>
                          <a:spcPts val="800"/>
                        </a:spcAft>
                        <a:buNone/>
                      </a:pPr>
                      <a:r>
                        <a:rPr lang="en-US" sz="1600" kern="100" dirty="0">
                          <a:effectLst/>
                          <a:latin typeface="+mj-lt"/>
                          <a:ea typeface="Aptos" panose="020B0004020202020204" pitchFamily="34" charset="0"/>
                        </a:rPr>
                        <a:t>30,000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r">
                        <a:lnSpc>
                          <a:spcPct val="107000"/>
                        </a:lnSpc>
                        <a:spcAft>
                          <a:spcPts val="800"/>
                        </a:spcAft>
                        <a:buNone/>
                      </a:pPr>
                      <a:r>
                        <a:rPr lang="en-US" sz="1600" kern="100" dirty="0">
                          <a:effectLst/>
                          <a:latin typeface="+mj-lt"/>
                          <a:ea typeface="Aptos" panose="020B0004020202020204" pitchFamily="34" charset="0"/>
                        </a:rPr>
                        <a:t>1.0 (0.8 – 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kumimoji="0" lang="en-US" sz="1600" b="0" i="0" u="none" strike="noStrike" kern="100" cap="none" spc="0" normalizeH="0" baseline="0" noProof="0" dirty="0">
                          <a:ln>
                            <a:noFill/>
                          </a:ln>
                          <a:solidFill>
                            <a:prstClr val="black"/>
                          </a:solidFill>
                          <a:effectLst/>
                          <a:uLnTx/>
                          <a:uFillTx/>
                          <a:latin typeface="Calibri Light"/>
                          <a:ea typeface="Aptos" panose="020B0004020202020204" pitchFamily="34" charset="0"/>
                          <a:cs typeface="+mn-cs"/>
                        </a:rPr>
                        <a:t>&lt;0.001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4020865"/>
                  </a:ext>
                </a:extLst>
              </a:tr>
            </a:tbl>
          </a:graphicData>
        </a:graphic>
      </p:graphicFrame>
      <p:sp>
        <p:nvSpPr>
          <p:cNvPr id="2" name="Title 1">
            <a:extLst>
              <a:ext uri="{FF2B5EF4-FFF2-40B4-BE49-F238E27FC236}">
                <a16:creationId xmlns:a16="http://schemas.microsoft.com/office/drawing/2014/main" id="{92E45A14-7DF5-9027-9A49-DDB60BC45EE9}"/>
              </a:ext>
            </a:extLst>
          </p:cNvPr>
          <p:cNvSpPr>
            <a:spLocks noGrp="1"/>
          </p:cNvSpPr>
          <p:nvPr>
            <p:ph type="title"/>
          </p:nvPr>
        </p:nvSpPr>
        <p:spPr>
          <a:xfrm>
            <a:off x="0" y="18255"/>
            <a:ext cx="12192000" cy="1325563"/>
          </a:xfrm>
        </p:spPr>
        <p:txBody>
          <a:bodyPr/>
          <a:lstStyle/>
          <a:p>
            <a:r>
              <a:rPr lang="en-US" dirty="0"/>
              <a:t>Effect of PICU Admissions on ECMO Utilization</a:t>
            </a:r>
          </a:p>
        </p:txBody>
      </p:sp>
      <p:sp>
        <p:nvSpPr>
          <p:cNvPr id="4" name="TextBox 3">
            <a:extLst>
              <a:ext uri="{FF2B5EF4-FFF2-40B4-BE49-F238E27FC236}">
                <a16:creationId xmlns:a16="http://schemas.microsoft.com/office/drawing/2014/main" id="{E9860CAD-ED3C-E9FF-AB17-F2F05162579B}"/>
              </a:ext>
            </a:extLst>
          </p:cNvPr>
          <p:cNvSpPr txBox="1"/>
          <p:nvPr/>
        </p:nvSpPr>
        <p:spPr>
          <a:xfrm>
            <a:off x="10365424" y="6488668"/>
            <a:ext cx="22382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Unpublished Data</a:t>
            </a:r>
          </a:p>
        </p:txBody>
      </p:sp>
      <p:sp>
        <p:nvSpPr>
          <p:cNvPr id="11" name="Rectangle 3">
            <a:extLst>
              <a:ext uri="{FF2B5EF4-FFF2-40B4-BE49-F238E27FC236}">
                <a16:creationId xmlns:a16="http://schemas.microsoft.com/office/drawing/2014/main" id="{C2257A2A-BBB9-D7E6-303A-441182C4678F}"/>
              </a:ext>
            </a:extLst>
          </p:cNvPr>
          <p:cNvSpPr>
            <a:spLocks noChangeArrowheads="1"/>
          </p:cNvSpPr>
          <p:nvPr/>
        </p:nvSpPr>
        <p:spPr bwMode="auto">
          <a:xfrm>
            <a:off x="1207654" y="352064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5">
            <a:extLst>
              <a:ext uri="{FF2B5EF4-FFF2-40B4-BE49-F238E27FC236}">
                <a16:creationId xmlns:a16="http://schemas.microsoft.com/office/drawing/2014/main" id="{653D0D7C-8F6D-3F15-E703-74E1DBB41396}"/>
              </a:ext>
            </a:extLst>
          </p:cNvPr>
          <p:cNvSpPr>
            <a:spLocks noChangeArrowheads="1"/>
          </p:cNvSpPr>
          <p:nvPr/>
        </p:nvSpPr>
        <p:spPr bwMode="auto">
          <a:xfrm>
            <a:off x="1207654" y="35337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6971353D-8AE9-7321-4223-1FB08EA5DE48}"/>
              </a:ext>
            </a:extLst>
          </p:cNvPr>
          <p:cNvSpPr txBox="1"/>
          <p:nvPr/>
        </p:nvSpPr>
        <p:spPr>
          <a:xfrm>
            <a:off x="1553817" y="5057413"/>
            <a:ext cx="908436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Light"/>
                <a:ea typeface="+mn-ea"/>
                <a:cs typeface="+mn-cs"/>
              </a:rPr>
              <a:t>Interpretation: For every 5,000 patient admissions, the relative decrease in probability of ECMO is ~20%</a:t>
            </a:r>
          </a:p>
        </p:txBody>
      </p:sp>
    </p:spTree>
    <p:extLst>
      <p:ext uri="{BB962C8B-B14F-4D97-AF65-F5344CB8AC3E}">
        <p14:creationId xmlns:p14="http://schemas.microsoft.com/office/powerpoint/2010/main" val="1486267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E9EA-6EAD-2BB6-C9EF-958BEA689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7696C-5F12-DF75-976F-6E3EB05A83F4}"/>
              </a:ext>
            </a:extLst>
          </p:cNvPr>
          <p:cNvSpPr>
            <a:spLocks noGrp="1"/>
          </p:cNvSpPr>
          <p:nvPr>
            <p:ph type="title"/>
          </p:nvPr>
        </p:nvSpPr>
        <p:spPr>
          <a:xfrm>
            <a:off x="0" y="18255"/>
            <a:ext cx="10515600" cy="1325563"/>
          </a:xfrm>
        </p:spPr>
        <p:txBody>
          <a:bodyPr/>
          <a:lstStyle/>
          <a:p>
            <a:r>
              <a:rPr lang="en-US" dirty="0"/>
              <a:t>Acknowledgements</a:t>
            </a:r>
          </a:p>
        </p:txBody>
      </p:sp>
      <p:sp>
        <p:nvSpPr>
          <p:cNvPr id="3" name="Content Placeholder 2">
            <a:extLst>
              <a:ext uri="{FF2B5EF4-FFF2-40B4-BE49-F238E27FC236}">
                <a16:creationId xmlns:a16="http://schemas.microsoft.com/office/drawing/2014/main" id="{32015FE7-8515-1196-5ADE-663B91213E18}"/>
              </a:ext>
            </a:extLst>
          </p:cNvPr>
          <p:cNvSpPr>
            <a:spLocks noGrp="1"/>
          </p:cNvSpPr>
          <p:nvPr>
            <p:ph idx="1"/>
          </p:nvPr>
        </p:nvSpPr>
        <p:spPr>
          <a:xfrm>
            <a:off x="121508" y="1529063"/>
            <a:ext cx="12070492" cy="4533534"/>
          </a:xfrm>
        </p:spPr>
        <p:txBody>
          <a:bodyPr/>
          <a:lstStyle/>
          <a:p>
            <a:r>
              <a:rPr lang="en-US" dirty="0"/>
              <a:t>Ryan Barbaro MD, MSc </a:t>
            </a:r>
          </a:p>
          <a:p>
            <a:r>
              <a:rPr lang="en-US" dirty="0"/>
              <a:t>Erin Carlton MD, MSc</a:t>
            </a:r>
          </a:p>
          <a:p>
            <a:r>
              <a:rPr lang="en-US" dirty="0"/>
              <a:t>Stephen Gorga MD, MSc</a:t>
            </a:r>
          </a:p>
          <a:p>
            <a:r>
              <a:rPr lang="en-US" dirty="0"/>
              <a:t>Zubin Modi MD, MSc</a:t>
            </a:r>
          </a:p>
          <a:p>
            <a:r>
              <a:rPr lang="en-US" dirty="0" err="1"/>
              <a:t>Acham</a:t>
            </a:r>
            <a:r>
              <a:rPr lang="en-US" dirty="0"/>
              <a:t> Gebremariam MS</a:t>
            </a:r>
          </a:p>
          <a:p>
            <a:r>
              <a:rPr lang="en-US" dirty="0"/>
              <a:t>Sarah Reeves PhD, MPH</a:t>
            </a:r>
          </a:p>
          <a:p>
            <a:r>
              <a:rPr lang="en-US" dirty="0"/>
              <a:t>Kao-Ping Chua MD, PhD</a:t>
            </a:r>
          </a:p>
          <a:p>
            <a:r>
              <a:rPr lang="en-US" dirty="0"/>
              <a:t>Susan B Meister &amp; The Meister Foundation</a:t>
            </a:r>
          </a:p>
          <a:p>
            <a:endParaRPr lang="en-US" dirty="0"/>
          </a:p>
        </p:txBody>
      </p:sp>
    </p:spTree>
    <p:extLst>
      <p:ext uri="{BB962C8B-B14F-4D97-AF65-F5344CB8AC3E}">
        <p14:creationId xmlns:p14="http://schemas.microsoft.com/office/powerpoint/2010/main" val="4088912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ACD8E-679D-472C-C7E2-B8FE0AE7EA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BF3B5E-B1FF-29BA-9042-7B5815122808}"/>
              </a:ext>
            </a:extLst>
          </p:cNvPr>
          <p:cNvSpPr>
            <a:spLocks noGrp="1"/>
          </p:cNvSpPr>
          <p:nvPr>
            <p:ph type="title"/>
          </p:nvPr>
        </p:nvSpPr>
        <p:spPr>
          <a:xfrm>
            <a:off x="0" y="18255"/>
            <a:ext cx="10515600" cy="1325563"/>
          </a:xfrm>
        </p:spPr>
        <p:txBody>
          <a:bodyPr/>
          <a:lstStyle/>
          <a:p>
            <a:r>
              <a:rPr lang="en-US" dirty="0"/>
              <a:t>Questions</a:t>
            </a:r>
          </a:p>
        </p:txBody>
      </p:sp>
      <p:sp>
        <p:nvSpPr>
          <p:cNvPr id="3" name="Content Placeholder 2">
            <a:extLst>
              <a:ext uri="{FF2B5EF4-FFF2-40B4-BE49-F238E27FC236}">
                <a16:creationId xmlns:a16="http://schemas.microsoft.com/office/drawing/2014/main" id="{6CF34D4B-C23C-5162-37B3-51149232E70D}"/>
              </a:ext>
            </a:extLst>
          </p:cNvPr>
          <p:cNvSpPr>
            <a:spLocks noGrp="1"/>
          </p:cNvSpPr>
          <p:nvPr>
            <p:ph idx="1"/>
          </p:nvPr>
        </p:nvSpPr>
        <p:spPr>
          <a:xfrm>
            <a:off x="121508" y="1529063"/>
            <a:ext cx="12070492" cy="4533534"/>
          </a:xfrm>
        </p:spPr>
        <p:txBody>
          <a:bodyPr/>
          <a:lstStyle/>
          <a:p>
            <a:r>
              <a:rPr lang="en-US" dirty="0"/>
              <a:t>From a clinical perspective how do you think about the saliency of a differential risk of ECMO? </a:t>
            </a:r>
            <a:br>
              <a:rPr lang="en-US" dirty="0"/>
            </a:br>
            <a:endParaRPr lang="en-US" dirty="0"/>
          </a:p>
          <a:p>
            <a:r>
              <a:rPr lang="en-US" dirty="0"/>
              <a:t>Recognizing the limitations of administrative datasets do you think that this work could be strengthened by controlling for ECMO candidacy/severity of illness?</a:t>
            </a:r>
          </a:p>
        </p:txBody>
      </p:sp>
    </p:spTree>
    <p:extLst>
      <p:ext uri="{BB962C8B-B14F-4D97-AF65-F5344CB8AC3E}">
        <p14:creationId xmlns:p14="http://schemas.microsoft.com/office/powerpoint/2010/main" val="2496370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E8C-8644-C82E-2AD8-71702AC674A2}"/>
              </a:ext>
            </a:extLst>
          </p:cNvPr>
          <p:cNvSpPr>
            <a:spLocks noGrp="1"/>
          </p:cNvSpPr>
          <p:nvPr>
            <p:ph type="title"/>
          </p:nvPr>
        </p:nvSpPr>
        <p:spPr>
          <a:xfrm>
            <a:off x="0" y="18255"/>
            <a:ext cx="10515600" cy="1325563"/>
          </a:xfrm>
        </p:spPr>
        <p:txBody>
          <a:bodyPr/>
          <a:lstStyle/>
          <a:p>
            <a:r>
              <a:rPr lang="en-US" dirty="0"/>
              <a:t>References</a:t>
            </a:r>
          </a:p>
        </p:txBody>
      </p:sp>
      <p:sp>
        <p:nvSpPr>
          <p:cNvPr id="4" name="Content Placeholder 2">
            <a:extLst>
              <a:ext uri="{FF2B5EF4-FFF2-40B4-BE49-F238E27FC236}">
                <a16:creationId xmlns:a16="http://schemas.microsoft.com/office/drawing/2014/main" id="{2375ABD4-99DC-DFA9-7FB9-70E36CB47E2B}"/>
              </a:ext>
            </a:extLst>
          </p:cNvPr>
          <p:cNvSpPr>
            <a:spLocks noGrp="1"/>
          </p:cNvSpPr>
          <p:nvPr>
            <p:ph idx="1"/>
          </p:nvPr>
        </p:nvSpPr>
        <p:spPr>
          <a:xfrm>
            <a:off x="0" y="1591709"/>
            <a:ext cx="12192000" cy="4607072"/>
          </a:xfrm>
        </p:spPr>
        <p:txBody>
          <a:bodyPr>
            <a:noAutofit/>
          </a:bodyPr>
          <a:lstStyle/>
          <a:p>
            <a:r>
              <a:rPr lang="en-US" sz="1100" dirty="0">
                <a:latin typeface="Calibri Light" panose="020F0302020204030204" pitchFamily="34" charset="0"/>
                <a:ea typeface="Calibri Light" panose="020F0302020204030204" pitchFamily="34" charset="0"/>
                <a:cs typeface="Calibri Light" panose="020F0302020204030204" pitchFamily="34" charset="0"/>
              </a:rPr>
              <a:t>Slide 3: Maratta C, </a:t>
            </a:r>
            <a:r>
              <a:rPr lang="en-US" sz="1100" dirty="0" err="1">
                <a:latin typeface="Calibri Light" panose="020F0302020204030204" pitchFamily="34" charset="0"/>
                <a:ea typeface="Calibri Light" panose="020F0302020204030204" pitchFamily="34" charset="0"/>
                <a:cs typeface="Calibri Light" panose="020F0302020204030204" pitchFamily="34" charset="0"/>
              </a:rPr>
              <a:t>Potera</a:t>
            </a:r>
            <a:r>
              <a:rPr lang="en-US" sz="1100" dirty="0">
                <a:latin typeface="Calibri Light" panose="020F0302020204030204" pitchFamily="34" charset="0"/>
                <a:ea typeface="Calibri Light" panose="020F0302020204030204" pitchFamily="34" charset="0"/>
                <a:cs typeface="Calibri Light" panose="020F0302020204030204" pitchFamily="34" charset="0"/>
              </a:rPr>
              <a:t> RM, van Leeuwen G, Castillo Moya A, Raman L, </a:t>
            </a:r>
            <a:r>
              <a:rPr lang="en-US" sz="1100" dirty="0" err="1">
                <a:latin typeface="Calibri Light" panose="020F0302020204030204" pitchFamily="34" charset="0"/>
                <a:ea typeface="Calibri Light" panose="020F0302020204030204" pitchFamily="34" charset="0"/>
                <a:cs typeface="Calibri Light" panose="020F0302020204030204" pitchFamily="34" charset="0"/>
              </a:rPr>
              <a:t>Annich</a:t>
            </a:r>
            <a:r>
              <a:rPr lang="en-US" sz="1100" dirty="0">
                <a:latin typeface="Calibri Light" panose="020F0302020204030204" pitchFamily="34" charset="0"/>
                <a:ea typeface="Calibri Light" panose="020F0302020204030204" pitchFamily="34" charset="0"/>
                <a:cs typeface="Calibri Light" panose="020F0302020204030204" pitchFamily="34" charset="0"/>
              </a:rPr>
              <a:t> GM. Extracorporeal Life Support Organization (ELSO): 2020 Pediatric Respiratory ELSO Guideline. </a:t>
            </a:r>
            <a:r>
              <a:rPr lang="en-US" sz="1100" i="1" dirty="0">
                <a:latin typeface="Calibri Light" panose="020F0302020204030204" pitchFamily="34" charset="0"/>
                <a:ea typeface="Calibri Light" panose="020F0302020204030204" pitchFamily="34" charset="0"/>
                <a:cs typeface="Calibri Light" panose="020F0302020204030204" pitchFamily="34" charset="0"/>
              </a:rPr>
              <a:t>ASAIO J</a:t>
            </a:r>
            <a:r>
              <a:rPr lang="en-US" sz="1100" dirty="0">
                <a:latin typeface="Calibri Light" panose="020F0302020204030204" pitchFamily="34" charset="0"/>
                <a:ea typeface="Calibri Light" panose="020F0302020204030204" pitchFamily="34" charset="0"/>
                <a:cs typeface="Calibri Light" panose="020F0302020204030204" pitchFamily="34" charset="0"/>
              </a:rPr>
              <a:t>. 2020;66(9):975-979. doi:10.1097/MAT.0000000000001223 </a:t>
            </a:r>
          </a:p>
          <a:p>
            <a:r>
              <a:rPr lang="en-US" sz="1100" dirty="0">
                <a:latin typeface="Calibri Light" panose="020F0302020204030204" pitchFamily="34" charset="0"/>
                <a:ea typeface="Calibri Light" panose="020F0302020204030204" pitchFamily="34" charset="0"/>
                <a:cs typeface="Calibri Light" panose="020F0302020204030204" pitchFamily="34" charset="0"/>
              </a:rPr>
              <a:t>Slide 4: </a:t>
            </a:r>
            <a:r>
              <a:rPr lang="en-US" sz="1100" kern="100" dirty="0">
                <a:latin typeface="Calibri Light" panose="020F0302020204030204" pitchFamily="34" charset="0"/>
                <a:ea typeface="Calibri Light" panose="020F0302020204030204" pitchFamily="34" charset="0"/>
                <a:cs typeface="Calibri Light" panose="020F0302020204030204" pitchFamily="34" charset="0"/>
              </a:rPr>
              <a:t>MacLaren G, Conrad </a:t>
            </a:r>
            <a:r>
              <a:rPr lang="en-US" sz="1100" kern="100" dirty="0" err="1">
                <a:latin typeface="Calibri Light" panose="020F0302020204030204" pitchFamily="34" charset="0"/>
                <a:ea typeface="Calibri Light" panose="020F0302020204030204" pitchFamily="34" charset="0"/>
                <a:cs typeface="Calibri Light" panose="020F0302020204030204" pitchFamily="34" charset="0"/>
              </a:rPr>
              <a:t>S,Peek</a:t>
            </a:r>
            <a:r>
              <a:rPr lang="en-US" sz="1100" kern="100" dirty="0">
                <a:latin typeface="Calibri Light" panose="020F0302020204030204" pitchFamily="34" charset="0"/>
                <a:ea typeface="Calibri Light" panose="020F0302020204030204" pitchFamily="34" charset="0"/>
                <a:cs typeface="Calibri Light" panose="020F0302020204030204" pitchFamily="34" charset="0"/>
              </a:rPr>
              <a:t> G. Extracorporeal Life Support Organization (ELSO): 2015 Indications for Pediatric Respiratory Extracorporeal Life Support</a:t>
            </a:r>
            <a:br>
              <a:rPr lang="en-US" sz="1100" dirty="0">
                <a:latin typeface="Calibri Light" panose="020F0302020204030204" pitchFamily="34" charset="0"/>
                <a:ea typeface="Calibri Light" panose="020F0302020204030204" pitchFamily="34" charset="0"/>
                <a:cs typeface="Calibri Light" panose="020F0302020204030204" pitchFamily="34" charset="0"/>
              </a:rPr>
            </a:br>
            <a:r>
              <a:rPr lang="en-US" sz="1100" dirty="0">
                <a:latin typeface="Calibri Light" panose="020F0302020204030204" pitchFamily="34" charset="0"/>
                <a:ea typeface="Calibri Light" panose="020F0302020204030204" pitchFamily="34" charset="0"/>
                <a:cs typeface="Calibri Light" panose="020F0302020204030204" pitchFamily="34" charset="0"/>
              </a:rPr>
              <a:t>Maratta C, </a:t>
            </a:r>
            <a:r>
              <a:rPr lang="en-US" sz="1100" dirty="0" err="1">
                <a:latin typeface="Calibri Light" panose="020F0302020204030204" pitchFamily="34" charset="0"/>
                <a:ea typeface="Calibri Light" panose="020F0302020204030204" pitchFamily="34" charset="0"/>
                <a:cs typeface="Calibri Light" panose="020F0302020204030204" pitchFamily="34" charset="0"/>
              </a:rPr>
              <a:t>Potera</a:t>
            </a:r>
            <a:r>
              <a:rPr lang="en-US" sz="1100" dirty="0">
                <a:latin typeface="Calibri Light" panose="020F0302020204030204" pitchFamily="34" charset="0"/>
                <a:ea typeface="Calibri Light" panose="020F0302020204030204" pitchFamily="34" charset="0"/>
                <a:cs typeface="Calibri Light" panose="020F0302020204030204" pitchFamily="34" charset="0"/>
              </a:rPr>
              <a:t> RM, van Leeuwen G, Castillo Moya A, Raman L, </a:t>
            </a:r>
            <a:r>
              <a:rPr lang="en-US" sz="1100" dirty="0" err="1">
                <a:latin typeface="Calibri Light" panose="020F0302020204030204" pitchFamily="34" charset="0"/>
                <a:ea typeface="Calibri Light" panose="020F0302020204030204" pitchFamily="34" charset="0"/>
                <a:cs typeface="Calibri Light" panose="020F0302020204030204" pitchFamily="34" charset="0"/>
              </a:rPr>
              <a:t>Annich</a:t>
            </a:r>
            <a:r>
              <a:rPr lang="en-US" sz="1100" dirty="0">
                <a:latin typeface="Calibri Light" panose="020F0302020204030204" pitchFamily="34" charset="0"/>
                <a:ea typeface="Calibri Light" panose="020F0302020204030204" pitchFamily="34" charset="0"/>
                <a:cs typeface="Calibri Light" panose="020F0302020204030204" pitchFamily="34" charset="0"/>
              </a:rPr>
              <a:t> GM. Extracorporeal Life Support Organization (ELSO): 2020 Pediatric Respiratory ELSO Guideline. </a:t>
            </a:r>
            <a:r>
              <a:rPr lang="en-US" sz="1100" i="1" dirty="0">
                <a:latin typeface="Calibri Light" panose="020F0302020204030204" pitchFamily="34" charset="0"/>
                <a:ea typeface="Calibri Light" panose="020F0302020204030204" pitchFamily="34" charset="0"/>
                <a:cs typeface="Calibri Light" panose="020F0302020204030204" pitchFamily="34" charset="0"/>
              </a:rPr>
              <a:t>ASAIO J</a:t>
            </a:r>
            <a:r>
              <a:rPr lang="en-US" sz="1100" dirty="0">
                <a:latin typeface="Calibri Light" panose="020F0302020204030204" pitchFamily="34" charset="0"/>
                <a:ea typeface="Calibri Light" panose="020F0302020204030204" pitchFamily="34" charset="0"/>
                <a:cs typeface="Calibri Light" panose="020F0302020204030204" pitchFamily="34" charset="0"/>
              </a:rPr>
              <a:t>. 2020;66(9):975-979. doi:10.1097/MAT.0000000000001223 </a:t>
            </a:r>
          </a:p>
          <a:p>
            <a:r>
              <a:rPr lang="en-US" sz="1100" dirty="0">
                <a:latin typeface="Calibri Light" panose="020F0302020204030204" pitchFamily="34" charset="0"/>
                <a:ea typeface="Calibri Light" panose="020F0302020204030204" pitchFamily="34" charset="0"/>
                <a:cs typeface="Calibri Light" panose="020F0302020204030204" pitchFamily="34" charset="0"/>
              </a:rPr>
              <a:t>Slides 5: Kuo KW, Barbaro RP, Gadepalli SK, Davis MM, Bartlett RH, </a:t>
            </a:r>
            <a:r>
              <a:rPr lang="en-US" sz="1100" dirty="0" err="1">
                <a:latin typeface="Calibri Light" panose="020F0302020204030204" pitchFamily="34" charset="0"/>
                <a:ea typeface="Calibri Light" panose="020F0302020204030204" pitchFamily="34" charset="0"/>
                <a:cs typeface="Calibri Light" panose="020F0302020204030204" pitchFamily="34" charset="0"/>
              </a:rPr>
              <a:t>Odetola</a:t>
            </a:r>
            <a:r>
              <a:rPr lang="en-US" sz="1100" dirty="0">
                <a:latin typeface="Calibri Light" panose="020F0302020204030204" pitchFamily="34" charset="0"/>
                <a:ea typeface="Calibri Light" panose="020F0302020204030204" pitchFamily="34" charset="0"/>
                <a:cs typeface="Calibri Light" panose="020F0302020204030204" pitchFamily="34" charset="0"/>
              </a:rPr>
              <a:t> FO. Should Extracorporeal Membrane Oxygenation Be Offered? An International Survey. </a:t>
            </a:r>
            <a:r>
              <a:rPr lang="en-US" sz="1100" i="1" dirty="0">
                <a:latin typeface="Calibri Light" panose="020F0302020204030204" pitchFamily="34" charset="0"/>
                <a:ea typeface="Calibri Light" panose="020F0302020204030204" pitchFamily="34" charset="0"/>
                <a:cs typeface="Calibri Light" panose="020F0302020204030204" pitchFamily="34" charset="0"/>
              </a:rPr>
              <a:t>J </a:t>
            </a:r>
            <a:r>
              <a:rPr lang="en-US" sz="1100" i="1" dirty="0" err="1">
                <a:latin typeface="Calibri Light" panose="020F0302020204030204" pitchFamily="34" charset="0"/>
                <a:ea typeface="Calibri Light" panose="020F0302020204030204" pitchFamily="34" charset="0"/>
                <a:cs typeface="Calibri Light" panose="020F0302020204030204" pitchFamily="34" charset="0"/>
              </a:rPr>
              <a:t>Pediatr</a:t>
            </a:r>
            <a:r>
              <a:rPr lang="en-US" sz="1100" dirty="0">
                <a:latin typeface="Calibri Light" panose="020F0302020204030204" pitchFamily="34" charset="0"/>
                <a:ea typeface="Calibri Light" panose="020F0302020204030204" pitchFamily="34" charset="0"/>
                <a:cs typeface="Calibri Light" panose="020F0302020204030204" pitchFamily="34" charset="0"/>
              </a:rPr>
              <a:t>. 2017;182:107-113. doi:10.1016/j.jpeds.2016.12.025</a:t>
            </a:r>
          </a:p>
        </p:txBody>
      </p:sp>
    </p:spTree>
    <p:extLst>
      <p:ext uri="{BB962C8B-B14F-4D97-AF65-F5344CB8AC3E}">
        <p14:creationId xmlns:p14="http://schemas.microsoft.com/office/powerpoint/2010/main" val="14739759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02B4-E3E3-61A6-9ED2-4E9B53CAC2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396C779-C9D7-E13F-6706-76EA3A4E02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4109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D747-816A-ABD5-613B-FD77E22E3163}"/>
              </a:ext>
            </a:extLst>
          </p:cNvPr>
          <p:cNvSpPr>
            <a:spLocks noGrp="1"/>
          </p:cNvSpPr>
          <p:nvPr>
            <p:ph type="ctrTitle"/>
          </p:nvPr>
        </p:nvSpPr>
        <p:spPr/>
        <p:txBody>
          <a:bodyPr>
            <a:normAutofit/>
          </a:bodyPr>
          <a:lstStyle/>
          <a:p>
            <a:r>
              <a:rPr lang="en-US" sz="4800" dirty="0"/>
              <a:t>Respiratory Failure Management Variation in Adolescents and Young Adults in Pediatric and Adult ICUs</a:t>
            </a:r>
          </a:p>
        </p:txBody>
      </p:sp>
      <p:sp>
        <p:nvSpPr>
          <p:cNvPr id="3" name="Subtitle 2">
            <a:extLst>
              <a:ext uri="{FF2B5EF4-FFF2-40B4-BE49-F238E27FC236}">
                <a16:creationId xmlns:a16="http://schemas.microsoft.com/office/drawing/2014/main" id="{97DD21F1-5223-F9A6-0D15-7C712F365DC9}"/>
              </a:ext>
            </a:extLst>
          </p:cNvPr>
          <p:cNvSpPr>
            <a:spLocks noGrp="1"/>
          </p:cNvSpPr>
          <p:nvPr>
            <p:ph type="subTitle" idx="1"/>
          </p:nvPr>
        </p:nvSpPr>
        <p:spPr/>
        <p:txBody>
          <a:bodyPr/>
          <a:lstStyle/>
          <a:p>
            <a:r>
              <a:rPr lang="en-US" dirty="0"/>
              <a:t>Kevin Gochenour, MD</a:t>
            </a:r>
          </a:p>
          <a:p>
            <a:r>
              <a:rPr lang="en-US" dirty="0"/>
              <a:t>2</a:t>
            </a:r>
            <a:r>
              <a:rPr lang="en-US" baseline="30000" dirty="0"/>
              <a:t>nd</a:t>
            </a:r>
            <a:r>
              <a:rPr lang="en-US" dirty="0"/>
              <a:t> year PCCM Fellow</a:t>
            </a:r>
          </a:p>
          <a:p>
            <a:r>
              <a:rPr lang="en-US" dirty="0"/>
              <a:t>February 18</a:t>
            </a:r>
            <a:r>
              <a:rPr lang="en-US" baseline="30000" dirty="0"/>
              <a:t>th</a:t>
            </a:r>
            <a:r>
              <a:rPr lang="en-US" dirty="0"/>
              <a:t>, 2026</a:t>
            </a:r>
          </a:p>
        </p:txBody>
      </p:sp>
    </p:spTree>
    <p:extLst>
      <p:ext uri="{BB962C8B-B14F-4D97-AF65-F5344CB8AC3E}">
        <p14:creationId xmlns:p14="http://schemas.microsoft.com/office/powerpoint/2010/main" val="19552637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0C85-90B0-C300-AFB8-241749D83355}"/>
              </a:ext>
            </a:extLst>
          </p:cNvPr>
          <p:cNvSpPr>
            <a:spLocks noGrp="1"/>
          </p:cNvSpPr>
          <p:nvPr>
            <p:ph type="title"/>
          </p:nvPr>
        </p:nvSpPr>
        <p:spPr/>
        <p:txBody>
          <a:bodyPr/>
          <a:lstStyle/>
          <a:p>
            <a:r>
              <a:rPr lang="en-US" dirty="0"/>
              <a:t>Research Career Motivation</a:t>
            </a:r>
          </a:p>
        </p:txBody>
      </p:sp>
      <p:sp>
        <p:nvSpPr>
          <p:cNvPr id="3" name="Content Placeholder 2">
            <a:extLst>
              <a:ext uri="{FF2B5EF4-FFF2-40B4-BE49-F238E27FC236}">
                <a16:creationId xmlns:a16="http://schemas.microsoft.com/office/drawing/2014/main" id="{B440B057-ADE0-1F5D-E647-526CBFBB8E64}"/>
              </a:ext>
            </a:extLst>
          </p:cNvPr>
          <p:cNvSpPr>
            <a:spLocks noGrp="1"/>
          </p:cNvSpPr>
          <p:nvPr>
            <p:ph sz="half" idx="1"/>
          </p:nvPr>
        </p:nvSpPr>
        <p:spPr>
          <a:xfrm>
            <a:off x="552660" y="1825625"/>
            <a:ext cx="5688204" cy="4351338"/>
          </a:xfrm>
        </p:spPr>
        <p:txBody>
          <a:bodyPr>
            <a:normAutofit fontScale="92500" lnSpcReduction="10000"/>
          </a:bodyPr>
          <a:lstStyle/>
          <a:p>
            <a:r>
              <a:rPr lang="en-US" b="1" dirty="0"/>
              <a:t>Career Goal: </a:t>
            </a:r>
            <a:r>
              <a:rPr lang="en-US" dirty="0"/>
              <a:t>Develop evidence-based unified adolescent &amp; young adults (AYA) guidelines for ICU service line triage &amp; care via </a:t>
            </a:r>
            <a:r>
              <a:rPr lang="en-US" b="1" u="sng" dirty="0"/>
              <a:t>CAYACC</a:t>
            </a:r>
          </a:p>
          <a:p>
            <a:endParaRPr lang="en-US" b="1" u="sng" dirty="0"/>
          </a:p>
          <a:p>
            <a:r>
              <a:rPr lang="en-US" b="1" dirty="0"/>
              <a:t>Mission: </a:t>
            </a:r>
            <a:r>
              <a:rPr lang="en-US" dirty="0"/>
              <a:t>Advance AYA critical care outcomes through collaboration of pediatric &amp; adult ICU teams</a:t>
            </a:r>
          </a:p>
          <a:p>
            <a:endParaRPr lang="en-US" dirty="0"/>
          </a:p>
          <a:p>
            <a:r>
              <a:rPr lang="en-US" b="1" dirty="0"/>
              <a:t>Vision: </a:t>
            </a:r>
            <a:r>
              <a:rPr lang="en-US" dirty="0"/>
              <a:t>Improve health care delivery for AYA in the ICU</a:t>
            </a:r>
          </a:p>
        </p:txBody>
      </p:sp>
      <p:pic>
        <p:nvPicPr>
          <p:cNvPr id="5" name="Content Placeholder 10" descr="A colorful logo with a person in a canoe&#10;&#10;AI-generated content may be incorrect.">
            <a:extLst>
              <a:ext uri="{FF2B5EF4-FFF2-40B4-BE49-F238E27FC236}">
                <a16:creationId xmlns:a16="http://schemas.microsoft.com/office/drawing/2014/main" id="{12A7BE03-9D24-13DE-ED43-84CFD621BE82}"/>
              </a:ext>
            </a:extLst>
          </p:cNvPr>
          <p:cNvPicPr>
            <a:picLocks noGrp="1" noChangeAspect="1"/>
          </p:cNvPicPr>
          <p:nvPr>
            <p:ph sz="half" idx="2"/>
          </p:nvPr>
        </p:nvPicPr>
        <p:blipFill>
          <a:blip r:embed="rId3"/>
          <a:srcRect r="1087" b="2814"/>
          <a:stretch/>
        </p:blipFill>
        <p:spPr>
          <a:xfrm>
            <a:off x="6559197" y="1825625"/>
            <a:ext cx="4407606" cy="4351338"/>
          </a:xfrm>
        </p:spPr>
      </p:pic>
    </p:spTree>
    <p:extLst>
      <p:ext uri="{BB962C8B-B14F-4D97-AF65-F5344CB8AC3E}">
        <p14:creationId xmlns:p14="http://schemas.microsoft.com/office/powerpoint/2010/main" val="2183870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2D1077-0D9E-9E54-0250-7FF1282D5A68}"/>
              </a:ext>
            </a:extLst>
          </p:cNvPr>
          <p:cNvGrpSpPr/>
          <p:nvPr/>
        </p:nvGrpSpPr>
        <p:grpSpPr>
          <a:xfrm>
            <a:off x="4564711" y="358139"/>
            <a:ext cx="2637588" cy="2421122"/>
            <a:chOff x="823591" y="884077"/>
            <a:chExt cx="2637588" cy="2421122"/>
          </a:xfrm>
        </p:grpSpPr>
        <p:pic>
          <p:nvPicPr>
            <p:cNvPr id="9" name="Picture 8">
              <a:extLst>
                <a:ext uri="{FF2B5EF4-FFF2-40B4-BE49-F238E27FC236}">
                  <a16:creationId xmlns:a16="http://schemas.microsoft.com/office/drawing/2014/main" id="{89D3828F-4CC9-8482-8CD2-415981FC0C7D}"/>
                </a:ext>
              </a:extLst>
            </p:cNvPr>
            <p:cNvPicPr>
              <a:picLocks noChangeAspect="1"/>
            </p:cNvPicPr>
            <p:nvPr/>
          </p:nvPicPr>
          <p:blipFill>
            <a:blip r:embed="rId3"/>
            <a:srcRect t="13545" b="12165"/>
            <a:stretch>
              <a:fillRect/>
            </a:stretch>
          </p:blipFill>
          <p:spPr>
            <a:xfrm>
              <a:off x="823591" y="884077"/>
              <a:ext cx="2637588" cy="1959457"/>
            </a:xfrm>
            <a:prstGeom prst="rect">
              <a:avLst/>
            </a:prstGeom>
          </p:spPr>
        </p:pic>
        <p:sp>
          <p:nvSpPr>
            <p:cNvPr id="10" name="TextBox 9">
              <a:extLst>
                <a:ext uri="{FF2B5EF4-FFF2-40B4-BE49-F238E27FC236}">
                  <a16:creationId xmlns:a16="http://schemas.microsoft.com/office/drawing/2014/main" id="{4F718EAB-97F5-FB34-DBC3-9261B6D1EB5E}"/>
                </a:ext>
              </a:extLst>
            </p:cNvPr>
            <p:cNvSpPr txBox="1"/>
            <p:nvPr/>
          </p:nvSpPr>
          <p:spPr>
            <a:xfrm>
              <a:off x="1230821" y="2843534"/>
              <a:ext cx="18231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Pediatric ICU</a:t>
              </a:r>
            </a:p>
          </p:txBody>
        </p:sp>
      </p:grpSp>
      <p:grpSp>
        <p:nvGrpSpPr>
          <p:cNvPr id="13" name="Group 12">
            <a:extLst>
              <a:ext uri="{FF2B5EF4-FFF2-40B4-BE49-F238E27FC236}">
                <a16:creationId xmlns:a16="http://schemas.microsoft.com/office/drawing/2014/main" id="{39D09373-EC3D-41C5-83D1-9E91F6391878}"/>
              </a:ext>
            </a:extLst>
          </p:cNvPr>
          <p:cNvGrpSpPr/>
          <p:nvPr/>
        </p:nvGrpSpPr>
        <p:grpSpPr>
          <a:xfrm>
            <a:off x="4103006" y="3807018"/>
            <a:ext cx="3985987" cy="3050982"/>
            <a:chOff x="173455" y="2929988"/>
            <a:chExt cx="3985987" cy="3050982"/>
          </a:xfrm>
        </p:grpSpPr>
        <p:pic>
          <p:nvPicPr>
            <p:cNvPr id="8" name="Picture 7">
              <a:extLst>
                <a:ext uri="{FF2B5EF4-FFF2-40B4-BE49-F238E27FC236}">
                  <a16:creationId xmlns:a16="http://schemas.microsoft.com/office/drawing/2014/main" id="{FC4F3D6D-72E5-4315-8F3F-69B1B31E3A58}"/>
                </a:ext>
              </a:extLst>
            </p:cNvPr>
            <p:cNvPicPr>
              <a:picLocks noChangeAspect="1"/>
            </p:cNvPicPr>
            <p:nvPr/>
          </p:nvPicPr>
          <p:blipFill>
            <a:blip r:embed="rId4"/>
            <a:srcRect b="8185"/>
            <a:stretch>
              <a:fillRect/>
            </a:stretch>
          </p:blipFill>
          <p:spPr>
            <a:xfrm>
              <a:off x="173455" y="2929988"/>
              <a:ext cx="3985987" cy="2589318"/>
            </a:xfrm>
            <a:prstGeom prst="rect">
              <a:avLst/>
            </a:prstGeom>
          </p:spPr>
        </p:pic>
        <p:sp>
          <p:nvSpPr>
            <p:cNvPr id="12" name="TextBox 11">
              <a:extLst>
                <a:ext uri="{FF2B5EF4-FFF2-40B4-BE49-F238E27FC236}">
                  <a16:creationId xmlns:a16="http://schemas.microsoft.com/office/drawing/2014/main" id="{C5707529-96BC-289F-5A93-C7EDE48589A5}"/>
                </a:ext>
              </a:extLst>
            </p:cNvPr>
            <p:cNvSpPr txBox="1"/>
            <p:nvPr/>
          </p:nvSpPr>
          <p:spPr>
            <a:xfrm>
              <a:off x="1254884" y="5519305"/>
              <a:ext cx="13981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Adult ICU</a:t>
              </a:r>
            </a:p>
          </p:txBody>
        </p:sp>
      </p:grpSp>
      <p:pic>
        <p:nvPicPr>
          <p:cNvPr id="14" name="Picture 13">
            <a:extLst>
              <a:ext uri="{FF2B5EF4-FFF2-40B4-BE49-F238E27FC236}">
                <a16:creationId xmlns:a16="http://schemas.microsoft.com/office/drawing/2014/main" id="{E9EBEDC9-A3F4-EC07-2214-791D1C989D0D}"/>
              </a:ext>
            </a:extLst>
          </p:cNvPr>
          <p:cNvPicPr>
            <a:picLocks noChangeAspect="1"/>
          </p:cNvPicPr>
          <p:nvPr/>
        </p:nvPicPr>
        <p:blipFill>
          <a:blip r:embed="rId5"/>
          <a:srcRect b="7428"/>
          <a:stretch>
            <a:fillRect/>
          </a:stretch>
        </p:blipFill>
        <p:spPr>
          <a:xfrm>
            <a:off x="361534" y="2190149"/>
            <a:ext cx="2476500" cy="2468892"/>
          </a:xfrm>
          <a:prstGeom prst="rect">
            <a:avLst/>
          </a:prstGeom>
        </p:spPr>
      </p:pic>
      <p:sp>
        <p:nvSpPr>
          <p:cNvPr id="15" name="Arrow: Right 14">
            <a:extLst>
              <a:ext uri="{FF2B5EF4-FFF2-40B4-BE49-F238E27FC236}">
                <a16:creationId xmlns:a16="http://schemas.microsoft.com/office/drawing/2014/main" id="{BA83F13E-CA8F-93D3-8184-08775CECE41E}"/>
              </a:ext>
            </a:extLst>
          </p:cNvPr>
          <p:cNvSpPr/>
          <p:nvPr/>
        </p:nvSpPr>
        <p:spPr>
          <a:xfrm rot="19789322">
            <a:off x="3169516" y="2483499"/>
            <a:ext cx="1276208" cy="404585"/>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Arrow: Right 18">
            <a:extLst>
              <a:ext uri="{FF2B5EF4-FFF2-40B4-BE49-F238E27FC236}">
                <a16:creationId xmlns:a16="http://schemas.microsoft.com/office/drawing/2014/main" id="{B3E99C5F-FFC0-E43C-D8A3-D10841A5C2DA}"/>
              </a:ext>
            </a:extLst>
          </p:cNvPr>
          <p:cNvSpPr/>
          <p:nvPr/>
        </p:nvSpPr>
        <p:spPr>
          <a:xfrm rot="1810678" flipV="1">
            <a:off x="3169216" y="3971032"/>
            <a:ext cx="1280638" cy="404585"/>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02DF60A6-CC3A-F516-9116-42E39E952AAB}"/>
              </a:ext>
            </a:extLst>
          </p:cNvPr>
          <p:cNvSpPr txBox="1"/>
          <p:nvPr/>
        </p:nvSpPr>
        <p:spPr>
          <a:xfrm>
            <a:off x="309398" y="1332041"/>
            <a:ext cx="258077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18 – 25y old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Respiratory Failure</a:t>
            </a:r>
          </a:p>
        </p:txBody>
      </p:sp>
      <p:grpSp>
        <p:nvGrpSpPr>
          <p:cNvPr id="16" name="Group 15">
            <a:extLst>
              <a:ext uri="{FF2B5EF4-FFF2-40B4-BE49-F238E27FC236}">
                <a16:creationId xmlns:a16="http://schemas.microsoft.com/office/drawing/2014/main" id="{0DC0796D-0B2F-B78D-03C8-891CE78001A9}"/>
              </a:ext>
            </a:extLst>
          </p:cNvPr>
          <p:cNvGrpSpPr/>
          <p:nvPr/>
        </p:nvGrpSpPr>
        <p:grpSpPr>
          <a:xfrm>
            <a:off x="5258682" y="1716435"/>
            <a:ext cx="6718359" cy="3416320"/>
            <a:chOff x="5258682" y="1716435"/>
            <a:chExt cx="6718359" cy="3416320"/>
          </a:xfrm>
        </p:grpSpPr>
        <p:sp>
          <p:nvSpPr>
            <p:cNvPr id="2" name="Rectangle 1">
              <a:extLst>
                <a:ext uri="{FF2B5EF4-FFF2-40B4-BE49-F238E27FC236}">
                  <a16:creationId xmlns:a16="http://schemas.microsoft.com/office/drawing/2014/main" id="{FD95CEB8-C942-CEA8-03D5-F877BF65A9DC}"/>
                </a:ext>
              </a:extLst>
            </p:cNvPr>
            <p:cNvSpPr/>
            <p:nvPr/>
          </p:nvSpPr>
          <p:spPr>
            <a:xfrm>
              <a:off x="5767779" y="2962930"/>
              <a:ext cx="50526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00274C"/>
                  </a:solidFill>
                  <a:effectLst>
                    <a:outerShdw blurRad="38100" dist="25400" dir="5400000" algn="ctr" rotWithShape="0">
                      <a:srgbClr val="6E747A">
                        <a:alpha val="43000"/>
                      </a:srgbClr>
                    </a:outerShdw>
                  </a:effectLst>
                  <a:uLnTx/>
                  <a:uFillTx/>
                  <a:latin typeface="Aptos" panose="02110004020202020204"/>
                  <a:ea typeface="+mn-ea"/>
                  <a:cs typeface="+mn-cs"/>
                </a:rPr>
                <a:t>?</a:t>
              </a:r>
            </a:p>
          </p:txBody>
        </p:sp>
        <p:sp>
          <p:nvSpPr>
            <p:cNvPr id="3" name="Arrow: Curved Right 2">
              <a:extLst>
                <a:ext uri="{FF2B5EF4-FFF2-40B4-BE49-F238E27FC236}">
                  <a16:creationId xmlns:a16="http://schemas.microsoft.com/office/drawing/2014/main" id="{C5184531-B35C-92B9-7736-476BB10B83EB}"/>
                </a:ext>
              </a:extLst>
            </p:cNvPr>
            <p:cNvSpPr/>
            <p:nvPr/>
          </p:nvSpPr>
          <p:spPr>
            <a:xfrm>
              <a:off x="5258682" y="2830947"/>
              <a:ext cx="505267" cy="1147796"/>
            </a:xfrm>
            <a:prstGeom prst="curved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Arrow: Curved Right 3">
              <a:extLst>
                <a:ext uri="{FF2B5EF4-FFF2-40B4-BE49-F238E27FC236}">
                  <a16:creationId xmlns:a16="http://schemas.microsoft.com/office/drawing/2014/main" id="{0F6DB284-D08D-591E-81D3-86ACFD57F994}"/>
                </a:ext>
              </a:extLst>
            </p:cNvPr>
            <p:cNvSpPr/>
            <p:nvPr/>
          </p:nvSpPr>
          <p:spPr>
            <a:xfrm rot="10800000">
              <a:off x="6273046" y="2779261"/>
              <a:ext cx="505267" cy="1147796"/>
            </a:xfrm>
            <a:prstGeom prst="curved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B45E693A-D1C1-C4B4-1CB0-3A76913B4FA1}"/>
                </a:ext>
              </a:extLst>
            </p:cNvPr>
            <p:cNvSpPr txBox="1"/>
            <p:nvPr/>
          </p:nvSpPr>
          <p:spPr>
            <a:xfrm>
              <a:off x="7817513" y="1716435"/>
              <a:ext cx="4159528" cy="34163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Which ICU is a complicated multifactorial decision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No guideline or standard of care to guide this decision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Where the patient ends up can result in different care for the same patient</a:t>
              </a:r>
            </a:p>
          </p:txBody>
        </p:sp>
      </p:grpSp>
    </p:spTree>
    <p:extLst>
      <p:ext uri="{BB962C8B-B14F-4D97-AF65-F5344CB8AC3E}">
        <p14:creationId xmlns:p14="http://schemas.microsoft.com/office/powerpoint/2010/main" val="224224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9" grpId="0" animBg="1"/>
      <p:bldP spid="19"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34F6F-2093-C5A8-5B77-2A5233BBD921}"/>
              </a:ext>
            </a:extLst>
          </p:cNvPr>
          <p:cNvSpPr>
            <a:spLocks noGrp="1"/>
          </p:cNvSpPr>
          <p:nvPr>
            <p:ph type="title"/>
          </p:nvPr>
        </p:nvSpPr>
        <p:spPr>
          <a:xfrm>
            <a:off x="0" y="19277"/>
            <a:ext cx="12192000" cy="1325563"/>
          </a:xfrm>
        </p:spPr>
        <p:txBody>
          <a:bodyPr>
            <a:normAutofit/>
          </a:bodyPr>
          <a:lstStyle/>
          <a:p>
            <a:pPr algn="ctr"/>
            <a:r>
              <a:rPr lang="en-US" sz="3800" i="1" dirty="0"/>
              <a:t>AYA</a:t>
            </a:r>
            <a:r>
              <a:rPr lang="en-US" sz="3800" dirty="0"/>
              <a:t> aged patients </a:t>
            </a:r>
            <a:r>
              <a:rPr lang="en-US" sz="3800" i="1" dirty="0"/>
              <a:t>are a minority population </a:t>
            </a:r>
            <a:r>
              <a:rPr lang="en-US" sz="3800" dirty="0"/>
              <a:t>in ARDS studies</a:t>
            </a:r>
          </a:p>
        </p:txBody>
      </p:sp>
      <p:grpSp>
        <p:nvGrpSpPr>
          <p:cNvPr id="7" name="Group 6">
            <a:extLst>
              <a:ext uri="{FF2B5EF4-FFF2-40B4-BE49-F238E27FC236}">
                <a16:creationId xmlns:a16="http://schemas.microsoft.com/office/drawing/2014/main" id="{7FD3CD68-3C3B-AC1F-6130-2C48DB206DE0}"/>
              </a:ext>
            </a:extLst>
          </p:cNvPr>
          <p:cNvGrpSpPr/>
          <p:nvPr/>
        </p:nvGrpSpPr>
        <p:grpSpPr>
          <a:xfrm>
            <a:off x="897106" y="1388071"/>
            <a:ext cx="4241544" cy="4640721"/>
            <a:chOff x="898011" y="1721979"/>
            <a:chExt cx="4241544" cy="4640721"/>
          </a:xfrm>
        </p:grpSpPr>
        <p:pic>
          <p:nvPicPr>
            <p:cNvPr id="14" name="Picture 13">
              <a:extLst>
                <a:ext uri="{FF2B5EF4-FFF2-40B4-BE49-F238E27FC236}">
                  <a16:creationId xmlns:a16="http://schemas.microsoft.com/office/drawing/2014/main" id="{971D92F4-4DA9-139B-E91A-84449B15F437}"/>
                </a:ext>
              </a:extLst>
            </p:cNvPr>
            <p:cNvPicPr>
              <a:picLocks noChangeAspect="1"/>
            </p:cNvPicPr>
            <p:nvPr/>
          </p:nvPicPr>
          <p:blipFill>
            <a:blip r:embed="rId3"/>
            <a:stretch>
              <a:fillRect/>
            </a:stretch>
          </p:blipFill>
          <p:spPr>
            <a:xfrm>
              <a:off x="900541" y="1721979"/>
              <a:ext cx="4239014" cy="1316464"/>
            </a:xfrm>
            <a:prstGeom prst="rect">
              <a:avLst/>
            </a:prstGeom>
          </p:spPr>
        </p:pic>
        <p:grpSp>
          <p:nvGrpSpPr>
            <p:cNvPr id="89" name="Group 88">
              <a:extLst>
                <a:ext uri="{FF2B5EF4-FFF2-40B4-BE49-F238E27FC236}">
                  <a16:creationId xmlns:a16="http://schemas.microsoft.com/office/drawing/2014/main" id="{1613475E-5D85-3493-C073-383E8E75178D}"/>
                </a:ext>
              </a:extLst>
            </p:cNvPr>
            <p:cNvGrpSpPr/>
            <p:nvPr/>
          </p:nvGrpSpPr>
          <p:grpSpPr>
            <a:xfrm>
              <a:off x="898011" y="3280632"/>
              <a:ext cx="3665921" cy="952498"/>
              <a:chOff x="898011" y="2668634"/>
              <a:chExt cx="3665921" cy="952498"/>
            </a:xfrm>
          </p:grpSpPr>
          <p:pic>
            <p:nvPicPr>
              <p:cNvPr id="10" name="Picture 9">
                <a:extLst>
                  <a:ext uri="{FF2B5EF4-FFF2-40B4-BE49-F238E27FC236}">
                    <a16:creationId xmlns:a16="http://schemas.microsoft.com/office/drawing/2014/main" id="{D7584D9D-0136-4F9D-B372-6B8A22366274}"/>
                  </a:ext>
                </a:extLst>
              </p:cNvPr>
              <p:cNvPicPr>
                <a:picLocks noChangeAspect="1"/>
              </p:cNvPicPr>
              <p:nvPr/>
            </p:nvPicPr>
            <p:blipFill>
              <a:blip r:embed="rId4"/>
              <a:stretch>
                <a:fillRect/>
              </a:stretch>
            </p:blipFill>
            <p:spPr>
              <a:xfrm>
                <a:off x="898011" y="2668634"/>
                <a:ext cx="1643059" cy="952498"/>
              </a:xfrm>
              <a:prstGeom prst="rect">
                <a:avLst/>
              </a:prstGeom>
            </p:spPr>
          </p:pic>
          <p:sp>
            <p:nvSpPr>
              <p:cNvPr id="15" name="TextBox 14">
                <a:extLst>
                  <a:ext uri="{FF2B5EF4-FFF2-40B4-BE49-F238E27FC236}">
                    <a16:creationId xmlns:a16="http://schemas.microsoft.com/office/drawing/2014/main" id="{BD47D97B-F15D-0E10-5FD1-BC25EB6141C7}"/>
                  </a:ext>
                </a:extLst>
              </p:cNvPr>
              <p:cNvSpPr txBox="1"/>
              <p:nvPr/>
            </p:nvSpPr>
            <p:spPr>
              <a:xfrm>
                <a:off x="2606921" y="2960217"/>
                <a:ext cx="1957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Medically Complex</a:t>
                </a:r>
              </a:p>
            </p:txBody>
          </p:sp>
        </p:grpSp>
        <p:grpSp>
          <p:nvGrpSpPr>
            <p:cNvPr id="90" name="Group 89">
              <a:extLst>
                <a:ext uri="{FF2B5EF4-FFF2-40B4-BE49-F238E27FC236}">
                  <a16:creationId xmlns:a16="http://schemas.microsoft.com/office/drawing/2014/main" id="{3DEB866E-BC45-8275-1FB7-68011F7A7D98}"/>
                </a:ext>
              </a:extLst>
            </p:cNvPr>
            <p:cNvGrpSpPr/>
            <p:nvPr/>
          </p:nvGrpSpPr>
          <p:grpSpPr>
            <a:xfrm>
              <a:off x="1008434" y="4345417"/>
              <a:ext cx="3423795" cy="952498"/>
              <a:chOff x="1008434" y="3733419"/>
              <a:chExt cx="3423795" cy="952498"/>
            </a:xfrm>
          </p:grpSpPr>
          <p:pic>
            <p:nvPicPr>
              <p:cNvPr id="16" name="Picture 15">
                <a:extLst>
                  <a:ext uri="{FF2B5EF4-FFF2-40B4-BE49-F238E27FC236}">
                    <a16:creationId xmlns:a16="http://schemas.microsoft.com/office/drawing/2014/main" id="{F4D67991-4B32-BE7D-2DBD-6389B1D38704}"/>
                  </a:ext>
                </a:extLst>
              </p:cNvPr>
              <p:cNvPicPr>
                <a:picLocks noChangeAspect="1"/>
              </p:cNvPicPr>
              <p:nvPr/>
            </p:nvPicPr>
            <p:blipFill>
              <a:blip r:embed="rId5"/>
              <a:srcRect l="16547" t="19105" r="9280" b="31219"/>
              <a:stretch>
                <a:fillRect/>
              </a:stretch>
            </p:blipFill>
            <p:spPr>
              <a:xfrm>
                <a:off x="1008434" y="3733419"/>
                <a:ext cx="1422212" cy="952498"/>
              </a:xfrm>
              <a:prstGeom prst="rect">
                <a:avLst/>
              </a:prstGeom>
            </p:spPr>
          </p:pic>
          <p:sp>
            <p:nvSpPr>
              <p:cNvPr id="17" name="TextBox 16">
                <a:extLst>
                  <a:ext uri="{FF2B5EF4-FFF2-40B4-BE49-F238E27FC236}">
                    <a16:creationId xmlns:a16="http://schemas.microsoft.com/office/drawing/2014/main" id="{8ABF497F-EC3F-FACA-F69D-123DA28D9E1C}"/>
                  </a:ext>
                </a:extLst>
              </p:cNvPr>
              <p:cNvSpPr txBox="1"/>
              <p:nvPr/>
            </p:nvSpPr>
            <p:spPr>
              <a:xfrm>
                <a:off x="2606921" y="4025002"/>
                <a:ext cx="18253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Greater Mortality</a:t>
                </a:r>
              </a:p>
            </p:txBody>
          </p:sp>
        </p:grpSp>
        <p:grpSp>
          <p:nvGrpSpPr>
            <p:cNvPr id="91" name="Group 90">
              <a:extLst>
                <a:ext uri="{FF2B5EF4-FFF2-40B4-BE49-F238E27FC236}">
                  <a16:creationId xmlns:a16="http://schemas.microsoft.com/office/drawing/2014/main" id="{190B9B7F-F616-57A4-381D-A8941B9F1A86}"/>
                </a:ext>
              </a:extLst>
            </p:cNvPr>
            <p:cNvGrpSpPr/>
            <p:nvPr/>
          </p:nvGrpSpPr>
          <p:grpSpPr>
            <a:xfrm>
              <a:off x="1236496" y="5410202"/>
              <a:ext cx="3832702" cy="952498"/>
              <a:chOff x="1236496" y="4798204"/>
              <a:chExt cx="3832702" cy="952498"/>
            </a:xfrm>
          </p:grpSpPr>
          <p:pic>
            <p:nvPicPr>
              <p:cNvPr id="18" name="Picture 17">
                <a:extLst>
                  <a:ext uri="{FF2B5EF4-FFF2-40B4-BE49-F238E27FC236}">
                    <a16:creationId xmlns:a16="http://schemas.microsoft.com/office/drawing/2014/main" id="{486F5B62-DEB3-D94B-73B2-703901261AFF}"/>
                  </a:ext>
                </a:extLst>
              </p:cNvPr>
              <p:cNvPicPr>
                <a:picLocks noChangeAspect="1"/>
              </p:cNvPicPr>
              <p:nvPr/>
            </p:nvPicPr>
            <p:blipFill>
              <a:blip r:embed="rId6"/>
              <a:srcRect b="8449"/>
              <a:stretch>
                <a:fillRect/>
              </a:stretch>
            </p:blipFill>
            <p:spPr>
              <a:xfrm>
                <a:off x="1236496" y="4798204"/>
                <a:ext cx="966087" cy="952498"/>
              </a:xfrm>
              <a:prstGeom prst="rect">
                <a:avLst/>
              </a:prstGeom>
            </p:spPr>
          </p:pic>
          <p:sp>
            <p:nvSpPr>
              <p:cNvPr id="19" name="TextBox 18">
                <a:extLst>
                  <a:ext uri="{FF2B5EF4-FFF2-40B4-BE49-F238E27FC236}">
                    <a16:creationId xmlns:a16="http://schemas.microsoft.com/office/drawing/2014/main" id="{B668070C-2DDA-3198-D23C-F6A938431064}"/>
                  </a:ext>
                </a:extLst>
              </p:cNvPr>
              <p:cNvSpPr txBox="1"/>
              <p:nvPr/>
            </p:nvSpPr>
            <p:spPr>
              <a:xfrm>
                <a:off x="2606921" y="5089787"/>
                <a:ext cx="246227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More resource intensive</a:t>
                </a:r>
              </a:p>
            </p:txBody>
          </p:sp>
        </p:grpSp>
      </p:grpSp>
      <p:grpSp>
        <p:nvGrpSpPr>
          <p:cNvPr id="3" name="Group 2">
            <a:extLst>
              <a:ext uri="{FF2B5EF4-FFF2-40B4-BE49-F238E27FC236}">
                <a16:creationId xmlns:a16="http://schemas.microsoft.com/office/drawing/2014/main" id="{2D0AC9D0-DD20-825C-519B-90369881404F}"/>
              </a:ext>
            </a:extLst>
          </p:cNvPr>
          <p:cNvGrpSpPr/>
          <p:nvPr/>
        </p:nvGrpSpPr>
        <p:grpSpPr>
          <a:xfrm>
            <a:off x="5061356" y="2567191"/>
            <a:ext cx="6123115" cy="1735901"/>
            <a:chOff x="5060451" y="783279"/>
            <a:chExt cx="6123115" cy="1735901"/>
          </a:xfrm>
        </p:grpSpPr>
        <p:grpSp>
          <p:nvGrpSpPr>
            <p:cNvPr id="76" name="Group 75">
              <a:extLst>
                <a:ext uri="{FF2B5EF4-FFF2-40B4-BE49-F238E27FC236}">
                  <a16:creationId xmlns:a16="http://schemas.microsoft.com/office/drawing/2014/main" id="{20040841-C814-F5E9-C632-BFC5E26FFB36}"/>
                </a:ext>
              </a:extLst>
            </p:cNvPr>
            <p:cNvGrpSpPr/>
            <p:nvPr/>
          </p:nvGrpSpPr>
          <p:grpSpPr>
            <a:xfrm>
              <a:off x="5060451" y="783279"/>
              <a:ext cx="6123115" cy="1735901"/>
              <a:chOff x="5724525" y="1302065"/>
              <a:chExt cx="6123115" cy="1735901"/>
            </a:xfrm>
          </p:grpSpPr>
          <p:sp>
            <p:nvSpPr>
              <p:cNvPr id="47" name="Arc 46">
                <a:extLst>
                  <a:ext uri="{FF2B5EF4-FFF2-40B4-BE49-F238E27FC236}">
                    <a16:creationId xmlns:a16="http://schemas.microsoft.com/office/drawing/2014/main" id="{1B72C991-C53B-D733-5318-A98D628A4F46}"/>
                  </a:ext>
                </a:extLst>
              </p:cNvPr>
              <p:cNvSpPr/>
              <p:nvPr/>
            </p:nvSpPr>
            <p:spPr>
              <a:xfrm rot="5400000">
                <a:off x="8056051" y="-932643"/>
                <a:ext cx="903884" cy="5566935"/>
              </a:xfrm>
              <a:prstGeom prst="arc">
                <a:avLst>
                  <a:gd name="adj1" fmla="val 16199979"/>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75" name="Group 74">
                <a:extLst>
                  <a:ext uri="{FF2B5EF4-FFF2-40B4-BE49-F238E27FC236}">
                    <a16:creationId xmlns:a16="http://schemas.microsoft.com/office/drawing/2014/main" id="{6DCB5259-2069-AA97-2367-1529602034CC}"/>
                  </a:ext>
                </a:extLst>
              </p:cNvPr>
              <p:cNvGrpSpPr/>
              <p:nvPr/>
            </p:nvGrpSpPr>
            <p:grpSpPr>
              <a:xfrm>
                <a:off x="6972300" y="1302065"/>
                <a:ext cx="4875340" cy="1735901"/>
                <a:chOff x="6972300" y="1302065"/>
                <a:chExt cx="4875340" cy="1735901"/>
              </a:xfrm>
            </p:grpSpPr>
            <p:sp>
              <p:nvSpPr>
                <p:cNvPr id="26" name="Arrow: Right 25">
                  <a:extLst>
                    <a:ext uri="{FF2B5EF4-FFF2-40B4-BE49-F238E27FC236}">
                      <a16:creationId xmlns:a16="http://schemas.microsoft.com/office/drawing/2014/main" id="{404163C6-96C0-63D3-B54E-9F0343ACE0B5}"/>
                    </a:ext>
                  </a:extLst>
                </p:cNvPr>
                <p:cNvSpPr/>
                <p:nvPr/>
              </p:nvSpPr>
              <p:spPr>
                <a:xfrm>
                  <a:off x="8477250" y="2229767"/>
                  <a:ext cx="3370390" cy="55734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B05"/>
                      </a:solidFill>
                      <a:effectLst/>
                      <a:uLnTx/>
                      <a:uFillTx/>
                      <a:latin typeface="Aptos" panose="02110004020202020204"/>
                      <a:ea typeface="+mn-ea"/>
                      <a:cs typeface="+mn-cs"/>
                    </a:rPr>
                    <a:t>Increasing Age</a:t>
                  </a:r>
                </a:p>
              </p:txBody>
            </p:sp>
            <p:sp>
              <p:nvSpPr>
                <p:cNvPr id="28" name="Arrow: Right 27">
                  <a:extLst>
                    <a:ext uri="{FF2B5EF4-FFF2-40B4-BE49-F238E27FC236}">
                      <a16:creationId xmlns:a16="http://schemas.microsoft.com/office/drawing/2014/main" id="{2EA8C85B-B542-EBB8-F90D-A53BE48B4C71}"/>
                    </a:ext>
                  </a:extLst>
                </p:cNvPr>
                <p:cNvSpPr/>
                <p:nvPr/>
              </p:nvSpPr>
              <p:spPr>
                <a:xfrm rot="10800000" flipV="1">
                  <a:off x="6972300" y="2229767"/>
                  <a:ext cx="1504946" cy="55734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B05"/>
                      </a:solidFill>
                      <a:effectLst/>
                      <a:uLnTx/>
                      <a:uFillTx/>
                      <a:latin typeface="Aptos" panose="02110004020202020204"/>
                      <a:ea typeface="+mn-ea"/>
                      <a:cs typeface="+mn-cs"/>
                    </a:rPr>
                    <a:t>Dec age</a:t>
                  </a:r>
                </a:p>
              </p:txBody>
            </p:sp>
            <p:sp>
              <p:nvSpPr>
                <p:cNvPr id="29" name="TextBox 28">
                  <a:extLst>
                    <a:ext uri="{FF2B5EF4-FFF2-40B4-BE49-F238E27FC236}">
                      <a16:creationId xmlns:a16="http://schemas.microsoft.com/office/drawing/2014/main" id="{783056EE-4C0F-8827-20C3-C1909BCD00FB}"/>
                    </a:ext>
                  </a:extLst>
                </p:cNvPr>
                <p:cNvSpPr txBox="1"/>
                <p:nvPr/>
              </p:nvSpPr>
              <p:spPr>
                <a:xfrm>
                  <a:off x="8063675" y="1398881"/>
                  <a:ext cx="8271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Age 18</a:t>
                  </a:r>
                </a:p>
              </p:txBody>
            </p:sp>
            <p:cxnSp>
              <p:nvCxnSpPr>
                <p:cNvPr id="31" name="Straight Arrow Connector 30">
                  <a:extLst>
                    <a:ext uri="{FF2B5EF4-FFF2-40B4-BE49-F238E27FC236}">
                      <a16:creationId xmlns:a16="http://schemas.microsoft.com/office/drawing/2014/main" id="{5E31E543-6FA5-4870-606F-2CDAD70972F5}"/>
                    </a:ext>
                  </a:extLst>
                </p:cNvPr>
                <p:cNvCxnSpPr>
                  <a:cxnSpLocks/>
                  <a:stCxn id="29" idx="2"/>
                </p:cNvCxnSpPr>
                <p:nvPr/>
              </p:nvCxnSpPr>
              <p:spPr>
                <a:xfrm>
                  <a:off x="8477250" y="1768213"/>
                  <a:ext cx="0" cy="536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Double Bracket 32">
                  <a:extLst>
                    <a:ext uri="{FF2B5EF4-FFF2-40B4-BE49-F238E27FC236}">
                      <a16:creationId xmlns:a16="http://schemas.microsoft.com/office/drawing/2014/main" id="{FEC5227A-1FB6-CEEA-3EF0-655E7DC4A588}"/>
                    </a:ext>
                  </a:extLst>
                </p:cNvPr>
                <p:cNvSpPr/>
                <p:nvPr/>
              </p:nvSpPr>
              <p:spPr>
                <a:xfrm>
                  <a:off x="8343900" y="2668634"/>
                  <a:ext cx="438149" cy="369332"/>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TextBox 44">
                  <a:extLst>
                    <a:ext uri="{FF2B5EF4-FFF2-40B4-BE49-F238E27FC236}">
                      <a16:creationId xmlns:a16="http://schemas.microsoft.com/office/drawing/2014/main" id="{D7BB1F39-8EF9-8448-E40C-F8780FB818B4}"/>
                    </a:ext>
                  </a:extLst>
                </p:cNvPr>
                <p:cNvSpPr txBox="1"/>
                <p:nvPr/>
              </p:nvSpPr>
              <p:spPr>
                <a:xfrm>
                  <a:off x="8292045" y="2668634"/>
                  <a:ext cx="6323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AYA</a:t>
                  </a:r>
                </a:p>
              </p:txBody>
            </p:sp>
            <p:cxnSp>
              <p:nvCxnSpPr>
                <p:cNvPr id="49" name="Straight Connector 48">
                  <a:extLst>
                    <a:ext uri="{FF2B5EF4-FFF2-40B4-BE49-F238E27FC236}">
                      <a16:creationId xmlns:a16="http://schemas.microsoft.com/office/drawing/2014/main" id="{9AC3B5E9-12B8-A166-F648-0CD37D84F530}"/>
                    </a:ext>
                  </a:extLst>
                </p:cNvPr>
                <p:cNvCxnSpPr>
                  <a:cxnSpLocks/>
                </p:cNvCxnSpPr>
                <p:nvPr/>
              </p:nvCxnSpPr>
              <p:spPr>
                <a:xfrm>
                  <a:off x="8477246" y="2302767"/>
                  <a:ext cx="28142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10A4829-D78E-7E24-D6A3-C7176DEDDBF5}"/>
                    </a:ext>
                  </a:extLst>
                </p:cNvPr>
                <p:cNvCxnSpPr>
                  <a:cxnSpLocks/>
                </p:cNvCxnSpPr>
                <p:nvPr/>
              </p:nvCxnSpPr>
              <p:spPr>
                <a:xfrm>
                  <a:off x="11291461" y="1857375"/>
                  <a:ext cx="0" cy="4453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D01D09-9165-1EBB-CB0F-F84A0E3DF0B4}"/>
                    </a:ext>
                  </a:extLst>
                </p:cNvPr>
                <p:cNvCxnSpPr/>
                <p:nvPr/>
              </p:nvCxnSpPr>
              <p:spPr>
                <a:xfrm>
                  <a:off x="10492395" y="1672927"/>
                  <a:ext cx="485775" cy="5279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C7CB24E-926A-1D65-A565-897C1F68AD49}"/>
                    </a:ext>
                  </a:extLst>
                </p:cNvPr>
                <p:cNvSpPr txBox="1"/>
                <p:nvPr/>
              </p:nvSpPr>
              <p:spPr>
                <a:xfrm>
                  <a:off x="9546937" y="1302065"/>
                  <a:ext cx="18009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Contribution to n</a:t>
                  </a:r>
                </a:p>
              </p:txBody>
            </p:sp>
            <p:grpSp>
              <p:nvGrpSpPr>
                <p:cNvPr id="67" name="Group 66">
                  <a:extLst>
                    <a:ext uri="{FF2B5EF4-FFF2-40B4-BE49-F238E27FC236}">
                      <a16:creationId xmlns:a16="http://schemas.microsoft.com/office/drawing/2014/main" id="{F4B2575E-61AB-8085-1B16-42F3CCB27FEE}"/>
                    </a:ext>
                  </a:extLst>
                </p:cNvPr>
                <p:cNvGrpSpPr/>
                <p:nvPr/>
              </p:nvGrpSpPr>
              <p:grpSpPr>
                <a:xfrm>
                  <a:off x="7315722" y="2162775"/>
                  <a:ext cx="676272" cy="236806"/>
                  <a:chOff x="7800975" y="3914776"/>
                  <a:chExt cx="676272" cy="156111"/>
                </a:xfrm>
              </p:grpSpPr>
              <p:sp>
                <p:nvSpPr>
                  <p:cNvPr id="61" name="Arc 60">
                    <a:extLst>
                      <a:ext uri="{FF2B5EF4-FFF2-40B4-BE49-F238E27FC236}">
                        <a16:creationId xmlns:a16="http://schemas.microsoft.com/office/drawing/2014/main" id="{1D16916C-736F-224C-9BB9-498EF0613841}"/>
                      </a:ext>
                    </a:extLst>
                  </p:cNvPr>
                  <p:cNvSpPr/>
                  <p:nvPr/>
                </p:nvSpPr>
                <p:spPr>
                  <a:xfrm>
                    <a:off x="7800975" y="3914777"/>
                    <a:ext cx="676272" cy="15611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65" name="Straight Connector 64">
                    <a:extLst>
                      <a:ext uri="{FF2B5EF4-FFF2-40B4-BE49-F238E27FC236}">
                        <a16:creationId xmlns:a16="http://schemas.microsoft.com/office/drawing/2014/main" id="{EE508907-8B63-EDC1-A7B5-10003CD89B28}"/>
                      </a:ext>
                    </a:extLst>
                  </p:cNvPr>
                  <p:cNvCxnSpPr>
                    <a:cxnSpLocks/>
                  </p:cNvCxnSpPr>
                  <p:nvPr/>
                </p:nvCxnSpPr>
                <p:spPr>
                  <a:xfrm>
                    <a:off x="7800975" y="3914776"/>
                    <a:ext cx="338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5601DB4-9651-2F64-F8AF-31376830DCCA}"/>
                    </a:ext>
                  </a:extLst>
                </p:cNvPr>
                <p:cNvGrpSpPr/>
                <p:nvPr/>
              </p:nvGrpSpPr>
              <p:grpSpPr>
                <a:xfrm rot="10800000">
                  <a:off x="7982467" y="2216304"/>
                  <a:ext cx="494765" cy="86462"/>
                  <a:chOff x="7800975" y="3914776"/>
                  <a:chExt cx="676272" cy="156111"/>
                </a:xfrm>
              </p:grpSpPr>
              <p:sp>
                <p:nvSpPr>
                  <p:cNvPr id="69" name="Arc 68">
                    <a:extLst>
                      <a:ext uri="{FF2B5EF4-FFF2-40B4-BE49-F238E27FC236}">
                        <a16:creationId xmlns:a16="http://schemas.microsoft.com/office/drawing/2014/main" id="{D1CF9A0C-A8A2-43B7-1126-1298C8456E61}"/>
                      </a:ext>
                    </a:extLst>
                  </p:cNvPr>
                  <p:cNvSpPr/>
                  <p:nvPr/>
                </p:nvSpPr>
                <p:spPr>
                  <a:xfrm>
                    <a:off x="7800975" y="3914777"/>
                    <a:ext cx="676272" cy="15611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70" name="Straight Connector 69">
                    <a:extLst>
                      <a:ext uri="{FF2B5EF4-FFF2-40B4-BE49-F238E27FC236}">
                        <a16:creationId xmlns:a16="http://schemas.microsoft.com/office/drawing/2014/main" id="{6C4EAE75-9401-8176-BFB3-DB4F5C1A0D13}"/>
                      </a:ext>
                    </a:extLst>
                  </p:cNvPr>
                  <p:cNvCxnSpPr>
                    <a:cxnSpLocks/>
                  </p:cNvCxnSpPr>
                  <p:nvPr/>
                </p:nvCxnSpPr>
                <p:spPr>
                  <a:xfrm>
                    <a:off x="7800975" y="3914776"/>
                    <a:ext cx="338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54D3EF3C-2549-21C9-1CCC-F9103C00348E}"/>
                    </a:ext>
                  </a:extLst>
                </p:cNvPr>
                <p:cNvCxnSpPr>
                  <a:cxnSpLocks/>
                </p:cNvCxnSpPr>
                <p:nvPr/>
              </p:nvCxnSpPr>
              <p:spPr>
                <a:xfrm>
                  <a:off x="7315722" y="2302765"/>
                  <a:ext cx="11809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44598A2-BB1D-5923-8597-9B227128EC6A}"/>
                    </a:ext>
                  </a:extLst>
                </p:cNvPr>
                <p:cNvCxnSpPr>
                  <a:cxnSpLocks/>
                </p:cNvCxnSpPr>
                <p:nvPr/>
              </p:nvCxnSpPr>
              <p:spPr>
                <a:xfrm>
                  <a:off x="7315722" y="2162775"/>
                  <a:ext cx="0" cy="1399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0" name="Right Bracket 99">
              <a:extLst>
                <a:ext uri="{FF2B5EF4-FFF2-40B4-BE49-F238E27FC236}">
                  <a16:creationId xmlns:a16="http://schemas.microsoft.com/office/drawing/2014/main" id="{AB46D250-9AFD-053D-7BE5-F7D6C93C1EEA}"/>
                </a:ext>
              </a:extLst>
            </p:cNvPr>
            <p:cNvSpPr/>
            <p:nvPr/>
          </p:nvSpPr>
          <p:spPr>
            <a:xfrm>
              <a:off x="10683805" y="1332038"/>
              <a:ext cx="45719" cy="44539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1" name="TextBox 100">
              <a:extLst>
                <a:ext uri="{FF2B5EF4-FFF2-40B4-BE49-F238E27FC236}">
                  <a16:creationId xmlns:a16="http://schemas.microsoft.com/office/drawing/2014/main" id="{9DDF7B2B-89F4-CA56-BA45-E71EE8F7B25A}"/>
                </a:ext>
              </a:extLst>
            </p:cNvPr>
            <p:cNvSpPr txBox="1"/>
            <p:nvPr/>
          </p:nvSpPr>
          <p:spPr>
            <a:xfrm>
              <a:off x="10673933" y="1422785"/>
              <a:ext cx="29687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grpSp>
      <p:sp>
        <p:nvSpPr>
          <p:cNvPr id="8" name="TextBox 7">
            <a:extLst>
              <a:ext uri="{FF2B5EF4-FFF2-40B4-BE49-F238E27FC236}">
                <a16:creationId xmlns:a16="http://schemas.microsoft.com/office/drawing/2014/main" id="{929E57BD-0173-752A-ABC0-778FE16B9057}"/>
              </a:ext>
            </a:extLst>
          </p:cNvPr>
          <p:cNvSpPr txBox="1"/>
          <p:nvPr/>
        </p:nvSpPr>
        <p:spPr>
          <a:xfrm>
            <a:off x="0" y="6438613"/>
            <a:ext cx="57531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Gochenour KS, Ross MH, Flori HR, Kohne JG. Adolescents and Young Adults With Respiratory Failure in US PICUs: A Pediatric Health Information System Database Study, 2011–2022</a:t>
            </a:r>
            <a:r>
              <a:rPr kumimoji="0" lang="en-US" sz="1000" b="0" i="1" u="none" strike="noStrike" kern="1200" cap="none" spc="0" normalizeH="0" baseline="0" noProof="0" dirty="0">
                <a:ln>
                  <a:noFill/>
                </a:ln>
                <a:solidFill>
                  <a:prstClr val="black"/>
                </a:solidFill>
                <a:effectLst/>
                <a:uLnTx/>
                <a:uFillTx/>
                <a:latin typeface="Aptos" panose="02110004020202020204"/>
                <a:ea typeface="+mn-ea"/>
                <a:cs typeface="+mn-cs"/>
              </a:rPr>
              <a:t>. PCCM</a:t>
            </a: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 2025.</a:t>
            </a:r>
            <a:endParaRPr kumimoji="0" lang="en-US" sz="1000" b="0" i="0" u="none" strike="noStrike" kern="1200" cap="none" spc="0" normalizeH="0" baseline="0" noProof="0" dirty="0">
              <a:ln>
                <a:noFill/>
              </a:ln>
              <a:solidFill>
                <a:srgbClr val="0E2841"/>
              </a:solidFill>
              <a:effectLst/>
              <a:uLnTx/>
              <a:uFillTx/>
              <a:latin typeface="Aptos" panose="02110004020202020204"/>
              <a:ea typeface="+mn-ea"/>
              <a:cs typeface="+mn-cs"/>
            </a:endParaRPr>
          </a:p>
        </p:txBody>
      </p:sp>
      <p:grpSp>
        <p:nvGrpSpPr>
          <p:cNvPr id="4" name="Group 3">
            <a:extLst>
              <a:ext uri="{FF2B5EF4-FFF2-40B4-BE49-F238E27FC236}">
                <a16:creationId xmlns:a16="http://schemas.microsoft.com/office/drawing/2014/main" id="{EC8D5039-8DC0-A9D5-E697-D11FF4886C01}"/>
              </a:ext>
            </a:extLst>
          </p:cNvPr>
          <p:cNvGrpSpPr/>
          <p:nvPr/>
        </p:nvGrpSpPr>
        <p:grpSpPr>
          <a:xfrm>
            <a:off x="5970068" y="3931475"/>
            <a:ext cx="4973071" cy="956186"/>
            <a:chOff x="5915900" y="3931475"/>
            <a:chExt cx="4973071" cy="956186"/>
          </a:xfrm>
        </p:grpSpPr>
        <p:cxnSp>
          <p:nvCxnSpPr>
            <p:cNvPr id="5" name="Straight Arrow Connector 4">
              <a:extLst>
                <a:ext uri="{FF2B5EF4-FFF2-40B4-BE49-F238E27FC236}">
                  <a16:creationId xmlns:a16="http://schemas.microsoft.com/office/drawing/2014/main" id="{4B52E561-9528-6402-8C18-5C1627DC6D24}"/>
                </a:ext>
              </a:extLst>
            </p:cNvPr>
            <p:cNvCxnSpPr/>
            <p:nvPr/>
          </p:nvCxnSpPr>
          <p:spPr>
            <a:xfrm flipV="1">
              <a:off x="9829226" y="3931475"/>
              <a:ext cx="0" cy="58685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BE09CCC-937A-2D40-4AB4-2186797D240F}"/>
                </a:ext>
              </a:extLst>
            </p:cNvPr>
            <p:cNvSpPr txBox="1"/>
            <p:nvPr/>
          </p:nvSpPr>
          <p:spPr>
            <a:xfrm>
              <a:off x="8769480" y="4508701"/>
              <a:ext cx="21194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rial" panose="020B0604020202020204" pitchFamily="34" charset="0"/>
                  <a:ea typeface="+mn-ea"/>
                  <a:cs typeface="Arial" panose="020B0604020202020204" pitchFamily="34" charset="0"/>
                </a:rPr>
                <a:t>Age 56 ± 16 years</a:t>
              </a:r>
            </a:p>
          </p:txBody>
        </p:sp>
        <p:sp>
          <p:nvSpPr>
            <p:cNvPr id="11" name="Double Bracket 10">
              <a:extLst>
                <a:ext uri="{FF2B5EF4-FFF2-40B4-BE49-F238E27FC236}">
                  <a16:creationId xmlns:a16="http://schemas.microsoft.com/office/drawing/2014/main" id="{C8FDF6F5-1BC8-2657-4DC2-DB29122A048E}"/>
                </a:ext>
              </a:extLst>
            </p:cNvPr>
            <p:cNvSpPr/>
            <p:nvPr/>
          </p:nvSpPr>
          <p:spPr>
            <a:xfrm>
              <a:off x="9372025" y="3931475"/>
              <a:ext cx="914400" cy="473653"/>
            </a:xfrm>
            <a:prstGeom prst="bracketPair">
              <a:avLst/>
            </a:prstGeom>
            <a:ln w="12700"/>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12" name="Straight Arrow Connector 11">
              <a:extLst>
                <a:ext uri="{FF2B5EF4-FFF2-40B4-BE49-F238E27FC236}">
                  <a16:creationId xmlns:a16="http://schemas.microsoft.com/office/drawing/2014/main" id="{02D262DF-0B95-9990-4682-6BC856532356}"/>
                </a:ext>
              </a:extLst>
            </p:cNvPr>
            <p:cNvCxnSpPr/>
            <p:nvPr/>
          </p:nvCxnSpPr>
          <p:spPr>
            <a:xfrm flipV="1">
              <a:off x="6815345" y="3944593"/>
              <a:ext cx="0" cy="586854"/>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Double Bracket 12">
              <a:extLst>
                <a:ext uri="{FF2B5EF4-FFF2-40B4-BE49-F238E27FC236}">
                  <a16:creationId xmlns:a16="http://schemas.microsoft.com/office/drawing/2014/main" id="{19C6474E-44B6-B7B9-4052-837C9376D339}"/>
                </a:ext>
              </a:extLst>
            </p:cNvPr>
            <p:cNvSpPr/>
            <p:nvPr/>
          </p:nvSpPr>
          <p:spPr>
            <a:xfrm>
              <a:off x="6717536" y="3963366"/>
              <a:ext cx="204717" cy="473653"/>
            </a:xfrm>
            <a:prstGeom prst="bracketPair">
              <a:avLst/>
            </a:prstGeom>
            <a:ln w="12700"/>
          </p:spPr>
          <p:style>
            <a:lnRef idx="2">
              <a:schemeClr val="dk1"/>
            </a:lnRef>
            <a:fillRef idx="0">
              <a:schemeClr val="dk1"/>
            </a:fillRef>
            <a:effectRef idx="1">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TextBox 19">
              <a:extLst>
                <a:ext uri="{FF2B5EF4-FFF2-40B4-BE49-F238E27FC236}">
                  <a16:creationId xmlns:a16="http://schemas.microsoft.com/office/drawing/2014/main" id="{74150262-69C5-4E59-1BFA-2481E116BDA2}"/>
                </a:ext>
              </a:extLst>
            </p:cNvPr>
            <p:cNvSpPr txBox="1"/>
            <p:nvPr/>
          </p:nvSpPr>
          <p:spPr>
            <a:xfrm>
              <a:off x="5915900" y="4518329"/>
              <a:ext cx="17988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rial" panose="020B0604020202020204" pitchFamily="34" charset="0"/>
                  <a:ea typeface="+mn-ea"/>
                  <a:cs typeface="Arial" panose="020B0604020202020204" pitchFamily="34" charset="0"/>
                </a:rPr>
                <a:t>Age 3 ± 1 years</a:t>
              </a:r>
            </a:p>
          </p:txBody>
        </p:sp>
      </p:grpSp>
      <p:grpSp>
        <p:nvGrpSpPr>
          <p:cNvPr id="21" name="Group 20">
            <a:extLst>
              <a:ext uri="{FF2B5EF4-FFF2-40B4-BE49-F238E27FC236}">
                <a16:creationId xmlns:a16="http://schemas.microsoft.com/office/drawing/2014/main" id="{A8336F61-D28F-5380-C238-D8EADECDD405}"/>
              </a:ext>
            </a:extLst>
          </p:cNvPr>
          <p:cNvGrpSpPr/>
          <p:nvPr/>
        </p:nvGrpSpPr>
        <p:grpSpPr>
          <a:xfrm>
            <a:off x="5970068" y="4887098"/>
            <a:ext cx="5159339" cy="927662"/>
            <a:chOff x="5970068" y="4878033"/>
            <a:chExt cx="5159339" cy="927662"/>
          </a:xfrm>
        </p:grpSpPr>
        <p:sp>
          <p:nvSpPr>
            <p:cNvPr id="22" name="TextBox 21">
              <a:extLst>
                <a:ext uri="{FF2B5EF4-FFF2-40B4-BE49-F238E27FC236}">
                  <a16:creationId xmlns:a16="http://schemas.microsoft.com/office/drawing/2014/main" id="{BAA53145-7037-7CE8-E2AF-2836299BF4C1}"/>
                </a:ext>
              </a:extLst>
            </p:cNvPr>
            <p:cNvSpPr txBox="1"/>
            <p:nvPr/>
          </p:nvSpPr>
          <p:spPr>
            <a:xfrm>
              <a:off x="5970068" y="4878033"/>
              <a:ext cx="260231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PALISI – Prone Positioning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PARDIE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Oxy-PICU</a:t>
              </a:r>
            </a:p>
          </p:txBody>
        </p:sp>
        <p:sp>
          <p:nvSpPr>
            <p:cNvPr id="23" name="TextBox 22">
              <a:extLst>
                <a:ext uri="{FF2B5EF4-FFF2-40B4-BE49-F238E27FC236}">
                  <a16:creationId xmlns:a16="http://schemas.microsoft.com/office/drawing/2014/main" id="{F977F1C6-C409-CC54-FFC9-34659E332985}"/>
                </a:ext>
              </a:extLst>
            </p:cNvPr>
            <p:cNvSpPr txBox="1"/>
            <p:nvPr/>
          </p:nvSpPr>
          <p:spPr>
            <a:xfrm>
              <a:off x="8823648" y="4882365"/>
              <a:ext cx="230575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OSCILLATE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E2841">
                      <a:lumMod val="50000"/>
                    </a:srgbClr>
                  </a:solidFill>
                  <a:effectLst/>
                  <a:uLnTx/>
                  <a:uFillTx/>
                  <a:latin typeface="Aptos" panose="02110004020202020204"/>
                  <a:ea typeface="+mn-ea"/>
                  <a:cs typeface="+mn-cs"/>
                </a:rPr>
                <a:t>ARDSNet</a:t>
              </a: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 Tidal Volume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PROSEVA</a:t>
              </a:r>
            </a:p>
          </p:txBody>
        </p:sp>
      </p:grpSp>
    </p:spTree>
    <p:extLst>
      <p:ext uri="{BB962C8B-B14F-4D97-AF65-F5344CB8AC3E}">
        <p14:creationId xmlns:p14="http://schemas.microsoft.com/office/powerpoint/2010/main" val="68655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88B7-C4C8-A286-288B-ECB57D07E13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E37C76F-375C-01B7-192A-5CC5C5CDCC55}"/>
              </a:ext>
            </a:extLst>
          </p:cNvPr>
          <p:cNvSpPr/>
          <p:nvPr/>
        </p:nvSpPr>
        <p:spPr>
          <a:xfrm>
            <a:off x="0" y="1340376"/>
            <a:ext cx="12192000" cy="55176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8">
            <a:extLst>
              <a:ext uri="{FF2B5EF4-FFF2-40B4-BE49-F238E27FC236}">
                <a16:creationId xmlns:a16="http://schemas.microsoft.com/office/drawing/2014/main" id="{F5A71944-3719-5AD0-3C6F-5547A4095C92}"/>
              </a:ext>
            </a:extLst>
          </p:cNvPr>
          <p:cNvSpPr txBox="1">
            <a:spLocks/>
          </p:cNvSpPr>
          <p:nvPr/>
        </p:nvSpPr>
        <p:spPr>
          <a:xfrm>
            <a:off x="0" y="0"/>
            <a:ext cx="12192000" cy="1536192"/>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3900" b="0" dirty="0">
                <a:solidFill>
                  <a:schemeClr val="bg1"/>
                </a:solidFill>
              </a:rPr>
              <a:t>Worse NPOD Trajectory Associated with </a:t>
            </a:r>
            <a:br>
              <a:rPr lang="en-US" sz="3900" b="0" dirty="0">
                <a:solidFill>
                  <a:schemeClr val="bg1"/>
                </a:solidFill>
              </a:rPr>
            </a:br>
            <a:r>
              <a:rPr lang="en-US" sz="3900" b="0" dirty="0">
                <a:solidFill>
                  <a:schemeClr val="bg1"/>
                </a:solidFill>
              </a:rPr>
              <a:t>Increasing Proportion of Hyperinflammatory Subphenotype</a:t>
            </a:r>
          </a:p>
        </p:txBody>
      </p:sp>
      <p:graphicFrame>
        <p:nvGraphicFramePr>
          <p:cNvPr id="2" name="Chart 1">
            <a:extLst>
              <a:ext uri="{FF2B5EF4-FFF2-40B4-BE49-F238E27FC236}">
                <a16:creationId xmlns:a16="http://schemas.microsoft.com/office/drawing/2014/main" id="{C137A911-B674-3C26-A659-65A4CF748108}"/>
              </a:ext>
            </a:extLst>
          </p:cNvPr>
          <p:cNvGraphicFramePr>
            <a:graphicFrameLocks/>
          </p:cNvGraphicFramePr>
          <p:nvPr>
            <p:extLst>
              <p:ext uri="{D42A27DB-BD31-4B8C-83A1-F6EECF244321}">
                <p14:modId xmlns:p14="http://schemas.microsoft.com/office/powerpoint/2010/main" val="1214592798"/>
              </p:ext>
            </p:extLst>
          </p:nvPr>
        </p:nvGraphicFramePr>
        <p:xfrm>
          <a:off x="0" y="1536191"/>
          <a:ext cx="12192000" cy="53218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22243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A7FC8B-5929-77F6-9461-6188EA0BC754}"/>
              </a:ext>
            </a:extLst>
          </p:cNvPr>
          <p:cNvSpPr>
            <a:spLocks noGrp="1"/>
          </p:cNvSpPr>
          <p:nvPr>
            <p:ph type="title"/>
          </p:nvPr>
        </p:nvSpPr>
        <p:spPr>
          <a:xfrm>
            <a:off x="339437" y="124972"/>
            <a:ext cx="11513126" cy="981238"/>
          </a:xfrm>
        </p:spPr>
        <p:txBody>
          <a:bodyPr>
            <a:noAutofit/>
          </a:bodyPr>
          <a:lstStyle/>
          <a:p>
            <a:pPr algn="ctr"/>
            <a:r>
              <a:rPr lang="en-US" sz="3600" dirty="0"/>
              <a:t>We </a:t>
            </a:r>
            <a:r>
              <a:rPr lang="en-US" sz="3600" i="1" dirty="0"/>
              <a:t>hypothesized </a:t>
            </a:r>
            <a:r>
              <a:rPr lang="en-US" sz="3600" dirty="0"/>
              <a:t>pediatric &amp; adult ICUs </a:t>
            </a:r>
            <a:br>
              <a:rPr lang="en-US" sz="3600" dirty="0"/>
            </a:br>
            <a:r>
              <a:rPr lang="en-US" sz="3600" dirty="0"/>
              <a:t>use</a:t>
            </a:r>
            <a:r>
              <a:rPr lang="en-US" sz="3600" i="1" dirty="0"/>
              <a:t> different ventilator strategies </a:t>
            </a:r>
            <a:r>
              <a:rPr lang="en-US" sz="3600" dirty="0"/>
              <a:t>for AYA</a:t>
            </a:r>
            <a:r>
              <a:rPr lang="en-US" sz="3600" i="1" dirty="0"/>
              <a:t> </a:t>
            </a:r>
            <a:endParaRPr lang="en-US" sz="3600" dirty="0"/>
          </a:p>
        </p:txBody>
      </p:sp>
      <p:grpSp>
        <p:nvGrpSpPr>
          <p:cNvPr id="18" name="Group 17">
            <a:extLst>
              <a:ext uri="{FF2B5EF4-FFF2-40B4-BE49-F238E27FC236}">
                <a16:creationId xmlns:a16="http://schemas.microsoft.com/office/drawing/2014/main" id="{F17FFA6B-0C82-7689-FAD0-BB23909231E3}"/>
              </a:ext>
            </a:extLst>
          </p:cNvPr>
          <p:cNvGrpSpPr/>
          <p:nvPr/>
        </p:nvGrpSpPr>
        <p:grpSpPr>
          <a:xfrm>
            <a:off x="512030" y="1355995"/>
            <a:ext cx="11340533" cy="2616388"/>
            <a:chOff x="512030" y="1355995"/>
            <a:chExt cx="11340533" cy="2616388"/>
          </a:xfrm>
        </p:grpSpPr>
        <p:sp>
          <p:nvSpPr>
            <p:cNvPr id="14" name="TextBox 13">
              <a:extLst>
                <a:ext uri="{FF2B5EF4-FFF2-40B4-BE49-F238E27FC236}">
                  <a16:creationId xmlns:a16="http://schemas.microsoft.com/office/drawing/2014/main" id="{515FD5E4-F4C5-0D02-3BA5-3C7565EEF47C}"/>
                </a:ext>
              </a:extLst>
            </p:cNvPr>
            <p:cNvSpPr txBox="1"/>
            <p:nvPr/>
          </p:nvSpPr>
          <p:spPr>
            <a:xfrm>
              <a:off x="873872" y="1355995"/>
              <a:ext cx="44405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Pediatric ICU PALICC-2 c. 2023</a:t>
              </a:r>
            </a:p>
          </p:txBody>
        </p:sp>
        <p:pic>
          <p:nvPicPr>
            <p:cNvPr id="15" name="Picture 14">
              <a:extLst>
                <a:ext uri="{FF2B5EF4-FFF2-40B4-BE49-F238E27FC236}">
                  <a16:creationId xmlns:a16="http://schemas.microsoft.com/office/drawing/2014/main" id="{C2383E27-35A8-88BF-3C11-D3411A1FBAF7}"/>
                </a:ext>
              </a:extLst>
            </p:cNvPr>
            <p:cNvPicPr>
              <a:picLocks noChangeAspect="1"/>
            </p:cNvPicPr>
            <p:nvPr/>
          </p:nvPicPr>
          <p:blipFill>
            <a:blip r:embed="rId3"/>
            <a:srcRect l="16347" t="49254" r="11801" b="16562"/>
            <a:stretch>
              <a:fillRect/>
            </a:stretch>
          </p:blipFill>
          <p:spPr>
            <a:xfrm>
              <a:off x="6395412" y="2131996"/>
              <a:ext cx="5457151" cy="1656391"/>
            </a:xfrm>
            <a:prstGeom prst="rect">
              <a:avLst/>
            </a:prstGeom>
          </p:spPr>
        </p:pic>
        <p:sp>
          <p:nvSpPr>
            <p:cNvPr id="16" name="TextBox 15">
              <a:extLst>
                <a:ext uri="{FF2B5EF4-FFF2-40B4-BE49-F238E27FC236}">
                  <a16:creationId xmlns:a16="http://schemas.microsoft.com/office/drawing/2014/main" id="{17A22D6B-AA71-D8B2-C21E-8D79840B3B45}"/>
                </a:ext>
              </a:extLst>
            </p:cNvPr>
            <p:cNvSpPr txBox="1"/>
            <p:nvPr/>
          </p:nvSpPr>
          <p:spPr>
            <a:xfrm>
              <a:off x="7277662" y="1360337"/>
              <a:ext cx="41101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Adult ICU ATS – 2023 Update</a:t>
              </a:r>
            </a:p>
          </p:txBody>
        </p:sp>
        <p:grpSp>
          <p:nvGrpSpPr>
            <p:cNvPr id="12" name="Group 11">
              <a:extLst>
                <a:ext uri="{FF2B5EF4-FFF2-40B4-BE49-F238E27FC236}">
                  <a16:creationId xmlns:a16="http://schemas.microsoft.com/office/drawing/2014/main" id="{A31EEC21-4395-3EB7-024C-B1A31129553C}"/>
                </a:ext>
              </a:extLst>
            </p:cNvPr>
            <p:cNvGrpSpPr/>
            <p:nvPr/>
          </p:nvGrpSpPr>
          <p:grpSpPr>
            <a:xfrm>
              <a:off x="512030" y="1904955"/>
              <a:ext cx="5116848" cy="2067428"/>
              <a:chOff x="512030" y="1904955"/>
              <a:chExt cx="5116848" cy="2067428"/>
            </a:xfrm>
          </p:grpSpPr>
          <p:pic>
            <p:nvPicPr>
              <p:cNvPr id="13" name="Picture 12">
                <a:extLst>
                  <a:ext uri="{FF2B5EF4-FFF2-40B4-BE49-F238E27FC236}">
                    <a16:creationId xmlns:a16="http://schemas.microsoft.com/office/drawing/2014/main" id="{2235A4C3-A3AB-AC50-C97E-4AC2EF9385E7}"/>
                  </a:ext>
                </a:extLst>
              </p:cNvPr>
              <p:cNvPicPr>
                <a:picLocks noChangeAspect="1"/>
              </p:cNvPicPr>
              <p:nvPr/>
            </p:nvPicPr>
            <p:blipFill>
              <a:blip r:embed="rId4"/>
              <a:srcRect l="38066" t="39688"/>
              <a:stretch>
                <a:fillRect/>
              </a:stretch>
            </p:blipFill>
            <p:spPr>
              <a:xfrm>
                <a:off x="2541552" y="1948002"/>
                <a:ext cx="3087326" cy="2024381"/>
              </a:xfrm>
              <a:prstGeom prst="rect">
                <a:avLst/>
              </a:prstGeom>
            </p:spPr>
          </p:pic>
          <p:pic>
            <p:nvPicPr>
              <p:cNvPr id="4" name="Picture 3">
                <a:extLst>
                  <a:ext uri="{FF2B5EF4-FFF2-40B4-BE49-F238E27FC236}">
                    <a16:creationId xmlns:a16="http://schemas.microsoft.com/office/drawing/2014/main" id="{89578421-85BE-1AD1-8337-88AF52495911}"/>
                  </a:ext>
                </a:extLst>
              </p:cNvPr>
              <p:cNvPicPr>
                <a:picLocks noChangeAspect="1"/>
              </p:cNvPicPr>
              <p:nvPr/>
            </p:nvPicPr>
            <p:blipFill>
              <a:blip r:embed="rId4"/>
              <a:srcRect l="-336" t="-1172" r="59623" b="68221"/>
              <a:stretch>
                <a:fillRect/>
              </a:stretch>
            </p:blipFill>
            <p:spPr>
              <a:xfrm>
                <a:off x="512030" y="1904955"/>
                <a:ext cx="2029522" cy="1105968"/>
              </a:xfrm>
              <a:prstGeom prst="rect">
                <a:avLst/>
              </a:prstGeom>
            </p:spPr>
          </p:pic>
        </p:grpSp>
      </p:grpSp>
      <p:grpSp>
        <p:nvGrpSpPr>
          <p:cNvPr id="11" name="Group 10">
            <a:extLst>
              <a:ext uri="{FF2B5EF4-FFF2-40B4-BE49-F238E27FC236}">
                <a16:creationId xmlns:a16="http://schemas.microsoft.com/office/drawing/2014/main" id="{F82ADA9B-3B17-097B-2BCE-26B30D7EDA4A}"/>
              </a:ext>
            </a:extLst>
          </p:cNvPr>
          <p:cNvGrpSpPr/>
          <p:nvPr/>
        </p:nvGrpSpPr>
        <p:grpSpPr>
          <a:xfrm>
            <a:off x="606171" y="4098382"/>
            <a:ext cx="10979658" cy="2492991"/>
            <a:chOff x="700312" y="4240037"/>
            <a:chExt cx="10979658" cy="2492991"/>
          </a:xfrm>
        </p:grpSpPr>
        <p:grpSp>
          <p:nvGrpSpPr>
            <p:cNvPr id="6" name="Group 5">
              <a:extLst>
                <a:ext uri="{FF2B5EF4-FFF2-40B4-BE49-F238E27FC236}">
                  <a16:creationId xmlns:a16="http://schemas.microsoft.com/office/drawing/2014/main" id="{914E26FF-86AF-7A88-B6EE-08967E4F49AB}"/>
                </a:ext>
              </a:extLst>
            </p:cNvPr>
            <p:cNvGrpSpPr/>
            <p:nvPr/>
          </p:nvGrpSpPr>
          <p:grpSpPr>
            <a:xfrm>
              <a:off x="700312" y="4701703"/>
              <a:ext cx="10979658" cy="2031325"/>
              <a:chOff x="595019" y="4446185"/>
              <a:chExt cx="10979658" cy="2031325"/>
            </a:xfrm>
          </p:grpSpPr>
          <p:sp>
            <p:nvSpPr>
              <p:cNvPr id="2" name="TextBox 1">
                <a:extLst>
                  <a:ext uri="{FF2B5EF4-FFF2-40B4-BE49-F238E27FC236}">
                    <a16:creationId xmlns:a16="http://schemas.microsoft.com/office/drawing/2014/main" id="{ACF647B7-C72B-7038-2DCE-9745C77A2C44}"/>
                  </a:ext>
                </a:extLst>
              </p:cNvPr>
              <p:cNvSpPr txBox="1"/>
              <p:nvPr/>
            </p:nvSpPr>
            <p:spPr>
              <a:xfrm>
                <a:off x="595019" y="4446185"/>
                <a:ext cx="470821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Tidal Volume: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5–8 mL/kg PBW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Allowance of 3 – 6 mL/kg PBW to maintain P</a:t>
                </a:r>
                <a:r>
                  <a:rPr kumimoji="0" lang="en-US" sz="1800" b="0" i="0" u="none" strike="noStrike" kern="1200" cap="none" spc="0" normalizeH="0" baseline="-25000" noProof="0" dirty="0">
                    <a:ln>
                      <a:noFill/>
                    </a:ln>
                    <a:solidFill>
                      <a:prstClr val="black"/>
                    </a:solidFill>
                    <a:effectLst/>
                    <a:uLnTx/>
                    <a:uFillTx/>
                    <a:latin typeface="Aptos" panose="02110004020202020204"/>
                    <a:ea typeface="+mn-ea"/>
                    <a:cs typeface="+mn-cs"/>
                  </a:rPr>
                  <a:t>PLAT </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28 cm H</a:t>
                </a:r>
                <a:r>
                  <a:rPr kumimoji="0" lang="en-US" sz="1800" b="0" i="0" u="none" strike="noStrike" kern="1200" cap="none" spc="0" normalizeH="0" baseline="-25000" noProof="0" dirty="0">
                    <a:ln>
                      <a:noFill/>
                    </a:ln>
                    <a:solidFill>
                      <a:prstClr val="black"/>
                    </a:solidFill>
                    <a:effectLst/>
                    <a:uLnTx/>
                    <a:uFillTx/>
                    <a:latin typeface="Aptos" panose="020B0004020202020204" pitchFamily="34" charset="0"/>
                    <a:ea typeface="+mn-ea"/>
                    <a:cs typeface="+mn-cs"/>
                  </a:rPr>
                  <a:t>2</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O</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PEEP </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10 – 15 cm H</a:t>
                </a:r>
                <a:r>
                  <a:rPr kumimoji="0" lang="en-US" sz="1800" b="0" i="0" u="none" strike="noStrike" kern="1200" cap="none" spc="0" normalizeH="0" baseline="-25000" noProof="0" dirty="0">
                    <a:ln>
                      <a:noFill/>
                    </a:ln>
                    <a:solidFill>
                      <a:prstClr val="black"/>
                    </a:solidFill>
                    <a:effectLst/>
                    <a:uLnTx/>
                    <a:uFillTx/>
                    <a:latin typeface="Aptos" panose="020B0004020202020204" pitchFamily="34" charset="0"/>
                    <a:ea typeface="+mn-ea"/>
                    <a:cs typeface="+mn-cs"/>
                  </a:rPr>
                  <a:t>2</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O; &gt;15 cm H</a:t>
                </a:r>
                <a:r>
                  <a:rPr kumimoji="0" lang="en-US" sz="1800" b="0" i="0" u="none" strike="noStrike" kern="1200" cap="none" spc="0" normalizeH="0" baseline="-25000" noProof="0" dirty="0">
                    <a:ln>
                      <a:noFill/>
                    </a:ln>
                    <a:solidFill>
                      <a:prstClr val="black"/>
                    </a:solidFill>
                    <a:effectLst/>
                    <a:uLnTx/>
                    <a:uFillTx/>
                    <a:latin typeface="Aptos" panose="020B0004020202020204" pitchFamily="34" charset="0"/>
                    <a:ea typeface="+mn-ea"/>
                    <a:cs typeface="+mn-cs"/>
                  </a:rPr>
                  <a:t>2</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O in severe </a:t>
                </a:r>
                <a:r>
                  <a:rPr kumimoji="0" lang="en-US" sz="1800" b="0" i="0" u="none" strike="noStrike" kern="1200" cap="none" spc="0" normalizeH="0" baseline="0" noProof="0" dirty="0" err="1">
                    <a:ln>
                      <a:noFill/>
                    </a:ln>
                    <a:solidFill>
                      <a:prstClr val="black"/>
                    </a:solidFill>
                    <a:effectLst/>
                    <a:uLnTx/>
                    <a:uFillTx/>
                    <a:latin typeface="Aptos" panose="020B0004020202020204" pitchFamily="34" charset="0"/>
                    <a:ea typeface="+mn-ea"/>
                    <a:cs typeface="+mn-cs"/>
                  </a:rPr>
                  <a:t>pARDS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204507FC-B01F-F7DD-BF73-5E8D65AE6A03}"/>
                  </a:ext>
                </a:extLst>
              </p:cNvPr>
              <p:cNvSpPr txBox="1"/>
              <p:nvPr/>
            </p:nvSpPr>
            <p:spPr>
              <a:xfrm>
                <a:off x="6866465" y="4446185"/>
                <a:ext cx="4708212"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Tidal Volume: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4–8 mL/kg PBW</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Allowance for &lt; 4 mL/kg PBW to maintain P</a:t>
                </a:r>
                <a:r>
                  <a:rPr kumimoji="0" lang="en-US" sz="1800" b="0" i="0" u="none" strike="noStrike" kern="1200" cap="none" spc="0" normalizeH="0" baseline="-25000" noProof="0" dirty="0">
                    <a:ln>
                      <a:noFill/>
                    </a:ln>
                    <a:solidFill>
                      <a:prstClr val="black"/>
                    </a:solidFill>
                    <a:effectLst/>
                    <a:uLnTx/>
                    <a:uFillTx/>
                    <a:latin typeface="Aptos" panose="02110004020202020204"/>
                    <a:ea typeface="+mn-ea"/>
                    <a:cs typeface="+mn-cs"/>
                  </a:rPr>
                  <a:t>PLAT </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30 cm H</a:t>
                </a:r>
                <a:r>
                  <a:rPr kumimoji="0" lang="en-US" sz="1800" b="0" i="0" u="none" strike="noStrike" kern="1200" cap="none" spc="0" normalizeH="0" baseline="-25000" noProof="0" dirty="0">
                    <a:ln>
                      <a:noFill/>
                    </a:ln>
                    <a:solidFill>
                      <a:prstClr val="black"/>
                    </a:solidFill>
                    <a:effectLst/>
                    <a:uLnTx/>
                    <a:uFillTx/>
                    <a:latin typeface="Aptos" panose="020B0004020202020204" pitchFamily="34" charset="0"/>
                    <a:ea typeface="+mn-ea"/>
                    <a:cs typeface="+mn-cs"/>
                  </a:rPr>
                  <a:t>2</a:t>
                </a:r>
                <a:r>
                  <a:rPr kumimoji="0" lang="en-US" sz="18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O</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Use “higher” rather than “lower” PEEP for moderate &amp; severe ARDS</a:t>
                </a:r>
              </a:p>
            </p:txBody>
          </p:sp>
        </p:grpSp>
        <p:sp>
          <p:nvSpPr>
            <p:cNvPr id="7" name="TextBox 6">
              <a:extLst>
                <a:ext uri="{FF2B5EF4-FFF2-40B4-BE49-F238E27FC236}">
                  <a16:creationId xmlns:a16="http://schemas.microsoft.com/office/drawing/2014/main" id="{5B32D7A2-C463-44C5-5AE5-D83B727C5428}"/>
                </a:ext>
              </a:extLst>
            </p:cNvPr>
            <p:cNvSpPr txBox="1"/>
            <p:nvPr/>
          </p:nvSpPr>
          <p:spPr>
            <a:xfrm>
              <a:off x="829289" y="4240037"/>
              <a:ext cx="44502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Aptos" panose="02110004020202020204"/>
                  <a:ea typeface="+mn-ea"/>
                  <a:cs typeface="+mn-cs"/>
                </a:rPr>
                <a:t>Per PALICC-1 Guidelines</a:t>
              </a: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 c. 2015</a:t>
              </a:r>
              <a:endParaRPr kumimoji="0" lang="en-US" sz="2400" b="0" i="0" u="sng"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1333C726-78CB-BCC6-A834-32CC0354CAD3}"/>
                </a:ext>
              </a:extLst>
            </p:cNvPr>
            <p:cNvSpPr txBox="1"/>
            <p:nvPr/>
          </p:nvSpPr>
          <p:spPr>
            <a:xfrm>
              <a:off x="7613857" y="4240038"/>
              <a:ext cx="34224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sng" strike="noStrike" kern="1200" cap="none" spc="0" normalizeH="0" baseline="0" noProof="0" dirty="0">
                  <a:ln>
                    <a:noFill/>
                  </a:ln>
                  <a:solidFill>
                    <a:prstClr val="black"/>
                  </a:solidFill>
                  <a:effectLst/>
                  <a:uLnTx/>
                  <a:uFillTx/>
                  <a:latin typeface="Aptos" panose="02110004020202020204"/>
                  <a:ea typeface="+mn-ea"/>
                  <a:cs typeface="+mn-cs"/>
                </a:rPr>
                <a:t>Per ATS-2017 Guidelines</a:t>
              </a:r>
            </a:p>
          </p:txBody>
        </p:sp>
      </p:grpSp>
    </p:spTree>
    <p:extLst>
      <p:ext uri="{BB962C8B-B14F-4D97-AF65-F5344CB8AC3E}">
        <p14:creationId xmlns:p14="http://schemas.microsoft.com/office/powerpoint/2010/main" val="36714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511117-2938-052D-69C3-7866FBBA70EA}"/>
              </a:ext>
            </a:extLst>
          </p:cNvPr>
          <p:cNvSpPr txBox="1"/>
          <p:nvPr/>
        </p:nvSpPr>
        <p:spPr>
          <a:xfrm>
            <a:off x="216672" y="358194"/>
            <a:ext cx="11758668"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University of Michigan Health System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01/01/2015 to 12/31/2024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18 to 25 </a:t>
            </a:r>
            <a:r>
              <a:rPr kumimoji="0" lang="en-US" sz="2400" b="1" i="0" u="none" strike="noStrike" kern="1200" cap="none" spc="0" normalizeH="0" baseline="0" noProof="0" dirty="0" err="1">
                <a:ln>
                  <a:noFill/>
                </a:ln>
                <a:solidFill>
                  <a:prstClr val="black"/>
                </a:solidFill>
                <a:effectLst/>
                <a:uLnTx/>
                <a:uFillTx/>
                <a:latin typeface="Aptos" panose="02110004020202020204"/>
                <a:ea typeface="+mn-ea"/>
                <a:cs typeface="+mn-cs"/>
              </a:rPr>
              <a:t>yo</a:t>
            </a: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 w/ acute hypoxic respiratory failure in a non-cardiac ICU who require IMV</a:t>
            </a:r>
          </a:p>
        </p:txBody>
      </p:sp>
      <p:sp>
        <p:nvSpPr>
          <p:cNvPr id="8" name="Content Placeholder 7">
            <a:extLst>
              <a:ext uri="{FF2B5EF4-FFF2-40B4-BE49-F238E27FC236}">
                <a16:creationId xmlns:a16="http://schemas.microsoft.com/office/drawing/2014/main" id="{100D69E5-4B05-D1DB-9F62-9E161F9C723C}"/>
              </a:ext>
            </a:extLst>
          </p:cNvPr>
          <p:cNvSpPr>
            <a:spLocks noGrp="1"/>
          </p:cNvSpPr>
          <p:nvPr>
            <p:ph idx="1"/>
          </p:nvPr>
        </p:nvSpPr>
        <p:spPr>
          <a:xfrm>
            <a:off x="290044" y="1888719"/>
            <a:ext cx="11611912" cy="4351338"/>
          </a:xfrm>
        </p:spPr>
        <p:txBody>
          <a:bodyPr>
            <a:normAutofit fontScale="92500" lnSpcReduction="10000"/>
          </a:bodyPr>
          <a:lstStyle/>
          <a:p>
            <a:r>
              <a:rPr lang="en-US" dirty="0"/>
              <a:t>Population size</a:t>
            </a:r>
          </a:p>
          <a:p>
            <a:pPr lvl="1"/>
            <a:r>
              <a:rPr lang="en-US" dirty="0"/>
              <a:t>Pediatric ICU 130 (20%) vs. Adult ICU 551 (80%)</a:t>
            </a:r>
          </a:p>
          <a:p>
            <a:endParaRPr lang="en-US" dirty="0"/>
          </a:p>
          <a:p>
            <a:r>
              <a:rPr lang="en-US" dirty="0"/>
              <a:t>Patients in the pediatric ICU compared to the adult ICU:</a:t>
            </a:r>
          </a:p>
          <a:p>
            <a:pPr lvl="1"/>
            <a:r>
              <a:rPr lang="en-US" b="1" dirty="0"/>
              <a:t>Younger median age </a:t>
            </a:r>
            <a:r>
              <a:rPr lang="en-US" dirty="0"/>
              <a:t>19, IQR (18 – 21) vs. 23, (21 – 24); p&lt;0.001</a:t>
            </a:r>
          </a:p>
          <a:p>
            <a:pPr lvl="1"/>
            <a:endParaRPr lang="en-US" dirty="0"/>
          </a:p>
          <a:p>
            <a:pPr lvl="1"/>
            <a:r>
              <a:rPr lang="en-US" b="1" dirty="0"/>
              <a:t>Lower median IBW </a:t>
            </a:r>
            <a:r>
              <a:rPr lang="en-US" dirty="0"/>
              <a:t>59 kg, IQR (50 – 70) vs. 66 kg, (55 – 75); p&lt;0.001</a:t>
            </a:r>
          </a:p>
          <a:p>
            <a:pPr lvl="1"/>
            <a:endParaRPr lang="en-US" dirty="0"/>
          </a:p>
          <a:p>
            <a:pPr lvl="1"/>
            <a:r>
              <a:rPr lang="en-US" b="1" dirty="0"/>
              <a:t>Greater median Elixhauser Comorbidity Index </a:t>
            </a:r>
            <a:r>
              <a:rPr lang="en-US" dirty="0"/>
              <a:t>22, (14 – 33) vs. 15, IQR (4 – 26); p&lt;0.001</a:t>
            </a:r>
          </a:p>
          <a:p>
            <a:pPr lvl="1"/>
            <a:endParaRPr lang="en-US" dirty="0"/>
          </a:p>
          <a:p>
            <a:r>
              <a:rPr lang="en-US" dirty="0"/>
              <a:t>Admission diagnoses did not vary significantly in the pediatric &amp; adult ICU</a:t>
            </a:r>
          </a:p>
        </p:txBody>
      </p:sp>
      <p:sp>
        <p:nvSpPr>
          <p:cNvPr id="2" name="TextBox 1">
            <a:extLst>
              <a:ext uri="{FF2B5EF4-FFF2-40B4-BE49-F238E27FC236}">
                <a16:creationId xmlns:a16="http://schemas.microsoft.com/office/drawing/2014/main" id="{29C386B6-C088-75E0-2426-B1144C74F63E}"/>
              </a:ext>
            </a:extLst>
          </p:cNvPr>
          <p:cNvSpPr txBox="1"/>
          <p:nvPr/>
        </p:nvSpPr>
        <p:spPr>
          <a:xfrm>
            <a:off x="0" y="0"/>
            <a:ext cx="32527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Preliminary unpublished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Please do not share</a:t>
            </a:r>
          </a:p>
        </p:txBody>
      </p:sp>
    </p:spTree>
    <p:extLst>
      <p:ext uri="{BB962C8B-B14F-4D97-AF65-F5344CB8AC3E}">
        <p14:creationId xmlns:p14="http://schemas.microsoft.com/office/powerpoint/2010/main" val="212339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2">
            <a:extLst>
              <a:ext uri="{FF2B5EF4-FFF2-40B4-BE49-F238E27FC236}">
                <a16:creationId xmlns:a16="http://schemas.microsoft.com/office/drawing/2014/main" id="{8E26B158-4E56-7EE7-9403-50BB51F259A8}"/>
              </a:ext>
            </a:extLst>
          </p:cNvPr>
          <p:cNvSpPr>
            <a:spLocks noGrp="1"/>
          </p:cNvSpPr>
          <p:nvPr>
            <p:ph sz="quarter" idx="4294967295"/>
          </p:nvPr>
        </p:nvSpPr>
        <p:spPr>
          <a:xfrm>
            <a:off x="147725" y="3312342"/>
            <a:ext cx="11896549" cy="3276323"/>
          </a:xfrm>
        </p:spPr>
        <p:txBody>
          <a:bodyPr>
            <a:normAutofit fontScale="77500" lnSpcReduction="20000"/>
          </a:bodyPr>
          <a:lstStyle/>
          <a:p>
            <a:pPr marL="0" indent="0" algn="ctr">
              <a:buNone/>
            </a:pPr>
            <a:r>
              <a:rPr lang="en-US" sz="3300" b="1" dirty="0"/>
              <a:t>Factors influencing management choices in first 24 hours of IMV in both ICUs</a:t>
            </a:r>
          </a:p>
          <a:p>
            <a:pPr marL="0" indent="0" algn="ctr">
              <a:buNone/>
            </a:pPr>
            <a:endParaRPr lang="en-US" sz="3300" dirty="0">
              <a:solidFill>
                <a:schemeClr val="tx1"/>
              </a:solidFill>
            </a:endParaRPr>
          </a:p>
          <a:p>
            <a:r>
              <a:rPr lang="en-US" sz="3200" dirty="0"/>
              <a:t>Markers of hypoxic defect tell different story </a:t>
            </a:r>
            <a:r>
              <a:rPr lang="en-US" sz="3200" dirty="0">
                <a:solidFill>
                  <a:schemeClr val="tx1"/>
                </a:solidFill>
              </a:rPr>
              <a:t>between pediatric &amp; adult ICU:</a:t>
            </a:r>
          </a:p>
          <a:p>
            <a:pPr lvl="1"/>
            <a:r>
              <a:rPr lang="en-US" sz="2800" b="1" dirty="0"/>
              <a:t>Similar median P/F ratio </a:t>
            </a:r>
            <a:r>
              <a:rPr lang="en-US" sz="2800" dirty="0"/>
              <a:t>170, IQR (105 – 233) vs. 170</a:t>
            </a:r>
            <a:r>
              <a:rPr lang="en-US" sz="2800" dirty="0">
                <a:solidFill>
                  <a:schemeClr val="tx1"/>
                </a:solidFill>
              </a:rPr>
              <a:t>, (99 – 233); p=0.53</a:t>
            </a:r>
          </a:p>
          <a:p>
            <a:pPr lvl="1"/>
            <a:r>
              <a:rPr lang="en-US" sz="2800" b="1" dirty="0"/>
              <a:t>Higher median OI</a:t>
            </a:r>
            <a:r>
              <a:rPr lang="en-US" sz="2800" dirty="0">
                <a:solidFill>
                  <a:srgbClr val="0070C0"/>
                </a:solidFill>
              </a:rPr>
              <a:t> </a:t>
            </a:r>
            <a:r>
              <a:rPr lang="en-US" sz="2800" dirty="0">
                <a:solidFill>
                  <a:schemeClr val="tx1"/>
                </a:solidFill>
              </a:rPr>
              <a:t>of </a:t>
            </a:r>
            <a:r>
              <a:rPr lang="en-US" sz="2800" dirty="0"/>
              <a:t>5, IQR (3 – 12) vs. 4</a:t>
            </a:r>
            <a:r>
              <a:rPr lang="en-US" sz="2800" dirty="0">
                <a:solidFill>
                  <a:schemeClr val="tx1"/>
                </a:solidFill>
              </a:rPr>
              <a:t>, (2 – 8); p=0.007</a:t>
            </a:r>
          </a:p>
          <a:p>
            <a:pPr lvl="1"/>
            <a:endParaRPr lang="en-US" dirty="0">
              <a:solidFill>
                <a:schemeClr val="tx1"/>
              </a:solidFill>
            </a:endParaRPr>
          </a:p>
          <a:p>
            <a:r>
              <a:rPr lang="en-US" sz="3200" dirty="0"/>
              <a:t>Vent &amp; Lab Data that was significantly different</a:t>
            </a:r>
            <a:r>
              <a:rPr lang="en-US" sz="3200" i="1" dirty="0"/>
              <a:t> </a:t>
            </a:r>
            <a:r>
              <a:rPr lang="en-US" sz="3200" dirty="0"/>
              <a:t>between pediatric &amp; adult ICU:</a:t>
            </a:r>
          </a:p>
          <a:p>
            <a:pPr lvl="1"/>
            <a:r>
              <a:rPr lang="en-US" sz="2800" b="1" dirty="0"/>
              <a:t>Lower median </a:t>
            </a:r>
            <a:r>
              <a:rPr lang="en-US" sz="2800" b="1" dirty="0" err="1"/>
              <a:t>MVe</a:t>
            </a:r>
            <a:r>
              <a:rPr lang="en-US" sz="2800" b="1" dirty="0"/>
              <a:t> </a:t>
            </a:r>
            <a:r>
              <a:rPr lang="en-US" sz="2800" dirty="0"/>
              <a:t>7 L/min, IQR (6 – 10) vs. 8, (6 – 10); p=0.037</a:t>
            </a:r>
          </a:p>
          <a:p>
            <a:pPr lvl="1"/>
            <a:r>
              <a:rPr lang="en-US" sz="2800" b="1" dirty="0"/>
              <a:t>Lower median Arterial pH </a:t>
            </a:r>
            <a:r>
              <a:rPr lang="en-US" sz="2800" dirty="0"/>
              <a:t>7.37, IQR (7.33 – 7.42) vs. 7.40</a:t>
            </a:r>
            <a:r>
              <a:rPr lang="en-US" sz="2800" dirty="0">
                <a:solidFill>
                  <a:schemeClr val="tx1"/>
                </a:solidFill>
              </a:rPr>
              <a:t>, (7.36 – 7.44); p=0.004</a:t>
            </a:r>
          </a:p>
        </p:txBody>
      </p:sp>
      <p:pic>
        <p:nvPicPr>
          <p:cNvPr id="6" name="Picture 5">
            <a:extLst>
              <a:ext uri="{FF2B5EF4-FFF2-40B4-BE49-F238E27FC236}">
                <a16:creationId xmlns:a16="http://schemas.microsoft.com/office/drawing/2014/main" id="{73B88FA1-8330-683D-65A2-985F7AFB7CEA}"/>
              </a:ext>
            </a:extLst>
          </p:cNvPr>
          <p:cNvPicPr>
            <a:picLocks noChangeAspect="1"/>
          </p:cNvPicPr>
          <p:nvPr/>
        </p:nvPicPr>
        <p:blipFill>
          <a:blip r:embed="rId3"/>
          <a:stretch>
            <a:fillRect/>
          </a:stretch>
        </p:blipFill>
        <p:spPr>
          <a:xfrm>
            <a:off x="2218586" y="269335"/>
            <a:ext cx="7754828" cy="2569538"/>
          </a:xfrm>
          <a:prstGeom prst="rect">
            <a:avLst/>
          </a:prstGeom>
        </p:spPr>
      </p:pic>
      <p:sp>
        <p:nvSpPr>
          <p:cNvPr id="2" name="TextBox 1">
            <a:extLst>
              <a:ext uri="{FF2B5EF4-FFF2-40B4-BE49-F238E27FC236}">
                <a16:creationId xmlns:a16="http://schemas.microsoft.com/office/drawing/2014/main" id="{93BA41A5-BD5C-0A09-4EFB-32D31650A4C3}"/>
              </a:ext>
            </a:extLst>
          </p:cNvPr>
          <p:cNvSpPr txBox="1"/>
          <p:nvPr/>
        </p:nvSpPr>
        <p:spPr>
          <a:xfrm>
            <a:off x="0" y="0"/>
            <a:ext cx="32527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Preliminary unpublished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Please do not share</a:t>
            </a:r>
          </a:p>
        </p:txBody>
      </p:sp>
    </p:spTree>
    <p:extLst>
      <p:ext uri="{BB962C8B-B14F-4D97-AF65-F5344CB8AC3E}">
        <p14:creationId xmlns:p14="http://schemas.microsoft.com/office/powerpoint/2010/main" val="249221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CCAB1F-347F-F3AA-118A-F57A23C61B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5C996C-85AC-494F-BCC1-5B6EFE8AFAF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6A3CC410-3153-13A4-A46C-A03C3CCAE72A}"/>
              </a:ext>
            </a:extLst>
          </p:cNvPr>
          <p:cNvPicPr>
            <a:picLocks noChangeAspect="1"/>
          </p:cNvPicPr>
          <p:nvPr/>
        </p:nvPicPr>
        <p:blipFill>
          <a:blip r:embed="rId3"/>
          <a:stretch>
            <a:fillRect/>
          </a:stretch>
        </p:blipFill>
        <p:spPr>
          <a:xfrm>
            <a:off x="622375" y="136525"/>
            <a:ext cx="10993951" cy="6501231"/>
          </a:xfrm>
          <a:prstGeom prst="rect">
            <a:avLst/>
          </a:prstGeom>
        </p:spPr>
      </p:pic>
      <p:sp>
        <p:nvSpPr>
          <p:cNvPr id="5" name="TextBox 4">
            <a:extLst>
              <a:ext uri="{FF2B5EF4-FFF2-40B4-BE49-F238E27FC236}">
                <a16:creationId xmlns:a16="http://schemas.microsoft.com/office/drawing/2014/main" id="{F02858F7-F1EB-0FB8-67CE-3B4AC3D5115F}"/>
              </a:ext>
            </a:extLst>
          </p:cNvPr>
          <p:cNvSpPr txBox="1"/>
          <p:nvPr/>
        </p:nvSpPr>
        <p:spPr>
          <a:xfrm>
            <a:off x="679014" y="136525"/>
            <a:ext cx="108339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AYA Receive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Larger Tidal Volumes</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 the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Pediatric ICU</a:t>
            </a:r>
          </a:p>
        </p:txBody>
      </p:sp>
      <p:sp>
        <p:nvSpPr>
          <p:cNvPr id="23" name="Arrow: Right 22">
            <a:extLst>
              <a:ext uri="{FF2B5EF4-FFF2-40B4-BE49-F238E27FC236}">
                <a16:creationId xmlns:a16="http://schemas.microsoft.com/office/drawing/2014/main" id="{A08CD1AB-5044-CDC3-1562-37746A334E3C}"/>
              </a:ext>
            </a:extLst>
          </p:cNvPr>
          <p:cNvSpPr/>
          <p:nvPr/>
        </p:nvSpPr>
        <p:spPr>
          <a:xfrm rot="5400000">
            <a:off x="7596492" y="3151875"/>
            <a:ext cx="327991" cy="35780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Arrow: Right 24">
            <a:extLst>
              <a:ext uri="{FF2B5EF4-FFF2-40B4-BE49-F238E27FC236}">
                <a16:creationId xmlns:a16="http://schemas.microsoft.com/office/drawing/2014/main" id="{46DDA36A-9ABF-7E79-C038-C74F1D7C8DB0}"/>
              </a:ext>
            </a:extLst>
          </p:cNvPr>
          <p:cNvSpPr/>
          <p:nvPr/>
        </p:nvSpPr>
        <p:spPr>
          <a:xfrm rot="5400000">
            <a:off x="5822672" y="3103892"/>
            <a:ext cx="327991" cy="35780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Arrow: Right 26">
            <a:extLst>
              <a:ext uri="{FF2B5EF4-FFF2-40B4-BE49-F238E27FC236}">
                <a16:creationId xmlns:a16="http://schemas.microsoft.com/office/drawing/2014/main" id="{585A46E7-F3B6-8791-2C4F-07E501A83E42}"/>
              </a:ext>
            </a:extLst>
          </p:cNvPr>
          <p:cNvSpPr/>
          <p:nvPr/>
        </p:nvSpPr>
        <p:spPr>
          <a:xfrm rot="5400000">
            <a:off x="2319444" y="3323517"/>
            <a:ext cx="327991" cy="35780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4" name="Arrow: Right 23">
            <a:extLst>
              <a:ext uri="{FF2B5EF4-FFF2-40B4-BE49-F238E27FC236}">
                <a16:creationId xmlns:a16="http://schemas.microsoft.com/office/drawing/2014/main" id="{1FD55E83-A219-9E93-4854-7987FCFCC8D5}"/>
              </a:ext>
            </a:extLst>
          </p:cNvPr>
          <p:cNvSpPr/>
          <p:nvPr/>
        </p:nvSpPr>
        <p:spPr>
          <a:xfrm rot="16200000">
            <a:off x="8104656" y="3412969"/>
            <a:ext cx="327991" cy="357808"/>
          </a:xfrm>
          <a:prstGeom prst="rightArrow">
            <a:avLst/>
          </a:prstGeom>
          <a:solidFill>
            <a:srgbClr val="FFCB05"/>
          </a:solidFill>
          <a:ln>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6" name="Arrow: Right 25">
            <a:extLst>
              <a:ext uri="{FF2B5EF4-FFF2-40B4-BE49-F238E27FC236}">
                <a16:creationId xmlns:a16="http://schemas.microsoft.com/office/drawing/2014/main" id="{E1A92A42-AC8D-70F6-1049-C22FB4577B56}"/>
              </a:ext>
            </a:extLst>
          </p:cNvPr>
          <p:cNvSpPr/>
          <p:nvPr/>
        </p:nvSpPr>
        <p:spPr>
          <a:xfrm rot="16200000">
            <a:off x="6355758" y="3373213"/>
            <a:ext cx="327991" cy="357808"/>
          </a:xfrm>
          <a:prstGeom prst="rightArrow">
            <a:avLst/>
          </a:prstGeom>
          <a:solidFill>
            <a:srgbClr val="FFCB05"/>
          </a:solidFill>
          <a:ln>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8" name="Arrow: Right 27">
            <a:extLst>
              <a:ext uri="{FF2B5EF4-FFF2-40B4-BE49-F238E27FC236}">
                <a16:creationId xmlns:a16="http://schemas.microsoft.com/office/drawing/2014/main" id="{B6692A04-3278-7173-EA3B-6FBF19374E15}"/>
              </a:ext>
            </a:extLst>
          </p:cNvPr>
          <p:cNvSpPr/>
          <p:nvPr/>
        </p:nvSpPr>
        <p:spPr>
          <a:xfrm rot="16200000">
            <a:off x="2760907" y="3393090"/>
            <a:ext cx="327991" cy="357808"/>
          </a:xfrm>
          <a:prstGeom prst="rightArrow">
            <a:avLst/>
          </a:prstGeom>
          <a:solidFill>
            <a:srgbClr val="FFCB05"/>
          </a:solidFill>
          <a:ln>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7CB3909F-31C8-06AE-5CE0-20769C889AFE}"/>
              </a:ext>
            </a:extLst>
          </p:cNvPr>
          <p:cNvSpPr txBox="1"/>
          <p:nvPr/>
        </p:nvSpPr>
        <p:spPr>
          <a:xfrm>
            <a:off x="10186252" y="6138249"/>
            <a:ext cx="1140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All p&lt;0.05</a:t>
            </a:r>
          </a:p>
        </p:txBody>
      </p:sp>
      <p:sp>
        <p:nvSpPr>
          <p:cNvPr id="6" name="TextBox 5">
            <a:extLst>
              <a:ext uri="{FF2B5EF4-FFF2-40B4-BE49-F238E27FC236}">
                <a16:creationId xmlns:a16="http://schemas.microsoft.com/office/drawing/2014/main" id="{E5A166D6-6171-CF5B-3C6C-C3C388BA3BFC}"/>
              </a:ext>
            </a:extLst>
          </p:cNvPr>
          <p:cNvSpPr txBox="1"/>
          <p:nvPr/>
        </p:nvSpPr>
        <p:spPr>
          <a:xfrm>
            <a:off x="8260236" y="598190"/>
            <a:ext cx="32527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Preliminary unpublished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Please do not share</a:t>
            </a:r>
          </a:p>
        </p:txBody>
      </p:sp>
      <p:sp>
        <p:nvSpPr>
          <p:cNvPr id="8" name="Right Bracket 7">
            <a:extLst>
              <a:ext uri="{FF2B5EF4-FFF2-40B4-BE49-F238E27FC236}">
                <a16:creationId xmlns:a16="http://schemas.microsoft.com/office/drawing/2014/main" id="{AF935CA3-D34F-BA20-82CD-AF4B1FAC3CDD}"/>
              </a:ext>
            </a:extLst>
          </p:cNvPr>
          <p:cNvSpPr/>
          <p:nvPr/>
        </p:nvSpPr>
        <p:spPr>
          <a:xfrm>
            <a:off x="3204163" y="1784195"/>
            <a:ext cx="141200" cy="1126271"/>
          </a:xfrm>
          <a:prstGeom prst="rightBracket">
            <a:avLst/>
          </a:prstGeom>
          <a:ln>
            <a:solidFill>
              <a:srgbClr val="00274C"/>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Right Bracket 8">
            <a:extLst>
              <a:ext uri="{FF2B5EF4-FFF2-40B4-BE49-F238E27FC236}">
                <a16:creationId xmlns:a16="http://schemas.microsoft.com/office/drawing/2014/main" id="{CFD6B973-23BE-BBF2-D783-14B28B32B9E9}"/>
              </a:ext>
            </a:extLst>
          </p:cNvPr>
          <p:cNvSpPr/>
          <p:nvPr/>
        </p:nvSpPr>
        <p:spPr>
          <a:xfrm rot="10800000">
            <a:off x="2061168" y="2159899"/>
            <a:ext cx="141200" cy="1178525"/>
          </a:xfrm>
          <a:prstGeom prst="rightBracket">
            <a:avLst/>
          </a:prstGeom>
          <a:ln>
            <a:solidFill>
              <a:srgbClr val="00274C"/>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0" name="Arrow: Right 9">
            <a:extLst>
              <a:ext uri="{FF2B5EF4-FFF2-40B4-BE49-F238E27FC236}">
                <a16:creationId xmlns:a16="http://schemas.microsoft.com/office/drawing/2014/main" id="{95A15C33-49B3-0831-B7E0-2C91ABDBAAC9}"/>
              </a:ext>
            </a:extLst>
          </p:cNvPr>
          <p:cNvSpPr/>
          <p:nvPr/>
        </p:nvSpPr>
        <p:spPr>
          <a:xfrm rot="8341281">
            <a:off x="8218485" y="2273784"/>
            <a:ext cx="327991" cy="357808"/>
          </a:xfrm>
          <a:prstGeom prst="rightArrow">
            <a:avLst/>
          </a:prstGeom>
          <a:solidFill>
            <a:srgbClr val="00274C"/>
          </a:solidFill>
          <a:ln>
            <a:solidFill>
              <a:srgbClr val="FFCB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0661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ppt_x"/>
                                          </p:val>
                                        </p:tav>
                                        <p:tav tm="100000">
                                          <p:val>
                                            <p:strVal val="#ppt_x"/>
                                          </p:val>
                                        </p:tav>
                                      </p:tavLst>
                                    </p:anim>
                                    <p:anim calcmode="lin" valueType="num">
                                      <p:cBhvr additive="base">
                                        <p:cTn id="21" dur="500" fill="hold"/>
                                        <p:tgtEl>
                                          <p:spTgt spid="27"/>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0-#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7" grpId="0" animBg="1"/>
      <p:bldP spid="24" grpId="0" animBg="1"/>
      <p:bldP spid="26" grpId="0" animBg="1"/>
      <p:bldP spid="28" grpId="0" animBg="1"/>
      <p:bldP spid="4" grpId="0"/>
      <p:bldP spid="8" grpId="0" animBg="1"/>
      <p:bldP spid="9" grpId="0" animBg="1"/>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9BF8B3-6CE5-D279-6439-EC09212E55D7}"/>
              </a:ext>
            </a:extLst>
          </p:cNvPr>
          <p:cNvPicPr>
            <a:picLocks noChangeAspect="1"/>
          </p:cNvPicPr>
          <p:nvPr/>
        </p:nvPicPr>
        <p:blipFill>
          <a:blip r:embed="rId3"/>
          <a:stretch>
            <a:fillRect/>
          </a:stretch>
        </p:blipFill>
        <p:spPr>
          <a:xfrm>
            <a:off x="1252258" y="8558"/>
            <a:ext cx="9687483" cy="6817830"/>
          </a:xfrm>
          <a:prstGeom prst="rect">
            <a:avLst/>
          </a:prstGeom>
        </p:spPr>
      </p:pic>
      <p:grpSp>
        <p:nvGrpSpPr>
          <p:cNvPr id="10" name="Group 9">
            <a:extLst>
              <a:ext uri="{FF2B5EF4-FFF2-40B4-BE49-F238E27FC236}">
                <a16:creationId xmlns:a16="http://schemas.microsoft.com/office/drawing/2014/main" id="{AE5D216C-549A-5F6B-9790-84EDE7C1D3EB}"/>
              </a:ext>
            </a:extLst>
          </p:cNvPr>
          <p:cNvGrpSpPr/>
          <p:nvPr/>
        </p:nvGrpSpPr>
        <p:grpSpPr>
          <a:xfrm>
            <a:off x="3214256" y="1197557"/>
            <a:ext cx="4881764" cy="400110"/>
            <a:chOff x="3252356" y="1381539"/>
            <a:chExt cx="4881764" cy="400110"/>
          </a:xfrm>
        </p:grpSpPr>
        <p:sp>
          <p:nvSpPr>
            <p:cNvPr id="3" name="Rectangle 2">
              <a:extLst>
                <a:ext uri="{FF2B5EF4-FFF2-40B4-BE49-F238E27FC236}">
                  <a16:creationId xmlns:a16="http://schemas.microsoft.com/office/drawing/2014/main" id="{3470499D-4708-2E3E-17CA-54FFE9ECB716}"/>
                </a:ext>
              </a:extLst>
            </p:cNvPr>
            <p:cNvSpPr/>
            <p:nvPr/>
          </p:nvSpPr>
          <p:spPr>
            <a:xfrm>
              <a:off x="3252356" y="1542002"/>
              <a:ext cx="135080" cy="126953"/>
            </a:xfrm>
            <a:prstGeom prst="rect">
              <a:avLst/>
            </a:prstGeom>
            <a:solidFill>
              <a:schemeClr val="bg1"/>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82E35496-51D8-D04D-F8E6-F7CC6A43D496}"/>
                </a:ext>
              </a:extLst>
            </p:cNvPr>
            <p:cNvSpPr txBox="1"/>
            <p:nvPr/>
          </p:nvSpPr>
          <p:spPr>
            <a:xfrm>
              <a:off x="3387436" y="1381539"/>
              <a:ext cx="474668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E2841">
                      <a:lumMod val="50000"/>
                    </a:srgbClr>
                  </a:solidFill>
                  <a:effectLst/>
                  <a:uLnTx/>
                  <a:uFillTx/>
                  <a:latin typeface="Aptos" panose="02110004020202020204"/>
                  <a:ea typeface="+mn-ea"/>
                  <a:cs typeface="+mn-cs"/>
                </a:rPr>
                <a:t>ARDSNet</a:t>
              </a:r>
              <a:r>
                <a:rPr kumimoji="0" lang="en-US" sz="20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 Low PEEP-FiO</a:t>
              </a:r>
              <a:r>
                <a:rPr kumimoji="0" lang="en-US" sz="2000" b="0" i="0" u="none" strike="noStrike" kern="1200" cap="none" spc="0" normalizeH="0" baseline="-25000" noProof="0" dirty="0">
                  <a:ln>
                    <a:noFill/>
                  </a:ln>
                  <a:solidFill>
                    <a:srgbClr val="0E2841">
                      <a:lumMod val="50000"/>
                    </a:srgbClr>
                  </a:solidFill>
                  <a:effectLst/>
                  <a:uLnTx/>
                  <a:uFillTx/>
                  <a:latin typeface="Aptos" panose="02110004020202020204"/>
                  <a:ea typeface="+mn-ea"/>
                  <a:cs typeface="+mn-cs"/>
                </a:rPr>
                <a:t>2</a:t>
              </a:r>
              <a:r>
                <a:rPr kumimoji="0" lang="en-US" sz="2000" b="0" i="0" u="none" strike="noStrike" kern="1200" cap="none" spc="0" normalizeH="0" baseline="0" noProof="0" dirty="0">
                  <a:ln>
                    <a:noFill/>
                  </a:ln>
                  <a:solidFill>
                    <a:srgbClr val="0E2841">
                      <a:lumMod val="50000"/>
                    </a:srgbClr>
                  </a:solidFill>
                  <a:effectLst/>
                  <a:uLnTx/>
                  <a:uFillTx/>
                  <a:latin typeface="Aptos" panose="02110004020202020204"/>
                  <a:ea typeface="+mn-ea"/>
                  <a:cs typeface="+mn-cs"/>
                </a:rPr>
                <a:t> Recommendations</a:t>
              </a:r>
            </a:p>
          </p:txBody>
        </p:sp>
      </p:grpSp>
      <p:pic>
        <p:nvPicPr>
          <p:cNvPr id="8" name="Picture 7">
            <a:extLst>
              <a:ext uri="{FF2B5EF4-FFF2-40B4-BE49-F238E27FC236}">
                <a16:creationId xmlns:a16="http://schemas.microsoft.com/office/drawing/2014/main" id="{F167CBB4-6596-7AC0-99D8-D341432656E3}"/>
              </a:ext>
            </a:extLst>
          </p:cNvPr>
          <p:cNvPicPr>
            <a:picLocks noChangeAspect="1"/>
          </p:cNvPicPr>
          <p:nvPr/>
        </p:nvPicPr>
        <p:blipFill>
          <a:blip r:embed="rId4"/>
          <a:stretch>
            <a:fillRect/>
          </a:stretch>
        </p:blipFill>
        <p:spPr>
          <a:xfrm>
            <a:off x="1222917" y="8559"/>
            <a:ext cx="9746163" cy="6849441"/>
          </a:xfrm>
          <a:prstGeom prst="rect">
            <a:avLst/>
          </a:prstGeom>
        </p:spPr>
      </p:pic>
      <p:sp>
        <p:nvSpPr>
          <p:cNvPr id="9" name="Rectangle 8">
            <a:extLst>
              <a:ext uri="{FF2B5EF4-FFF2-40B4-BE49-F238E27FC236}">
                <a16:creationId xmlns:a16="http://schemas.microsoft.com/office/drawing/2014/main" id="{41CCC3C3-1594-76F8-5814-AF5BD1BFAC10}"/>
              </a:ext>
            </a:extLst>
          </p:cNvPr>
          <p:cNvSpPr/>
          <p:nvPr/>
        </p:nvSpPr>
        <p:spPr>
          <a:xfrm>
            <a:off x="2717800" y="39096"/>
            <a:ext cx="6756400" cy="8089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78A18E2D-DDC5-D83C-82B4-1051DD1D2FE5}"/>
              </a:ext>
            </a:extLst>
          </p:cNvPr>
          <p:cNvSpPr txBox="1"/>
          <p:nvPr/>
        </p:nvSpPr>
        <p:spPr>
          <a:xfrm>
            <a:off x="1222917" y="86078"/>
            <a:ext cx="940816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AYA Receive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Higher</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PEEP for FiO</a:t>
            </a:r>
            <a:r>
              <a:rPr kumimoji="0" lang="en-US" sz="2400" b="1" i="0" u="none" strike="noStrike" kern="1200" cap="none" spc="0" normalizeH="0" baseline="-25000" noProof="0" dirty="0">
                <a:ln>
                  <a:noFill/>
                </a:ln>
                <a:solidFill>
                  <a:prstClr val="black"/>
                </a:solidFill>
                <a:effectLst/>
                <a:uLnTx/>
                <a:uFillTx/>
                <a:latin typeface="Arial" panose="020B0604020202020204" pitchFamily="34" charset="0"/>
                <a:ea typeface="+mn-ea"/>
                <a:cs typeface="Arial" panose="020B0604020202020204" pitchFamily="34" charset="0"/>
              </a:rPr>
              <a:t>2</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the Pediatric ICU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Adult &amp; Pediatric ICUs</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are </a:t>
            </a:r>
            <a:r>
              <a:rPr kumimoji="0" lang="en-US" sz="2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Below Grid</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Higher FiO</a:t>
            </a:r>
            <a:r>
              <a:rPr kumimoji="0" lang="en-US" sz="2400" b="1" i="0" u="none" strike="noStrike" kern="1200" cap="none" spc="0" normalizeH="0" baseline="-2500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24" name="Rectangle 23">
            <a:extLst>
              <a:ext uri="{FF2B5EF4-FFF2-40B4-BE49-F238E27FC236}">
                <a16:creationId xmlns:a16="http://schemas.microsoft.com/office/drawing/2014/main" id="{6438D284-DBA3-0599-7A59-D86F1ABD365D}"/>
              </a:ext>
            </a:extLst>
          </p:cNvPr>
          <p:cNvSpPr/>
          <p:nvPr/>
        </p:nvSpPr>
        <p:spPr>
          <a:xfrm>
            <a:off x="2722650" y="3163333"/>
            <a:ext cx="3659100" cy="2246867"/>
          </a:xfrm>
          <a:prstGeom prst="rect">
            <a:avLst/>
          </a:prstGeom>
          <a:noFill/>
          <a:ln w="28575">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6" name="Rectangle 25">
            <a:extLst>
              <a:ext uri="{FF2B5EF4-FFF2-40B4-BE49-F238E27FC236}">
                <a16:creationId xmlns:a16="http://schemas.microsoft.com/office/drawing/2014/main" id="{80868A87-CCA8-F1E0-8225-D04237EC05E4}"/>
              </a:ext>
            </a:extLst>
          </p:cNvPr>
          <p:cNvSpPr/>
          <p:nvPr/>
        </p:nvSpPr>
        <p:spPr>
          <a:xfrm>
            <a:off x="6486525" y="2667000"/>
            <a:ext cx="1520308" cy="2743200"/>
          </a:xfrm>
          <a:prstGeom prst="rect">
            <a:avLst/>
          </a:prstGeom>
          <a:noFill/>
          <a:ln w="28575">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F1B538DC-A014-307A-C4A8-15BA4D0ADD6E}"/>
              </a:ext>
            </a:extLst>
          </p:cNvPr>
          <p:cNvSpPr txBox="1"/>
          <p:nvPr/>
        </p:nvSpPr>
        <p:spPr>
          <a:xfrm>
            <a:off x="9712325" y="6386595"/>
            <a:ext cx="1140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All p&lt;0.01</a:t>
            </a:r>
          </a:p>
        </p:txBody>
      </p:sp>
      <p:sp>
        <p:nvSpPr>
          <p:cNvPr id="6" name="Rectangle 5">
            <a:extLst>
              <a:ext uri="{FF2B5EF4-FFF2-40B4-BE49-F238E27FC236}">
                <a16:creationId xmlns:a16="http://schemas.microsoft.com/office/drawing/2014/main" id="{7F4D9C40-6695-8DA2-4112-67E9FAAC4F42}"/>
              </a:ext>
            </a:extLst>
          </p:cNvPr>
          <p:cNvSpPr/>
          <p:nvPr/>
        </p:nvSpPr>
        <p:spPr>
          <a:xfrm>
            <a:off x="6486525" y="2362200"/>
            <a:ext cx="4267200" cy="3048000"/>
          </a:xfrm>
          <a:prstGeom prst="rect">
            <a:avLst/>
          </a:prstGeom>
          <a:noFill/>
          <a:ln w="28575">
            <a:solidFill>
              <a:srgbClr val="0027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27FD8BCA-1E93-2E63-1FE1-AE077C0A16F1}"/>
              </a:ext>
            </a:extLst>
          </p:cNvPr>
          <p:cNvSpPr txBox="1"/>
          <p:nvPr/>
        </p:nvSpPr>
        <p:spPr>
          <a:xfrm>
            <a:off x="7716330" y="1579301"/>
            <a:ext cx="32527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Preliminary unpublished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Please do not share</a:t>
            </a:r>
          </a:p>
        </p:txBody>
      </p:sp>
    </p:spTree>
    <p:extLst>
      <p:ext uri="{BB962C8B-B14F-4D97-AF65-F5344CB8AC3E}">
        <p14:creationId xmlns:p14="http://schemas.microsoft.com/office/powerpoint/2010/main" val="406360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xit" presetSubtype="0" fill="hold"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6" grpId="0" animBg="1"/>
      <p:bldP spid="26" grpId="1" animBg="1"/>
      <p:bldP spid="5" grpId="0"/>
      <p:bldP spid="5" grpId="1"/>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5A4ADC-9AC6-F123-978E-4EABA69BC168}"/>
              </a:ext>
            </a:extLst>
          </p:cNvPr>
          <p:cNvSpPr>
            <a:spLocks noGrp="1"/>
          </p:cNvSpPr>
          <p:nvPr>
            <p:ph type="title" idx="4294967295"/>
          </p:nvPr>
        </p:nvSpPr>
        <p:spPr>
          <a:xfrm>
            <a:off x="168275" y="365024"/>
            <a:ext cx="11512550" cy="981075"/>
          </a:xfrm>
        </p:spPr>
        <p:txBody>
          <a:bodyPr>
            <a:noAutofit/>
          </a:bodyPr>
          <a:lstStyle/>
          <a:p>
            <a:pPr algn="ctr"/>
            <a:r>
              <a:rPr lang="en-US" sz="3600" dirty="0"/>
              <a:t>Outcomes for AYA </a:t>
            </a:r>
            <a:r>
              <a:rPr lang="en-US" sz="3600" i="1" dirty="0"/>
              <a:t>are Different</a:t>
            </a:r>
            <a:r>
              <a:rPr lang="en-US" sz="3600" dirty="0"/>
              <a:t> in the Pediatric &amp; Adult ICUs</a:t>
            </a:r>
          </a:p>
        </p:txBody>
      </p:sp>
      <p:sp>
        <p:nvSpPr>
          <p:cNvPr id="15" name="Content Placeholder 12">
            <a:extLst>
              <a:ext uri="{FF2B5EF4-FFF2-40B4-BE49-F238E27FC236}">
                <a16:creationId xmlns:a16="http://schemas.microsoft.com/office/drawing/2014/main" id="{811DCB96-A4A1-23B8-E1BC-083738945635}"/>
              </a:ext>
            </a:extLst>
          </p:cNvPr>
          <p:cNvSpPr>
            <a:spLocks noGrp="1"/>
          </p:cNvSpPr>
          <p:nvPr>
            <p:ph sz="quarter" idx="4294967295"/>
          </p:nvPr>
        </p:nvSpPr>
        <p:spPr>
          <a:xfrm>
            <a:off x="339723" y="4040188"/>
            <a:ext cx="11512551" cy="2322512"/>
          </a:xfrm>
        </p:spPr>
        <p:txBody>
          <a:bodyPr/>
          <a:lstStyle/>
          <a:p>
            <a:r>
              <a:rPr lang="en-US" dirty="0">
                <a:solidFill>
                  <a:schemeClr val="tx1"/>
                </a:solidFill>
              </a:rPr>
              <a:t>Unadjusted outcomes are different in pediatric &amp; adult ICUs</a:t>
            </a:r>
          </a:p>
          <a:p>
            <a:pPr lvl="1"/>
            <a:r>
              <a:rPr lang="en-US" b="1" dirty="0">
                <a:solidFill>
                  <a:schemeClr val="tx1"/>
                </a:solidFill>
              </a:rPr>
              <a:t>Longer median vent days</a:t>
            </a:r>
            <a:r>
              <a:rPr lang="en-US" dirty="0">
                <a:solidFill>
                  <a:schemeClr val="tx1"/>
                </a:solidFill>
              </a:rPr>
              <a:t> 6, IQR (2 – 15) vs. 3, IQR (1 – 8); p&lt;0.001</a:t>
            </a:r>
          </a:p>
          <a:p>
            <a:pPr lvl="1"/>
            <a:r>
              <a:rPr lang="en-US" b="1" dirty="0">
                <a:solidFill>
                  <a:schemeClr val="tx1"/>
                </a:solidFill>
              </a:rPr>
              <a:t>Longer median ICU length of stay </a:t>
            </a:r>
            <a:r>
              <a:rPr lang="en-US" dirty="0">
                <a:solidFill>
                  <a:schemeClr val="tx1"/>
                </a:solidFill>
              </a:rPr>
              <a:t>13, IQR (5 – 26) vs. 8, IQR (4 – 16); p&lt;0.001</a:t>
            </a:r>
          </a:p>
          <a:p>
            <a:pPr lvl="1"/>
            <a:r>
              <a:rPr lang="en-US" b="1" dirty="0">
                <a:solidFill>
                  <a:schemeClr val="tx1"/>
                </a:solidFill>
              </a:rPr>
              <a:t>Trend </a:t>
            </a:r>
            <a:r>
              <a:rPr lang="en-US" dirty="0">
                <a:solidFill>
                  <a:schemeClr val="tx1"/>
                </a:solidFill>
              </a:rPr>
              <a:t>towards higher median 30-d mortality</a:t>
            </a:r>
            <a:r>
              <a:rPr lang="en-US" b="1" dirty="0">
                <a:solidFill>
                  <a:schemeClr val="tx1"/>
                </a:solidFill>
              </a:rPr>
              <a:t> </a:t>
            </a:r>
            <a:r>
              <a:rPr lang="en-US" dirty="0">
                <a:solidFill>
                  <a:schemeClr val="tx1"/>
                </a:solidFill>
              </a:rPr>
              <a:t>29, (22%) vs. 86, (16%); p=0.067</a:t>
            </a:r>
          </a:p>
        </p:txBody>
      </p:sp>
      <p:grpSp>
        <p:nvGrpSpPr>
          <p:cNvPr id="14" name="Group 13">
            <a:extLst>
              <a:ext uri="{FF2B5EF4-FFF2-40B4-BE49-F238E27FC236}">
                <a16:creationId xmlns:a16="http://schemas.microsoft.com/office/drawing/2014/main" id="{0A6041DC-BF30-DB3E-F92C-135FFCC4EE4C}"/>
              </a:ext>
            </a:extLst>
          </p:cNvPr>
          <p:cNvGrpSpPr/>
          <p:nvPr/>
        </p:nvGrpSpPr>
        <p:grpSpPr>
          <a:xfrm>
            <a:off x="1011207" y="1531988"/>
            <a:ext cx="10169584" cy="2322777"/>
            <a:chOff x="1023083" y="2025884"/>
            <a:chExt cx="10169584" cy="2322777"/>
          </a:xfrm>
        </p:grpSpPr>
        <p:pic>
          <p:nvPicPr>
            <p:cNvPr id="6" name="Picture 5">
              <a:extLst>
                <a:ext uri="{FF2B5EF4-FFF2-40B4-BE49-F238E27FC236}">
                  <a16:creationId xmlns:a16="http://schemas.microsoft.com/office/drawing/2014/main" id="{2000209D-2C6D-FFB3-4998-0F22E38E3B0B}"/>
                </a:ext>
              </a:extLst>
            </p:cNvPr>
            <p:cNvPicPr>
              <a:picLocks noChangeAspect="1"/>
            </p:cNvPicPr>
            <p:nvPr/>
          </p:nvPicPr>
          <p:blipFill>
            <a:blip r:embed="rId3"/>
            <a:srcRect b="6462"/>
            <a:stretch>
              <a:fillRect/>
            </a:stretch>
          </p:blipFill>
          <p:spPr>
            <a:xfrm>
              <a:off x="4955170" y="2025884"/>
              <a:ext cx="2305410" cy="2322311"/>
            </a:xfrm>
            <a:prstGeom prst="rect">
              <a:avLst/>
            </a:prstGeom>
          </p:spPr>
        </p:pic>
        <p:pic>
          <p:nvPicPr>
            <p:cNvPr id="1026" name="Picture 2" descr="Cartoon Illustration Of Medical Ventilator, Oxygen, Respirator, Mask PNG  and Vector with Transparent Background for Free Download">
              <a:extLst>
                <a:ext uri="{FF2B5EF4-FFF2-40B4-BE49-F238E27FC236}">
                  <a16:creationId xmlns:a16="http://schemas.microsoft.com/office/drawing/2014/main" id="{D1935F33-6F94-BF5F-B762-11A240A23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083" y="2025885"/>
              <a:ext cx="2322310" cy="23223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C4810FE-6E4A-BA04-AEA1-E6102A3B7870}"/>
                </a:ext>
              </a:extLst>
            </p:cNvPr>
            <p:cNvPicPr>
              <a:picLocks noChangeAspect="1"/>
            </p:cNvPicPr>
            <p:nvPr/>
          </p:nvPicPr>
          <p:blipFill>
            <a:blip r:embed="rId5"/>
            <a:stretch>
              <a:fillRect/>
            </a:stretch>
          </p:blipFill>
          <p:spPr>
            <a:xfrm>
              <a:off x="8674801" y="2025884"/>
              <a:ext cx="2517866" cy="2322777"/>
            </a:xfrm>
            <a:prstGeom prst="rect">
              <a:avLst/>
            </a:prstGeom>
          </p:spPr>
        </p:pic>
      </p:grpSp>
      <p:sp>
        <p:nvSpPr>
          <p:cNvPr id="4" name="TextBox 3">
            <a:extLst>
              <a:ext uri="{FF2B5EF4-FFF2-40B4-BE49-F238E27FC236}">
                <a16:creationId xmlns:a16="http://schemas.microsoft.com/office/drawing/2014/main" id="{82E045E1-91AC-2446-3FB2-BFA8A8D44E9D}"/>
              </a:ext>
            </a:extLst>
          </p:cNvPr>
          <p:cNvSpPr txBox="1"/>
          <p:nvPr/>
        </p:nvSpPr>
        <p:spPr>
          <a:xfrm>
            <a:off x="8939250" y="6211669"/>
            <a:ext cx="325275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Preliminary unpublished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ptos" panose="02110004020202020204"/>
                <a:ea typeface="+mn-ea"/>
                <a:cs typeface="+mn-cs"/>
              </a:rPr>
              <a:t>   Please do not share</a:t>
            </a:r>
          </a:p>
        </p:txBody>
      </p:sp>
    </p:spTree>
    <p:extLst>
      <p:ext uri="{BB962C8B-B14F-4D97-AF65-F5344CB8AC3E}">
        <p14:creationId xmlns:p14="http://schemas.microsoft.com/office/powerpoint/2010/main" val="41000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0EA8E7-D784-6FD6-CCE1-675FEFA32A69}"/>
              </a:ext>
            </a:extLst>
          </p:cNvPr>
          <p:cNvSpPr>
            <a:spLocks noGrp="1"/>
          </p:cNvSpPr>
          <p:nvPr>
            <p:ph type="title"/>
          </p:nvPr>
        </p:nvSpPr>
        <p:spPr>
          <a:xfrm>
            <a:off x="386859" y="315258"/>
            <a:ext cx="11418278" cy="1325563"/>
          </a:xfrm>
        </p:spPr>
        <p:txBody>
          <a:bodyPr>
            <a:normAutofit fontScale="90000"/>
          </a:bodyPr>
          <a:lstStyle/>
          <a:p>
            <a:pPr algn="ctr"/>
            <a:r>
              <a:rPr lang="en-US" sz="3000" dirty="0"/>
              <a:t>AYA receiving IMV in the Pediatric &amp; Adult ICUs at our institution </a:t>
            </a:r>
            <a:r>
              <a:rPr lang="en-US" sz="3000" i="1" u="sng" dirty="0"/>
              <a:t>ARE NOT </a:t>
            </a:r>
            <a:r>
              <a:rPr lang="en-US" sz="3000" i="1" dirty="0"/>
              <a:t>homogenous, receive </a:t>
            </a:r>
            <a:r>
              <a:rPr lang="en-US" sz="3000" i="1" u="sng" dirty="0"/>
              <a:t>different</a:t>
            </a:r>
            <a:r>
              <a:rPr lang="en-US" sz="3000" i="1" dirty="0"/>
              <a:t> </a:t>
            </a:r>
            <a:r>
              <a:rPr lang="en-US" sz="3000" dirty="0"/>
              <a:t>care</a:t>
            </a:r>
            <a:r>
              <a:rPr lang="en-US" sz="3000" i="1" dirty="0"/>
              <a:t>,</a:t>
            </a:r>
            <a:r>
              <a:rPr lang="en-US" sz="3000" dirty="0"/>
              <a:t> and</a:t>
            </a:r>
            <a:r>
              <a:rPr lang="en-US" sz="3000" i="1" dirty="0"/>
              <a:t> have </a:t>
            </a:r>
            <a:r>
              <a:rPr lang="en-US" sz="3000" i="1" u="sng" dirty="0"/>
              <a:t>different</a:t>
            </a:r>
            <a:r>
              <a:rPr lang="en-US" sz="3000" dirty="0"/>
              <a:t> patient centered </a:t>
            </a:r>
            <a:r>
              <a:rPr lang="en-US" sz="3000" i="1" dirty="0"/>
              <a:t>outcomes</a:t>
            </a:r>
          </a:p>
        </p:txBody>
      </p:sp>
      <p:sp>
        <p:nvSpPr>
          <p:cNvPr id="4" name="Content Placeholder 3">
            <a:extLst>
              <a:ext uri="{FF2B5EF4-FFF2-40B4-BE49-F238E27FC236}">
                <a16:creationId xmlns:a16="http://schemas.microsoft.com/office/drawing/2014/main" id="{4D69DD5F-D910-7071-AFAE-4A6EE73F44A2}"/>
              </a:ext>
            </a:extLst>
          </p:cNvPr>
          <p:cNvSpPr>
            <a:spLocks noGrp="1"/>
          </p:cNvSpPr>
          <p:nvPr>
            <p:ph idx="1"/>
          </p:nvPr>
        </p:nvSpPr>
        <p:spPr>
          <a:xfrm>
            <a:off x="494461" y="2167268"/>
            <a:ext cx="11203073" cy="3531821"/>
          </a:xfrm>
        </p:spPr>
        <p:txBody>
          <a:bodyPr>
            <a:normAutofit/>
          </a:bodyPr>
          <a:lstStyle/>
          <a:p>
            <a:r>
              <a:rPr lang="en-US" dirty="0">
                <a:solidFill>
                  <a:schemeClr val="tx1"/>
                </a:solidFill>
              </a:rPr>
              <a:t>We need to meet AYA where they are… </a:t>
            </a:r>
            <a:r>
              <a:rPr lang="en-US" b="1" dirty="0">
                <a:solidFill>
                  <a:schemeClr val="tx1"/>
                </a:solidFill>
              </a:rPr>
              <a:t>NOT about who does it better!</a:t>
            </a:r>
            <a:r>
              <a:rPr lang="en-US" dirty="0">
                <a:solidFill>
                  <a:schemeClr val="tx1"/>
                </a:solidFill>
              </a:rPr>
              <a:t> </a:t>
            </a:r>
            <a:endParaRPr lang="en-US" dirty="0"/>
          </a:p>
          <a:p>
            <a:pPr lvl="1"/>
            <a:r>
              <a:rPr lang="en-US" i="1" dirty="0"/>
              <a:t>AYA-centric guidelines </a:t>
            </a:r>
            <a:r>
              <a:rPr lang="en-US" dirty="0"/>
              <a:t>allow for the </a:t>
            </a:r>
            <a:r>
              <a:rPr lang="en-US" i="1" u="sng" dirty="0"/>
              <a:t>BEST</a:t>
            </a:r>
            <a:r>
              <a:rPr lang="en-US" dirty="0"/>
              <a:t> care no matter what ICU an AYA patient is admitted to! </a:t>
            </a:r>
          </a:p>
          <a:p>
            <a:endParaRPr lang="en-US" dirty="0">
              <a:solidFill>
                <a:schemeClr val="tx1"/>
              </a:solidFill>
            </a:endParaRPr>
          </a:p>
          <a:p>
            <a:r>
              <a:rPr lang="en-US" dirty="0">
                <a:solidFill>
                  <a:schemeClr val="tx1"/>
                </a:solidFill>
              </a:rPr>
              <a:t>Next steps</a:t>
            </a:r>
          </a:p>
          <a:p>
            <a:pPr lvl="1"/>
            <a:r>
              <a:rPr lang="en-US" dirty="0">
                <a:solidFill>
                  <a:schemeClr val="tx1"/>
                </a:solidFill>
              </a:rPr>
              <a:t>Propensity score analysis for patient weighting in regression models</a:t>
            </a:r>
          </a:p>
          <a:p>
            <a:pPr lvl="1"/>
            <a:r>
              <a:rPr lang="en-US" dirty="0">
                <a:solidFill>
                  <a:schemeClr val="tx1"/>
                </a:solidFill>
              </a:rPr>
              <a:t>Fuzzy discontinuity regression to validate current findings</a:t>
            </a:r>
          </a:p>
          <a:p>
            <a:pPr lvl="1"/>
            <a:endParaRPr lang="en-US" dirty="0">
              <a:solidFill>
                <a:schemeClr val="tx1"/>
              </a:solidFill>
            </a:endParaRPr>
          </a:p>
        </p:txBody>
      </p:sp>
    </p:spTree>
    <p:extLst>
      <p:ext uri="{BB962C8B-B14F-4D97-AF65-F5344CB8AC3E}">
        <p14:creationId xmlns:p14="http://schemas.microsoft.com/office/powerpoint/2010/main" val="68677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0AD05-6765-41BB-FAD7-F490E4244B00}"/>
              </a:ext>
            </a:extLst>
          </p:cNvPr>
          <p:cNvSpPr>
            <a:spLocks noGrp="1"/>
          </p:cNvSpPr>
          <p:nvPr>
            <p:ph type="title"/>
          </p:nvPr>
        </p:nvSpPr>
        <p:spPr/>
        <p:txBody>
          <a:bodyPr/>
          <a:lstStyle/>
          <a:p>
            <a:r>
              <a:rPr lang="en-US" dirty="0"/>
              <a:t>Future Projects</a:t>
            </a:r>
          </a:p>
        </p:txBody>
      </p:sp>
      <p:sp>
        <p:nvSpPr>
          <p:cNvPr id="3" name="Content Placeholder 2">
            <a:extLst>
              <a:ext uri="{FF2B5EF4-FFF2-40B4-BE49-F238E27FC236}">
                <a16:creationId xmlns:a16="http://schemas.microsoft.com/office/drawing/2014/main" id="{1F1E64B0-D590-F8DE-4EF2-8E789F503131}"/>
              </a:ext>
            </a:extLst>
          </p:cNvPr>
          <p:cNvSpPr>
            <a:spLocks noGrp="1"/>
          </p:cNvSpPr>
          <p:nvPr>
            <p:ph idx="1"/>
          </p:nvPr>
        </p:nvSpPr>
        <p:spPr/>
        <p:txBody>
          <a:bodyPr>
            <a:normAutofit lnSpcReduction="10000"/>
          </a:bodyPr>
          <a:lstStyle/>
          <a:p>
            <a:r>
              <a:rPr lang="en-US" dirty="0"/>
              <a:t>Scale up current research to a larger database like CLIF or Epic Cosmos…</a:t>
            </a:r>
          </a:p>
          <a:p>
            <a:endParaRPr lang="en-US" dirty="0"/>
          </a:p>
          <a:p>
            <a:r>
              <a:rPr lang="en-US" dirty="0"/>
              <a:t>AYA admission to ICU, how have trends changed with time and why – are more AYA being admitted to PICUs because of loss of access to rural hospitals, and loss of community PICUs with time?</a:t>
            </a:r>
          </a:p>
          <a:p>
            <a:endParaRPr lang="en-US" dirty="0"/>
          </a:p>
          <a:p>
            <a:r>
              <a:rPr lang="en-US" dirty="0"/>
              <a:t>Is increased time spent receiving guideline concordant care associated with improved outcomes for AYA with ARDS requiring IMV in the pediatric &amp; adult ICU?</a:t>
            </a:r>
          </a:p>
        </p:txBody>
      </p:sp>
      <p:pic>
        <p:nvPicPr>
          <p:cNvPr id="6" name="Picture 5">
            <a:extLst>
              <a:ext uri="{FF2B5EF4-FFF2-40B4-BE49-F238E27FC236}">
                <a16:creationId xmlns:a16="http://schemas.microsoft.com/office/drawing/2014/main" id="{F0B033F5-89FD-9E5C-BD2D-3AA1A1F0C527}"/>
              </a:ext>
            </a:extLst>
          </p:cNvPr>
          <p:cNvPicPr>
            <a:picLocks noChangeAspect="1"/>
          </p:cNvPicPr>
          <p:nvPr/>
        </p:nvPicPr>
        <p:blipFill>
          <a:blip r:embed="rId3"/>
          <a:stretch>
            <a:fillRect/>
          </a:stretch>
        </p:blipFill>
        <p:spPr>
          <a:xfrm>
            <a:off x="10638263" y="77267"/>
            <a:ext cx="1423298" cy="1405580"/>
          </a:xfrm>
          <a:prstGeom prst="rect">
            <a:avLst/>
          </a:prstGeom>
        </p:spPr>
      </p:pic>
    </p:spTree>
    <p:extLst>
      <p:ext uri="{BB962C8B-B14F-4D97-AF65-F5344CB8AC3E}">
        <p14:creationId xmlns:p14="http://schemas.microsoft.com/office/powerpoint/2010/main" val="40930104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49AF-ABCB-ACC7-D220-D983973F8E1E}"/>
              </a:ext>
            </a:extLst>
          </p:cNvPr>
          <p:cNvSpPr>
            <a:spLocks noGrp="1"/>
          </p:cNvSpPr>
          <p:nvPr>
            <p:ph type="title"/>
          </p:nvPr>
        </p:nvSpPr>
        <p:spPr>
          <a:xfrm>
            <a:off x="838200" y="690"/>
            <a:ext cx="10515600" cy="1325563"/>
          </a:xfrm>
        </p:spPr>
        <p:txBody>
          <a:bodyPr/>
          <a:lstStyle/>
          <a:p>
            <a:r>
              <a:rPr lang="en-US"/>
              <a:t>Scholarly Oversight Committee</a:t>
            </a:r>
          </a:p>
        </p:txBody>
      </p:sp>
      <p:pic>
        <p:nvPicPr>
          <p:cNvPr id="4" name="Picture 3" descr="A person smiling at camera&#10;&#10;AI-generated content may be incorrect.">
            <a:extLst>
              <a:ext uri="{FF2B5EF4-FFF2-40B4-BE49-F238E27FC236}">
                <a16:creationId xmlns:a16="http://schemas.microsoft.com/office/drawing/2014/main" id="{F329AE15-BAF0-D315-3619-771CBD0B94D2}"/>
              </a:ext>
            </a:extLst>
          </p:cNvPr>
          <p:cNvPicPr>
            <a:picLocks noChangeAspect="1"/>
          </p:cNvPicPr>
          <p:nvPr/>
        </p:nvPicPr>
        <p:blipFill>
          <a:blip r:embed="rId2"/>
          <a:stretch>
            <a:fillRect/>
          </a:stretch>
        </p:blipFill>
        <p:spPr>
          <a:xfrm>
            <a:off x="5249104" y="1213196"/>
            <a:ext cx="1685511" cy="1665219"/>
          </a:xfrm>
          <a:prstGeom prst="ellipse">
            <a:avLst/>
          </a:prstGeom>
          <a:ln w="63500" cap="rnd">
            <a:solidFill>
              <a:srgbClr val="00274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Box 4">
            <a:extLst>
              <a:ext uri="{FF2B5EF4-FFF2-40B4-BE49-F238E27FC236}">
                <a16:creationId xmlns:a16="http://schemas.microsoft.com/office/drawing/2014/main" id="{D3A48090-C704-DB59-099F-47CB5C2B1D07}"/>
              </a:ext>
            </a:extLst>
          </p:cNvPr>
          <p:cNvSpPr txBox="1"/>
          <p:nvPr/>
        </p:nvSpPr>
        <p:spPr>
          <a:xfrm>
            <a:off x="4721086" y="29486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Erin Carlton, MD, MSc</a:t>
            </a:r>
          </a:p>
        </p:txBody>
      </p:sp>
      <p:sp>
        <p:nvSpPr>
          <p:cNvPr id="7" name="TextBox 6">
            <a:extLst>
              <a:ext uri="{FF2B5EF4-FFF2-40B4-BE49-F238E27FC236}">
                <a16:creationId xmlns:a16="http://schemas.microsoft.com/office/drawing/2014/main" id="{F9416312-5183-078F-67E8-7AC216A537B1}"/>
              </a:ext>
            </a:extLst>
          </p:cNvPr>
          <p:cNvSpPr txBox="1"/>
          <p:nvPr/>
        </p:nvSpPr>
        <p:spPr>
          <a:xfrm>
            <a:off x="4721086" y="3321326"/>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Associate Professor, PCCM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Associate Director of CHEAR Fellowship Programs</a:t>
            </a:r>
          </a:p>
        </p:txBody>
      </p:sp>
      <p:pic>
        <p:nvPicPr>
          <p:cNvPr id="8" name="Picture 7" descr="A person in a suit smiling&#10;&#10;AI-generated content may be incorrect.">
            <a:extLst>
              <a:ext uri="{FF2B5EF4-FFF2-40B4-BE49-F238E27FC236}">
                <a16:creationId xmlns:a16="http://schemas.microsoft.com/office/drawing/2014/main" id="{278B2AFF-BCFC-8D59-84DB-0C2250B5DC95}"/>
              </a:ext>
            </a:extLst>
          </p:cNvPr>
          <p:cNvPicPr>
            <a:picLocks noChangeAspect="1"/>
          </p:cNvPicPr>
          <p:nvPr/>
        </p:nvPicPr>
        <p:blipFill>
          <a:blip r:embed="rId3"/>
          <a:stretch>
            <a:fillRect/>
          </a:stretch>
        </p:blipFill>
        <p:spPr>
          <a:xfrm>
            <a:off x="1364146" y="4239873"/>
            <a:ext cx="1678057" cy="1674330"/>
          </a:xfrm>
          <a:prstGeom prst="ellipse">
            <a:avLst/>
          </a:prstGeom>
          <a:ln w="63500" cap="rnd">
            <a:solidFill>
              <a:srgbClr val="00274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a:extLst>
              <a:ext uri="{FF2B5EF4-FFF2-40B4-BE49-F238E27FC236}">
                <a16:creationId xmlns:a16="http://schemas.microsoft.com/office/drawing/2014/main" id="{C469F168-93F4-A102-BD04-8BDA88E74DCC}"/>
              </a:ext>
            </a:extLst>
          </p:cNvPr>
          <p:cNvSpPr txBox="1"/>
          <p:nvPr/>
        </p:nvSpPr>
        <p:spPr>
          <a:xfrm>
            <a:off x="830124" y="59088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Joseph Kohne, MD, MSc</a:t>
            </a:r>
          </a:p>
        </p:txBody>
      </p:sp>
      <p:sp>
        <p:nvSpPr>
          <p:cNvPr id="10" name="TextBox 9">
            <a:extLst>
              <a:ext uri="{FF2B5EF4-FFF2-40B4-BE49-F238E27FC236}">
                <a16:creationId xmlns:a16="http://schemas.microsoft.com/office/drawing/2014/main" id="{714AEA85-4501-8A46-1BB3-B69689D4D0BA}"/>
              </a:ext>
            </a:extLst>
          </p:cNvPr>
          <p:cNvSpPr txBox="1"/>
          <p:nvPr/>
        </p:nvSpPr>
        <p:spPr>
          <a:xfrm>
            <a:off x="839860" y="6173809"/>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Assistant Professor, PCCM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University Hospitals – Rainbow</a:t>
            </a:r>
          </a:p>
        </p:txBody>
      </p:sp>
      <p:pic>
        <p:nvPicPr>
          <p:cNvPr id="12" name="Picture 11" descr="A person wearing a suit and tie&#10;&#10;AI-generated content may be incorrect.">
            <a:extLst>
              <a:ext uri="{FF2B5EF4-FFF2-40B4-BE49-F238E27FC236}">
                <a16:creationId xmlns:a16="http://schemas.microsoft.com/office/drawing/2014/main" id="{1CC08D20-A3CC-CA97-CFD6-688C3C95CECC}"/>
              </a:ext>
            </a:extLst>
          </p:cNvPr>
          <p:cNvPicPr>
            <a:picLocks noChangeAspect="1"/>
          </p:cNvPicPr>
          <p:nvPr/>
        </p:nvPicPr>
        <p:blipFill>
          <a:blip r:embed="rId4"/>
          <a:stretch>
            <a:fillRect/>
          </a:stretch>
        </p:blipFill>
        <p:spPr>
          <a:xfrm>
            <a:off x="9325389" y="1215266"/>
            <a:ext cx="1326874" cy="1735621"/>
          </a:xfrm>
          <a:prstGeom prst="ellipse">
            <a:avLst/>
          </a:prstGeom>
          <a:ln w="63500" cap="rnd">
            <a:solidFill>
              <a:srgbClr val="FFCB0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5" name="Group 14">
            <a:extLst>
              <a:ext uri="{FF2B5EF4-FFF2-40B4-BE49-F238E27FC236}">
                <a16:creationId xmlns:a16="http://schemas.microsoft.com/office/drawing/2014/main" id="{4C0EA6B8-A6D2-CAB3-41DE-A4F8AB754758}"/>
              </a:ext>
            </a:extLst>
          </p:cNvPr>
          <p:cNvGrpSpPr/>
          <p:nvPr/>
        </p:nvGrpSpPr>
        <p:grpSpPr>
          <a:xfrm>
            <a:off x="8613912" y="2948608"/>
            <a:ext cx="2743200" cy="895937"/>
            <a:chOff x="7992716" y="4041912"/>
            <a:chExt cx="2743200" cy="895937"/>
          </a:xfrm>
        </p:grpSpPr>
        <p:sp>
          <p:nvSpPr>
            <p:cNvPr id="13" name="TextBox 12">
              <a:extLst>
                <a:ext uri="{FF2B5EF4-FFF2-40B4-BE49-F238E27FC236}">
                  <a16:creationId xmlns:a16="http://schemas.microsoft.com/office/drawing/2014/main" id="{478939C0-5054-ECDC-989D-01BEC0B75F73}"/>
                </a:ext>
              </a:extLst>
            </p:cNvPr>
            <p:cNvSpPr txBox="1"/>
            <p:nvPr/>
          </p:nvSpPr>
          <p:spPr>
            <a:xfrm>
              <a:off x="7992716" y="404191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Michael </a:t>
              </a:r>
              <a:r>
                <a:rPr kumimoji="0" lang="en-US" sz="1800" b="0" i="0" u="none" strike="noStrike" kern="1200" cap="none" spc="0" normalizeH="0" baseline="0" noProof="0" err="1">
                  <a:ln>
                    <a:noFill/>
                  </a:ln>
                  <a:solidFill>
                    <a:prstClr val="black"/>
                  </a:solidFill>
                  <a:effectLst/>
                  <a:uLnTx/>
                  <a:uFillTx/>
                  <a:latin typeface="Aptos" panose="02110004020202020204"/>
                  <a:ea typeface="+mn-ea"/>
                  <a:cs typeface="+mn-cs"/>
                </a:rPr>
                <a:t>Sjoding</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MD, MSc</a:t>
              </a:r>
            </a:p>
          </p:txBody>
        </p:sp>
        <p:sp>
          <p:nvSpPr>
            <p:cNvPr id="14" name="TextBox 13">
              <a:extLst>
                <a:ext uri="{FF2B5EF4-FFF2-40B4-BE49-F238E27FC236}">
                  <a16:creationId xmlns:a16="http://schemas.microsoft.com/office/drawing/2014/main" id="{EFCE2E89-8A6E-5C9D-693E-D4C7FFCAF620}"/>
                </a:ext>
              </a:extLst>
            </p:cNvPr>
            <p:cNvSpPr txBox="1"/>
            <p:nvPr/>
          </p:nvSpPr>
          <p:spPr>
            <a:xfrm>
              <a:off x="7992716" y="441462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Associate Professor, </a:t>
              </a:r>
              <a:r>
                <a:rPr kumimoji="0" lang="en-US" sz="1400" b="0" i="0" u="none" strike="noStrike" kern="1200" cap="none" spc="0" normalizeH="0" baseline="0" noProof="0" err="1">
                  <a:ln>
                    <a:noFill/>
                  </a:ln>
                  <a:solidFill>
                    <a:prstClr val="black"/>
                  </a:solidFill>
                  <a:effectLst/>
                  <a:uLnTx/>
                  <a:uFillTx/>
                  <a:latin typeface="Aptos" panose="02110004020202020204"/>
                  <a:ea typeface="+mn-ea"/>
                  <a:cs typeface="+mn-cs"/>
                </a:rPr>
                <a:t>Pulm</a:t>
              </a: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 Crit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IHPI Faculty</a:t>
              </a:r>
            </a:p>
          </p:txBody>
        </p:sp>
      </p:grpSp>
      <p:pic>
        <p:nvPicPr>
          <p:cNvPr id="16" name="Picture 15" descr="A person in a suit smiling&#10;&#10;AI-generated content may be incorrect.">
            <a:extLst>
              <a:ext uri="{FF2B5EF4-FFF2-40B4-BE49-F238E27FC236}">
                <a16:creationId xmlns:a16="http://schemas.microsoft.com/office/drawing/2014/main" id="{47C867A9-FB90-FEA6-B1EA-ABCECDF32049}"/>
              </a:ext>
            </a:extLst>
          </p:cNvPr>
          <p:cNvPicPr>
            <a:picLocks noChangeAspect="1"/>
          </p:cNvPicPr>
          <p:nvPr/>
        </p:nvPicPr>
        <p:blipFill>
          <a:blip r:embed="rId5"/>
          <a:stretch>
            <a:fillRect/>
          </a:stretch>
        </p:blipFill>
        <p:spPr>
          <a:xfrm>
            <a:off x="5249104" y="4234483"/>
            <a:ext cx="1685097" cy="1674330"/>
          </a:xfrm>
          <a:prstGeom prst="ellipse">
            <a:avLst/>
          </a:prstGeom>
          <a:ln w="63500" cap="rnd">
            <a:solidFill>
              <a:srgbClr val="FFCB0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9" name="Group 18">
            <a:extLst>
              <a:ext uri="{FF2B5EF4-FFF2-40B4-BE49-F238E27FC236}">
                <a16:creationId xmlns:a16="http://schemas.microsoft.com/office/drawing/2014/main" id="{B284505A-F736-E5DD-DD45-CB01DA60C909}"/>
              </a:ext>
            </a:extLst>
          </p:cNvPr>
          <p:cNvGrpSpPr/>
          <p:nvPr/>
        </p:nvGrpSpPr>
        <p:grpSpPr>
          <a:xfrm>
            <a:off x="4721086" y="5908814"/>
            <a:ext cx="2743200" cy="895937"/>
            <a:chOff x="5143499" y="3619500"/>
            <a:chExt cx="2743200" cy="895937"/>
          </a:xfrm>
        </p:grpSpPr>
        <p:sp>
          <p:nvSpPr>
            <p:cNvPr id="17" name="TextBox 16">
              <a:extLst>
                <a:ext uri="{FF2B5EF4-FFF2-40B4-BE49-F238E27FC236}">
                  <a16:creationId xmlns:a16="http://schemas.microsoft.com/office/drawing/2014/main" id="{410D72F0-F029-1A89-9AD5-8F2FD554D7FE}"/>
                </a:ext>
              </a:extLst>
            </p:cNvPr>
            <p:cNvSpPr txBox="1"/>
            <p:nvPr/>
          </p:nvSpPr>
          <p:spPr>
            <a:xfrm>
              <a:off x="5143499" y="36195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Ryan Barbaro, MD, MSc</a:t>
              </a:r>
            </a:p>
          </p:txBody>
        </p:sp>
        <p:sp>
          <p:nvSpPr>
            <p:cNvPr id="18" name="TextBox 17">
              <a:extLst>
                <a:ext uri="{FF2B5EF4-FFF2-40B4-BE49-F238E27FC236}">
                  <a16:creationId xmlns:a16="http://schemas.microsoft.com/office/drawing/2014/main" id="{56DFA29A-EBF6-7AF7-D9FA-F2945083B067}"/>
                </a:ext>
              </a:extLst>
            </p:cNvPr>
            <p:cNvSpPr txBox="1"/>
            <p:nvPr/>
          </p:nvSpPr>
          <p:spPr>
            <a:xfrm>
              <a:off x="5143499" y="3992217"/>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Associate Professor, PCCM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CHEAR Faculty Investigator</a:t>
              </a:r>
            </a:p>
          </p:txBody>
        </p:sp>
      </p:grpSp>
      <p:pic>
        <p:nvPicPr>
          <p:cNvPr id="20" name="Picture 19" descr="A person wearing glasses and a black jacket&#10;&#10;AI-generated content may be incorrect.">
            <a:extLst>
              <a:ext uri="{FF2B5EF4-FFF2-40B4-BE49-F238E27FC236}">
                <a16:creationId xmlns:a16="http://schemas.microsoft.com/office/drawing/2014/main" id="{4C6DA308-4F1E-A48A-95AE-75617AE4C6BD}"/>
              </a:ext>
            </a:extLst>
          </p:cNvPr>
          <p:cNvPicPr>
            <a:picLocks noChangeAspect="1"/>
          </p:cNvPicPr>
          <p:nvPr/>
        </p:nvPicPr>
        <p:blipFill>
          <a:blip r:embed="rId6"/>
          <a:stretch>
            <a:fillRect/>
          </a:stretch>
        </p:blipFill>
        <p:spPr>
          <a:xfrm>
            <a:off x="1539737" y="1169505"/>
            <a:ext cx="1323975" cy="1752600"/>
          </a:xfrm>
          <a:prstGeom prst="ellipse">
            <a:avLst/>
          </a:prstGeom>
          <a:ln w="63500" cap="rnd">
            <a:solidFill>
              <a:srgbClr val="FFCB0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23" name="Group 22">
            <a:extLst>
              <a:ext uri="{FF2B5EF4-FFF2-40B4-BE49-F238E27FC236}">
                <a16:creationId xmlns:a16="http://schemas.microsoft.com/office/drawing/2014/main" id="{FAAB5CFE-B213-954C-CE6D-D185676451CC}"/>
              </a:ext>
            </a:extLst>
          </p:cNvPr>
          <p:cNvGrpSpPr/>
          <p:nvPr/>
        </p:nvGrpSpPr>
        <p:grpSpPr>
          <a:xfrm>
            <a:off x="832299" y="2948608"/>
            <a:ext cx="2743200" cy="1111381"/>
            <a:chOff x="4779064" y="5864087"/>
            <a:chExt cx="2743200" cy="1111381"/>
          </a:xfrm>
        </p:grpSpPr>
        <p:sp>
          <p:nvSpPr>
            <p:cNvPr id="21" name="TextBox 20">
              <a:extLst>
                <a:ext uri="{FF2B5EF4-FFF2-40B4-BE49-F238E27FC236}">
                  <a16:creationId xmlns:a16="http://schemas.microsoft.com/office/drawing/2014/main" id="{0F01F822-572F-C633-08BA-2373BAD12FBE}"/>
                </a:ext>
              </a:extLst>
            </p:cNvPr>
            <p:cNvSpPr txBox="1"/>
            <p:nvPr/>
          </p:nvSpPr>
          <p:spPr>
            <a:xfrm>
              <a:off x="4779064" y="58640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Heidi Flori, MD, FAAP</a:t>
              </a:r>
            </a:p>
          </p:txBody>
        </p:sp>
        <p:sp>
          <p:nvSpPr>
            <p:cNvPr id="22" name="TextBox 21">
              <a:extLst>
                <a:ext uri="{FF2B5EF4-FFF2-40B4-BE49-F238E27FC236}">
                  <a16:creationId xmlns:a16="http://schemas.microsoft.com/office/drawing/2014/main" id="{79C9BEA7-5DEA-9F7B-0A5E-DF356D6C8C1A}"/>
                </a:ext>
              </a:extLst>
            </p:cNvPr>
            <p:cNvSpPr txBox="1"/>
            <p:nvPr/>
          </p:nvSpPr>
          <p:spPr>
            <a:xfrm>
              <a:off x="4779064" y="6236804"/>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Clinical Professor, PCCM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Wiel Institute Associate Director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Primary SOC Mentor</a:t>
              </a:r>
            </a:p>
          </p:txBody>
        </p:sp>
      </p:grpSp>
      <p:pic>
        <p:nvPicPr>
          <p:cNvPr id="24" name="Picture 23" descr="Medium shot of a person smiling&#10;&#10;AI-generated content may be incorrect.">
            <a:extLst>
              <a:ext uri="{FF2B5EF4-FFF2-40B4-BE49-F238E27FC236}">
                <a16:creationId xmlns:a16="http://schemas.microsoft.com/office/drawing/2014/main" id="{DCA9F8AF-4638-058B-23DA-F46E890E9036}"/>
              </a:ext>
            </a:extLst>
          </p:cNvPr>
          <p:cNvPicPr>
            <a:picLocks noChangeAspect="1"/>
          </p:cNvPicPr>
          <p:nvPr/>
        </p:nvPicPr>
        <p:blipFill>
          <a:blip r:embed="rId7"/>
          <a:stretch>
            <a:fillRect/>
          </a:stretch>
        </p:blipFill>
        <p:spPr>
          <a:xfrm>
            <a:off x="9141102" y="4170293"/>
            <a:ext cx="1687168" cy="1673087"/>
          </a:xfrm>
          <a:prstGeom prst="ellipse">
            <a:avLst/>
          </a:prstGeom>
          <a:ln w="63500" cap="rnd">
            <a:solidFill>
              <a:srgbClr val="00274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30" name="Group 29">
            <a:extLst>
              <a:ext uri="{FF2B5EF4-FFF2-40B4-BE49-F238E27FC236}">
                <a16:creationId xmlns:a16="http://schemas.microsoft.com/office/drawing/2014/main" id="{9E53AB6F-FECC-E062-6BD6-DA00361E52CE}"/>
              </a:ext>
            </a:extLst>
          </p:cNvPr>
          <p:cNvGrpSpPr/>
          <p:nvPr/>
        </p:nvGrpSpPr>
        <p:grpSpPr>
          <a:xfrm>
            <a:off x="8608942" y="5908814"/>
            <a:ext cx="2743200" cy="895937"/>
            <a:chOff x="8592377" y="5925379"/>
            <a:chExt cx="2743200" cy="895937"/>
          </a:xfrm>
        </p:grpSpPr>
        <p:sp>
          <p:nvSpPr>
            <p:cNvPr id="27" name="TextBox 26">
              <a:extLst>
                <a:ext uri="{FF2B5EF4-FFF2-40B4-BE49-F238E27FC236}">
                  <a16:creationId xmlns:a16="http://schemas.microsoft.com/office/drawing/2014/main" id="{EE2502F6-9A27-1007-0384-FA11846F63A6}"/>
                </a:ext>
              </a:extLst>
            </p:cNvPr>
            <p:cNvSpPr txBox="1"/>
            <p:nvPr/>
          </p:nvSpPr>
          <p:spPr>
            <a:xfrm>
              <a:off x="8592377" y="59253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Kao-Ping Chua, MD, PhD</a:t>
              </a:r>
            </a:p>
          </p:txBody>
        </p:sp>
        <p:sp>
          <p:nvSpPr>
            <p:cNvPr id="29" name="TextBox 28">
              <a:extLst>
                <a:ext uri="{FF2B5EF4-FFF2-40B4-BE49-F238E27FC236}">
                  <a16:creationId xmlns:a16="http://schemas.microsoft.com/office/drawing/2014/main" id="{A408D78A-F1FF-A40C-A200-41BB26E0FC03}"/>
                </a:ext>
              </a:extLst>
            </p:cNvPr>
            <p:cNvSpPr txBox="1"/>
            <p:nvPr/>
          </p:nvSpPr>
          <p:spPr>
            <a:xfrm>
              <a:off x="8592377" y="629809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Associate Professor, Pediatrics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CHEAR Director</a:t>
              </a:r>
            </a:p>
          </p:txBody>
        </p:sp>
      </p:grpSp>
    </p:spTree>
    <p:extLst>
      <p:ext uri="{BB962C8B-B14F-4D97-AF65-F5344CB8AC3E}">
        <p14:creationId xmlns:p14="http://schemas.microsoft.com/office/powerpoint/2010/main" val="378815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54E3-5197-DB08-E88B-9B7AF772EB99}"/>
              </a:ext>
            </a:extLst>
          </p:cNvPr>
          <p:cNvSpPr>
            <a:spLocks noGrp="1"/>
          </p:cNvSpPr>
          <p:nvPr>
            <p:ph type="title"/>
          </p:nvPr>
        </p:nvSpPr>
        <p:spPr/>
        <p:txBody>
          <a:bodyPr/>
          <a:lstStyle/>
          <a:p>
            <a:r>
              <a:rPr lang="en-US" dirty="0"/>
              <a:t>Feedback &amp; Questions</a:t>
            </a:r>
          </a:p>
        </p:txBody>
      </p:sp>
      <p:pic>
        <p:nvPicPr>
          <p:cNvPr id="4" name="Content Placeholder 4" descr="11 Top Posts on Questioning, Discussion and Student Feedback">
            <a:extLst>
              <a:ext uri="{FF2B5EF4-FFF2-40B4-BE49-F238E27FC236}">
                <a16:creationId xmlns:a16="http://schemas.microsoft.com/office/drawing/2014/main" id="{E9178236-BB2B-94EE-E217-57A796D987A8}"/>
              </a:ext>
            </a:extLst>
          </p:cNvPr>
          <p:cNvPicPr>
            <a:picLocks noGrp="1" noChangeAspect="1"/>
          </p:cNvPicPr>
          <p:nvPr>
            <p:ph idx="1"/>
          </p:nvPr>
        </p:nvPicPr>
        <p:blipFill>
          <a:blip r:embed="rId2"/>
          <a:stretch>
            <a:fillRect/>
          </a:stretch>
        </p:blipFill>
        <p:spPr>
          <a:xfrm>
            <a:off x="1524000" y="2267744"/>
            <a:ext cx="9144000" cy="3467100"/>
          </a:xfrm>
        </p:spPr>
      </p:pic>
      <p:pic>
        <p:nvPicPr>
          <p:cNvPr id="3" name="Picture 2">
            <a:extLst>
              <a:ext uri="{FF2B5EF4-FFF2-40B4-BE49-F238E27FC236}">
                <a16:creationId xmlns:a16="http://schemas.microsoft.com/office/drawing/2014/main" id="{7C18C826-5F3B-A0E7-3119-B289596F18C4}"/>
              </a:ext>
            </a:extLst>
          </p:cNvPr>
          <p:cNvPicPr>
            <a:picLocks noChangeAspect="1"/>
          </p:cNvPicPr>
          <p:nvPr/>
        </p:nvPicPr>
        <p:blipFill>
          <a:blip r:embed="rId3"/>
          <a:stretch>
            <a:fillRect/>
          </a:stretch>
        </p:blipFill>
        <p:spPr>
          <a:xfrm>
            <a:off x="10097782" y="72920"/>
            <a:ext cx="1930325" cy="1906296"/>
          </a:xfrm>
          <a:prstGeom prst="rect">
            <a:avLst/>
          </a:prstGeom>
        </p:spPr>
      </p:pic>
    </p:spTree>
    <p:extLst>
      <p:ext uri="{BB962C8B-B14F-4D97-AF65-F5344CB8AC3E}">
        <p14:creationId xmlns:p14="http://schemas.microsoft.com/office/powerpoint/2010/main" val="306371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B7309-0F7B-A953-85CB-0E196C139BD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FC93169-6F1C-59F5-8889-50262A9AA8B6}"/>
              </a:ext>
            </a:extLst>
          </p:cNvPr>
          <p:cNvSpPr/>
          <p:nvPr/>
        </p:nvSpPr>
        <p:spPr>
          <a:xfrm>
            <a:off x="-1" y="1246095"/>
            <a:ext cx="12186761" cy="5611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8">
            <a:extLst>
              <a:ext uri="{FF2B5EF4-FFF2-40B4-BE49-F238E27FC236}">
                <a16:creationId xmlns:a16="http://schemas.microsoft.com/office/drawing/2014/main" id="{48FD3546-B3FB-E873-7B22-CC2483CFFEC1}"/>
              </a:ext>
            </a:extLst>
          </p:cNvPr>
          <p:cNvSpPr txBox="1">
            <a:spLocks/>
          </p:cNvSpPr>
          <p:nvPr/>
        </p:nvSpPr>
        <p:spPr>
          <a:xfrm>
            <a:off x="0" y="3"/>
            <a:ext cx="12192000" cy="1308324"/>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Clinical Covariates Associated with </a:t>
            </a:r>
          </a:p>
          <a:p>
            <a:pPr algn="ctr"/>
            <a:r>
              <a:rPr lang="en-US" sz="4000" b="0" dirty="0">
                <a:solidFill>
                  <a:schemeClr val="bg1"/>
                </a:solidFill>
              </a:rPr>
              <a:t>Worse NPOD Trajectories</a:t>
            </a:r>
          </a:p>
        </p:txBody>
      </p:sp>
      <p:graphicFrame>
        <p:nvGraphicFramePr>
          <p:cNvPr id="3" name="Table 2">
            <a:extLst>
              <a:ext uri="{FF2B5EF4-FFF2-40B4-BE49-F238E27FC236}">
                <a16:creationId xmlns:a16="http://schemas.microsoft.com/office/drawing/2014/main" id="{2E6B5CEF-0515-E336-BB7F-8B6BBE346F4F}"/>
              </a:ext>
            </a:extLst>
          </p:cNvPr>
          <p:cNvGraphicFramePr>
            <a:graphicFrameLocks noGrp="1"/>
          </p:cNvGraphicFramePr>
          <p:nvPr>
            <p:extLst>
              <p:ext uri="{D42A27DB-BD31-4B8C-83A1-F6EECF244321}">
                <p14:modId xmlns:p14="http://schemas.microsoft.com/office/powerpoint/2010/main" val="559029971"/>
              </p:ext>
            </p:extLst>
          </p:nvPr>
        </p:nvGraphicFramePr>
        <p:xfrm>
          <a:off x="108632" y="1308327"/>
          <a:ext cx="11969494" cy="4811011"/>
        </p:xfrm>
        <a:graphic>
          <a:graphicData uri="http://schemas.openxmlformats.org/drawingml/2006/table">
            <a:tbl>
              <a:tblPr/>
              <a:tblGrid>
                <a:gridCol w="2764649">
                  <a:extLst>
                    <a:ext uri="{9D8B030D-6E8A-4147-A177-3AD203B41FA5}">
                      <a16:colId xmlns:a16="http://schemas.microsoft.com/office/drawing/2014/main" val="1667638837"/>
                    </a:ext>
                  </a:extLst>
                </a:gridCol>
                <a:gridCol w="2046241">
                  <a:extLst>
                    <a:ext uri="{9D8B030D-6E8A-4147-A177-3AD203B41FA5}">
                      <a16:colId xmlns:a16="http://schemas.microsoft.com/office/drawing/2014/main" val="3100726518"/>
                    </a:ext>
                  </a:extLst>
                </a:gridCol>
                <a:gridCol w="2035007">
                  <a:extLst>
                    <a:ext uri="{9D8B030D-6E8A-4147-A177-3AD203B41FA5}">
                      <a16:colId xmlns:a16="http://schemas.microsoft.com/office/drawing/2014/main" val="2846212441"/>
                    </a:ext>
                  </a:extLst>
                </a:gridCol>
                <a:gridCol w="2208199">
                  <a:extLst>
                    <a:ext uri="{9D8B030D-6E8A-4147-A177-3AD203B41FA5}">
                      <a16:colId xmlns:a16="http://schemas.microsoft.com/office/drawing/2014/main" val="334780973"/>
                    </a:ext>
                  </a:extLst>
                </a:gridCol>
                <a:gridCol w="1977275">
                  <a:extLst>
                    <a:ext uri="{9D8B030D-6E8A-4147-A177-3AD203B41FA5}">
                      <a16:colId xmlns:a16="http://schemas.microsoft.com/office/drawing/2014/main" val="2119355297"/>
                    </a:ext>
                  </a:extLst>
                </a:gridCol>
                <a:gridCol w="938123">
                  <a:extLst>
                    <a:ext uri="{9D8B030D-6E8A-4147-A177-3AD203B41FA5}">
                      <a16:colId xmlns:a16="http://schemas.microsoft.com/office/drawing/2014/main" val="3194017310"/>
                    </a:ext>
                  </a:extLst>
                </a:gridCol>
              </a:tblGrid>
              <a:tr h="298873">
                <a:tc gridSpan="6">
                  <a:txBody>
                    <a:bodyPr/>
                    <a:lstStyle/>
                    <a:p>
                      <a:pPr algn="ctr" fontAlgn="b"/>
                      <a:r>
                        <a:rPr lang="en-US" sz="1800" b="0" i="0" u="none" strike="noStrike" dirty="0">
                          <a:solidFill>
                            <a:srgbClr val="000000"/>
                          </a:solidFill>
                          <a:effectLst/>
                          <a:latin typeface="+mj-lt"/>
                        </a:rPr>
                        <a:t>NPOD Trajectory (n=383)</a:t>
                      </a:r>
                    </a:p>
                  </a:txBody>
                  <a:tcPr marL="6672" marR="6672" marT="6672"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94514"/>
                  </a:ext>
                </a:extLst>
              </a:tr>
              <a:tr h="590649">
                <a:tc>
                  <a:txBody>
                    <a:bodyPr/>
                    <a:lstStyle/>
                    <a:p>
                      <a:pPr algn="l" fontAlgn="b"/>
                      <a:r>
                        <a:rPr lang="en-US" sz="1800" b="0" i="0" u="none" strike="noStrike" dirty="0">
                          <a:solidFill>
                            <a:srgbClr val="000000"/>
                          </a:solidFill>
                          <a:effectLst/>
                          <a:latin typeface="+mj-lt"/>
                        </a:rPr>
                        <a:t> </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Low </a:t>
                      </a:r>
                    </a:p>
                    <a:p>
                      <a:pPr algn="ctr" fontAlgn="b"/>
                      <a:r>
                        <a:rPr lang="en-US" sz="1800" b="0" i="0" u="none" strike="noStrike" dirty="0">
                          <a:solidFill>
                            <a:srgbClr val="000000"/>
                          </a:solidFill>
                          <a:effectLst/>
                          <a:latin typeface="+mj-lt"/>
                        </a:rPr>
                        <a:t>(n=87)</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Medium-Low </a:t>
                      </a:r>
                      <a:br>
                        <a:rPr lang="en-US" sz="1800" b="0" i="0" u="none" strike="noStrike" dirty="0">
                          <a:solidFill>
                            <a:srgbClr val="000000"/>
                          </a:solidFill>
                          <a:effectLst/>
                          <a:latin typeface="+mj-lt"/>
                        </a:rPr>
                      </a:br>
                      <a:r>
                        <a:rPr lang="en-US" sz="1800" b="0" i="0" u="none" strike="noStrike" dirty="0">
                          <a:solidFill>
                            <a:srgbClr val="000000"/>
                          </a:solidFill>
                          <a:effectLst/>
                          <a:latin typeface="+mj-lt"/>
                        </a:rPr>
                        <a:t>(n=65)</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a:solidFill>
                            <a:srgbClr val="000000"/>
                          </a:solidFill>
                          <a:effectLst/>
                          <a:latin typeface="+mj-lt"/>
                        </a:rPr>
                        <a:t>Medium-High </a:t>
                      </a:r>
                      <a:br>
                        <a:rPr lang="en-US" sz="1800" b="0" i="0" u="none" strike="noStrike">
                          <a:solidFill>
                            <a:srgbClr val="000000"/>
                          </a:solidFill>
                          <a:effectLst/>
                          <a:latin typeface="+mj-lt"/>
                        </a:rPr>
                      </a:br>
                      <a:r>
                        <a:rPr lang="en-US" sz="1800" b="0" i="0" u="none" strike="noStrike">
                          <a:solidFill>
                            <a:srgbClr val="000000"/>
                          </a:solidFill>
                          <a:effectLst/>
                          <a:latin typeface="+mj-lt"/>
                        </a:rPr>
                        <a:t>(n=132)</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a:solidFill>
                            <a:srgbClr val="000000"/>
                          </a:solidFill>
                          <a:effectLst/>
                          <a:latin typeface="+mj-lt"/>
                        </a:rPr>
                        <a:t>High </a:t>
                      </a:r>
                    </a:p>
                    <a:p>
                      <a:pPr algn="ctr" fontAlgn="b"/>
                      <a:r>
                        <a:rPr lang="en-US" sz="1800" b="0" i="0" u="none" strike="noStrike">
                          <a:solidFill>
                            <a:srgbClr val="000000"/>
                          </a:solidFill>
                          <a:effectLst/>
                          <a:latin typeface="+mj-lt"/>
                        </a:rPr>
                        <a:t>(n=99)</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p-value</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130286"/>
                  </a:ext>
                </a:extLst>
              </a:tr>
              <a:tr h="575605">
                <a:tc>
                  <a:txBody>
                    <a:bodyPr/>
                    <a:lstStyle/>
                    <a:p>
                      <a:pPr algn="l" fontAlgn="b"/>
                      <a:r>
                        <a:rPr lang="en-US" sz="1800" b="0" i="0" u="none" strike="noStrike" dirty="0">
                          <a:solidFill>
                            <a:schemeClr val="tx1"/>
                          </a:solidFill>
                          <a:effectLst/>
                          <a:latin typeface="+mj-lt"/>
                        </a:rPr>
                        <a:t> Age (y), median (IQR)*</a:t>
                      </a:r>
                    </a:p>
                  </a:txBody>
                  <a:tcPr marL="6672" marR="6672" marT="6672"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1.1 </a:t>
                      </a:r>
                    </a:p>
                    <a:p>
                      <a:pPr algn="ctr" fontAlgn="b"/>
                      <a:r>
                        <a:rPr lang="en-US" sz="1800" b="0" i="0" u="none" strike="noStrike" dirty="0">
                          <a:solidFill>
                            <a:schemeClr val="tx1"/>
                          </a:solidFill>
                          <a:effectLst/>
                          <a:latin typeface="+mj-lt"/>
                        </a:rPr>
                        <a:t>(0.3-4.1)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a:t>
                      </a:r>
                    </a:p>
                    <a:p>
                      <a:pPr algn="ctr" fontAlgn="b"/>
                      <a:r>
                        <a:rPr lang="en-US" sz="1800" b="0" i="0" u="none" strike="noStrike" dirty="0">
                          <a:solidFill>
                            <a:schemeClr val="tx1"/>
                          </a:solidFill>
                          <a:effectLst/>
                          <a:latin typeface="+mj-lt"/>
                        </a:rPr>
                        <a:t>(0.6-8.0)</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6.9 </a:t>
                      </a:r>
                    </a:p>
                    <a:p>
                      <a:pPr algn="ctr" fontAlgn="b"/>
                      <a:r>
                        <a:rPr lang="en-US" sz="1800" b="0" i="0" u="none" strike="noStrike" dirty="0">
                          <a:solidFill>
                            <a:schemeClr val="tx1"/>
                          </a:solidFill>
                          <a:effectLst/>
                          <a:latin typeface="+mj-lt"/>
                        </a:rPr>
                        <a:t>(1.0-12.1)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7.3 </a:t>
                      </a:r>
                    </a:p>
                    <a:p>
                      <a:pPr algn="ctr" fontAlgn="b"/>
                      <a:r>
                        <a:rPr lang="en-US" sz="1800" b="0" i="0" u="none" strike="noStrike" dirty="0">
                          <a:solidFill>
                            <a:schemeClr val="tx1"/>
                          </a:solidFill>
                          <a:effectLst/>
                          <a:latin typeface="+mj-lt"/>
                        </a:rPr>
                        <a:t>(1.9-15.1)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6335936"/>
                  </a:ext>
                </a:extLst>
              </a:tr>
              <a:tr h="357154">
                <a:tc>
                  <a:txBody>
                    <a:bodyPr/>
                    <a:lstStyle/>
                    <a:p>
                      <a:pPr algn="l" fontAlgn="b"/>
                      <a:r>
                        <a:rPr lang="en-US" sz="1800" b="0" i="0" u="none" strike="noStrike" dirty="0">
                          <a:solidFill>
                            <a:srgbClr val="000000"/>
                          </a:solidFill>
                          <a:effectLst/>
                          <a:latin typeface="+mj-lt"/>
                        </a:rPr>
                        <a:t> Female</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38 (43.7%)</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34 (52.3%)</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60 (45.5%)</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46 (46.5%)</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0.749</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582822"/>
                  </a:ext>
                </a:extLst>
              </a:tr>
              <a:tr h="298873">
                <a:tc>
                  <a:txBody>
                    <a:bodyPr/>
                    <a:lstStyle/>
                    <a:p>
                      <a:pPr algn="l" fontAlgn="b"/>
                      <a:r>
                        <a:rPr lang="en-US" sz="1800" b="0" i="0" u="none" strike="noStrike" dirty="0">
                          <a:solidFill>
                            <a:srgbClr val="000000"/>
                          </a:solidFill>
                          <a:effectLst/>
                          <a:latin typeface="+mj-lt"/>
                        </a:rPr>
                        <a:t> Primary Diagnosis</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1849680"/>
                  </a:ext>
                </a:extLst>
              </a:tr>
              <a:tr h="298873">
                <a:tc>
                  <a:txBody>
                    <a:bodyPr/>
                    <a:lstStyle/>
                    <a:p>
                      <a:pPr algn="l" fontAlgn="b"/>
                      <a:r>
                        <a:rPr lang="en-US" sz="1800" b="0" i="0" u="none" strike="noStrike" dirty="0">
                          <a:solidFill>
                            <a:schemeClr val="tx1"/>
                          </a:solidFill>
                          <a:effectLst/>
                          <a:latin typeface="+mj-lt"/>
                        </a:rPr>
                        <a:t>     Sepsis*</a:t>
                      </a:r>
                    </a:p>
                  </a:txBody>
                  <a:tcPr marL="6672" marR="6672" marT="6672"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 (1.1%)</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 (4.6%)</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25 (18.9%)</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43 (43.4%)</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8015279"/>
                  </a:ext>
                </a:extLst>
              </a:tr>
              <a:tr h="298873">
                <a:tc>
                  <a:txBody>
                    <a:bodyPr/>
                    <a:lstStyle/>
                    <a:p>
                      <a:pPr algn="l" fontAlgn="b"/>
                      <a:r>
                        <a:rPr lang="en-US" sz="1800" b="0" i="0" u="none" strike="noStrike" dirty="0">
                          <a:solidFill>
                            <a:schemeClr val="tx1"/>
                          </a:solidFill>
                          <a:effectLst/>
                          <a:latin typeface="+mj-lt"/>
                        </a:rPr>
                        <a:t>     Bronchiolitis*</a:t>
                      </a:r>
                    </a:p>
                  </a:txBody>
                  <a:tcPr marL="6672" marR="6672" marT="6672" marB="0" anchor="ctr">
                    <a:lnL w="127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37 (42.5%)</a:t>
                      </a:r>
                    </a:p>
                  </a:txBody>
                  <a:tcPr marL="6672" marR="6672" marT="6672" marB="0" anchor="ctr">
                    <a:lnL>
                      <a:noFill/>
                    </a:lnL>
                    <a:lnR>
                      <a:noFill/>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12 (18.5%)</a:t>
                      </a:r>
                    </a:p>
                  </a:txBody>
                  <a:tcPr marL="6672" marR="6672" marT="6672" marB="0" anchor="ctr">
                    <a:lnL>
                      <a:noFill/>
                    </a:lnL>
                    <a:lnR>
                      <a:noFill/>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(15.2%)</a:t>
                      </a:r>
                    </a:p>
                  </a:txBody>
                  <a:tcPr marL="6672" marR="6672" marT="6672" marB="0" anchor="ctr">
                    <a:lnL>
                      <a:noFill/>
                    </a:lnL>
                    <a:lnR>
                      <a:noFill/>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 (4.0%)</a:t>
                      </a:r>
                    </a:p>
                  </a:txBody>
                  <a:tcPr marL="6672" marR="6672" marT="6672" marB="0" anchor="ctr">
                    <a:lnL>
                      <a:noFill/>
                    </a:lnL>
                    <a:lnR>
                      <a:noFill/>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6220691"/>
                  </a:ext>
                </a:extLst>
              </a:tr>
              <a:tr h="298873">
                <a:tc>
                  <a:txBody>
                    <a:bodyPr/>
                    <a:lstStyle/>
                    <a:p>
                      <a:pPr algn="l" fontAlgn="b"/>
                      <a:r>
                        <a:rPr lang="en-US" sz="1800" b="0" i="0" u="none" strike="noStrike" dirty="0">
                          <a:solidFill>
                            <a:srgbClr val="000000"/>
                          </a:solidFill>
                          <a:effectLst/>
                          <a:latin typeface="+mj-lt"/>
                        </a:rPr>
                        <a:t>     Pneumonia</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(28.7%)</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(38.5%)</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58 (43.9%)</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(29.3%)</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0.052</a:t>
                      </a:r>
                    </a:p>
                  </a:txBody>
                  <a:tcPr marL="6672" marR="6672" marT="6672" marB="0" anchor="ctr">
                    <a:lnL>
                      <a:noFill/>
                    </a:lnL>
                    <a:lnR>
                      <a:noFill/>
                    </a:lnR>
                    <a:lnT w="127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8438746"/>
                  </a:ext>
                </a:extLst>
              </a:tr>
              <a:tr h="298873">
                <a:tc>
                  <a:txBody>
                    <a:bodyPr/>
                    <a:lstStyle/>
                    <a:p>
                      <a:pPr algn="l" fontAlgn="b"/>
                      <a:r>
                        <a:rPr lang="en-US" sz="1800" b="0" i="0" u="none" strike="noStrike" dirty="0">
                          <a:solidFill>
                            <a:srgbClr val="000000"/>
                          </a:solidFill>
                          <a:effectLst/>
                          <a:latin typeface="+mj-lt"/>
                        </a:rPr>
                        <a:t>     Other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24 (27.6 %)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(15.4 %)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23 (23.2 %)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236512"/>
                  </a:ext>
                </a:extLst>
              </a:tr>
              <a:tr h="298873">
                <a:tc>
                  <a:txBody>
                    <a:bodyPr/>
                    <a:lstStyle/>
                    <a:p>
                      <a:pPr algn="l" fontAlgn="b"/>
                      <a:r>
                        <a:rPr lang="en-US" sz="1800" b="0" i="0" u="none" strike="noStrike" dirty="0">
                          <a:solidFill>
                            <a:srgbClr val="000000"/>
                          </a:solidFill>
                          <a:effectLst/>
                          <a:latin typeface="+mj-lt"/>
                        </a:rPr>
                        <a:t> Past Medical History</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98598"/>
                  </a:ext>
                </a:extLst>
              </a:tr>
              <a:tr h="298873">
                <a:tc>
                  <a:txBody>
                    <a:bodyPr/>
                    <a:lstStyle/>
                    <a:p>
                      <a:pPr algn="l" fontAlgn="b"/>
                      <a:r>
                        <a:rPr lang="en-US" sz="1800" b="0" i="0" u="none" strike="noStrike" dirty="0">
                          <a:solidFill>
                            <a:srgbClr val="000000"/>
                          </a:solidFill>
                          <a:effectLst/>
                          <a:latin typeface="+mj-lt"/>
                        </a:rPr>
                        <a:t>     Asthma†</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(17.2%)</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24 (36.9%)</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23 (17.4%)</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6 (6.1%)</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427303"/>
                  </a:ext>
                </a:extLst>
              </a:tr>
              <a:tr h="298873">
                <a:tc>
                  <a:txBody>
                    <a:bodyPr/>
                    <a:lstStyle/>
                    <a:p>
                      <a:pPr algn="l" fontAlgn="b"/>
                      <a:r>
                        <a:rPr lang="en-US" sz="1800" b="0" i="0" u="none" strike="noStrike" dirty="0">
                          <a:solidFill>
                            <a:srgbClr val="000000"/>
                          </a:solidFill>
                          <a:effectLst/>
                          <a:latin typeface="+mj-lt"/>
                        </a:rPr>
                        <a:t>     Cancer*</a:t>
                      </a:r>
                    </a:p>
                  </a:txBody>
                  <a:tcPr marL="6672" marR="6672" marT="6672"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 (0.0%)</a:t>
                      </a:r>
                    </a:p>
                  </a:txBody>
                  <a:tcPr marL="6672" marR="6672" marT="6672"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 (1.5%)</a:t>
                      </a:r>
                    </a:p>
                  </a:txBody>
                  <a:tcPr marL="6672" marR="6672" marT="6672"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 (6.1%)</a:t>
                      </a:r>
                    </a:p>
                  </a:txBody>
                  <a:tcPr marL="6672" marR="6672" marT="6672"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(15.2%)</a:t>
                      </a:r>
                    </a:p>
                  </a:txBody>
                  <a:tcPr marL="6672" marR="6672" marT="6672"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574812"/>
                  </a:ext>
                </a:extLst>
              </a:tr>
              <a:tr h="298873">
                <a:tc>
                  <a:txBody>
                    <a:bodyPr/>
                    <a:lstStyle/>
                    <a:p>
                      <a:pPr algn="l" fontAlgn="b"/>
                      <a:r>
                        <a:rPr lang="en-US" sz="1800" b="0" i="0" u="none" strike="noStrike" dirty="0">
                          <a:solidFill>
                            <a:srgbClr val="000000"/>
                          </a:solidFill>
                          <a:effectLst/>
                          <a:latin typeface="+mj-lt"/>
                        </a:rPr>
                        <a:t>     Prematurity</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 (11.5%)</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10 (15.4%)</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(11.4%)</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10 (10.1%)</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0.764</a:t>
                      </a:r>
                    </a:p>
                  </a:txBody>
                  <a:tcPr marL="6672" marR="6672" marT="6672"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2710115"/>
                  </a:ext>
                </a:extLst>
              </a:tr>
              <a:tr h="298873">
                <a:tc>
                  <a:txBody>
                    <a:bodyPr/>
                    <a:lstStyle/>
                    <a:p>
                      <a:pPr algn="l" fontAlgn="b"/>
                      <a:r>
                        <a:rPr lang="en-US" sz="1800" b="0" i="0" u="none" strike="noStrike" dirty="0">
                          <a:solidFill>
                            <a:srgbClr val="000000"/>
                          </a:solidFill>
                          <a:effectLst/>
                          <a:latin typeface="+mj-lt"/>
                        </a:rPr>
                        <a:t> PARDS†</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59 (67.8%)</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36 (55.4%)</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93 (70.5%)</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81 (81.8%)</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0.004</a:t>
                      </a:r>
                    </a:p>
                  </a:txBody>
                  <a:tcPr marL="6672" marR="6672" marT="6672"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9612742"/>
                  </a:ext>
                </a:extLst>
              </a:tr>
            </a:tbl>
          </a:graphicData>
        </a:graphic>
      </p:graphicFrame>
      <p:sp>
        <p:nvSpPr>
          <p:cNvPr id="5" name="TextBox 4">
            <a:extLst>
              <a:ext uri="{FF2B5EF4-FFF2-40B4-BE49-F238E27FC236}">
                <a16:creationId xmlns:a16="http://schemas.microsoft.com/office/drawing/2014/main" id="{D1DCB1CA-7F58-8B46-4271-F86BFCBFFDAD}"/>
              </a:ext>
            </a:extLst>
          </p:cNvPr>
          <p:cNvSpPr txBox="1"/>
          <p:nvPr/>
        </p:nvSpPr>
        <p:spPr>
          <a:xfrm>
            <a:off x="6574536" y="6251143"/>
            <a:ext cx="5612224" cy="584775"/>
          </a:xfrm>
          <a:prstGeom prst="rect">
            <a:avLst/>
          </a:prstGeom>
          <a:noFill/>
          <a:ln>
            <a:noFill/>
          </a:ln>
        </p:spPr>
        <p:txBody>
          <a:bodyPr wrap="square" rtlCol="0">
            <a:spAutoFit/>
          </a:bodyPr>
          <a:lstStyle/>
          <a:p>
            <a:r>
              <a:rPr lang="en-US" sz="1600" dirty="0">
                <a:latin typeface="+mj-lt"/>
              </a:rPr>
              <a:t>*=Included in final model</a:t>
            </a:r>
          </a:p>
          <a:p>
            <a:r>
              <a:rPr lang="en-US" sz="1600" dirty="0">
                <a:latin typeface="+mj-lt"/>
              </a:rPr>
              <a:t>†=Included in initial model, removed after backwards elimination</a:t>
            </a:r>
          </a:p>
        </p:txBody>
      </p:sp>
    </p:spTree>
    <p:extLst>
      <p:ext uri="{BB962C8B-B14F-4D97-AF65-F5344CB8AC3E}">
        <p14:creationId xmlns:p14="http://schemas.microsoft.com/office/powerpoint/2010/main" val="2901405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5D99-1DEE-4FBE-6481-69600923B05E}"/>
              </a:ext>
            </a:extLst>
          </p:cNvPr>
          <p:cNvSpPr>
            <a:spLocks noGrp="1"/>
          </p:cNvSpPr>
          <p:nvPr>
            <p:ph type="title"/>
          </p:nvPr>
        </p:nvSpPr>
        <p:spPr/>
        <p:txBody>
          <a:bodyPr/>
          <a:lstStyle/>
          <a:p>
            <a:r>
              <a:rPr lang="en-US" dirty="0"/>
              <a:t>Prompts for Feedback</a:t>
            </a:r>
          </a:p>
        </p:txBody>
      </p:sp>
      <p:sp>
        <p:nvSpPr>
          <p:cNvPr id="3" name="Content Placeholder 2">
            <a:extLst>
              <a:ext uri="{FF2B5EF4-FFF2-40B4-BE49-F238E27FC236}">
                <a16:creationId xmlns:a16="http://schemas.microsoft.com/office/drawing/2014/main" id="{FD778576-F122-3342-6F96-C559C5E95440}"/>
              </a:ext>
            </a:extLst>
          </p:cNvPr>
          <p:cNvSpPr>
            <a:spLocks noGrp="1"/>
          </p:cNvSpPr>
          <p:nvPr>
            <p:ph idx="1"/>
          </p:nvPr>
        </p:nvSpPr>
        <p:spPr/>
        <p:txBody>
          <a:bodyPr>
            <a:normAutofit/>
          </a:bodyPr>
          <a:lstStyle/>
          <a:p>
            <a:r>
              <a:rPr lang="en-US" dirty="0"/>
              <a:t>What do you think is the most compelling aspect of this project? </a:t>
            </a:r>
          </a:p>
          <a:p>
            <a:pPr marL="0" indent="0">
              <a:buNone/>
            </a:pPr>
            <a:endParaRPr lang="en-US" dirty="0"/>
          </a:p>
          <a:p>
            <a:r>
              <a:rPr lang="en-US" dirty="0"/>
              <a:t>If asked to review these data in a manuscript, what would be your primary concerns?</a:t>
            </a:r>
          </a:p>
          <a:p>
            <a:endParaRPr lang="en-US" dirty="0"/>
          </a:p>
          <a:p>
            <a:r>
              <a:rPr lang="en-US" dirty="0"/>
              <a:t>From the perspective of what project to tackle next, which of my proposed projects if any are most compelling to you?</a:t>
            </a:r>
          </a:p>
        </p:txBody>
      </p:sp>
    </p:spTree>
    <p:extLst>
      <p:ext uri="{BB962C8B-B14F-4D97-AF65-F5344CB8AC3E}">
        <p14:creationId xmlns:p14="http://schemas.microsoft.com/office/powerpoint/2010/main" val="33808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7E1C-E79F-EE31-7A7F-D43E6B23C298}"/>
              </a:ext>
            </a:extLst>
          </p:cNvPr>
          <p:cNvSpPr>
            <a:spLocks noGrp="1"/>
          </p:cNvSpPr>
          <p:nvPr>
            <p:ph type="title"/>
          </p:nvPr>
        </p:nvSpPr>
        <p:spPr/>
        <p:txBody>
          <a:bodyPr/>
          <a:lstStyle/>
          <a:p>
            <a:r>
              <a:rPr lang="en-US" dirty="0"/>
              <a:t>Common Longitudinal ICU Format (CLIF)</a:t>
            </a:r>
          </a:p>
        </p:txBody>
      </p:sp>
      <p:pic>
        <p:nvPicPr>
          <p:cNvPr id="5" name="Picture 4" descr="A map of the united states&#10;&#10;AI-generated content may be incorrect.">
            <a:extLst>
              <a:ext uri="{FF2B5EF4-FFF2-40B4-BE49-F238E27FC236}">
                <a16:creationId xmlns:a16="http://schemas.microsoft.com/office/drawing/2014/main" id="{FF77A415-7185-B6D3-AD3E-BE414274D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67" y="1690688"/>
            <a:ext cx="9482983" cy="4562636"/>
          </a:xfrm>
          <a:prstGeom prst="rect">
            <a:avLst/>
          </a:prstGeom>
        </p:spPr>
      </p:pic>
      <p:pic>
        <p:nvPicPr>
          <p:cNvPr id="3" name="Picture 2">
            <a:extLst>
              <a:ext uri="{FF2B5EF4-FFF2-40B4-BE49-F238E27FC236}">
                <a16:creationId xmlns:a16="http://schemas.microsoft.com/office/drawing/2014/main" id="{3C47A56F-B3CC-2878-B876-4BD2D35803BA}"/>
              </a:ext>
            </a:extLst>
          </p:cNvPr>
          <p:cNvPicPr>
            <a:picLocks noChangeAspect="1"/>
          </p:cNvPicPr>
          <p:nvPr/>
        </p:nvPicPr>
        <p:blipFill>
          <a:blip r:embed="rId3"/>
          <a:stretch>
            <a:fillRect/>
          </a:stretch>
        </p:blipFill>
        <p:spPr>
          <a:xfrm>
            <a:off x="8088070" y="5531005"/>
            <a:ext cx="3749763" cy="1100254"/>
          </a:xfrm>
          <a:prstGeom prst="rect">
            <a:avLst/>
          </a:prstGeom>
          <a:solidFill>
            <a:schemeClr val="bg1"/>
          </a:solidFill>
        </p:spPr>
      </p:pic>
    </p:spTree>
    <p:extLst>
      <p:ext uri="{BB962C8B-B14F-4D97-AF65-F5344CB8AC3E}">
        <p14:creationId xmlns:p14="http://schemas.microsoft.com/office/powerpoint/2010/main" val="65445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557D-EF8B-9DA1-2112-760576B7EA2F}"/>
              </a:ext>
            </a:extLst>
          </p:cNvPr>
          <p:cNvSpPr>
            <a:spLocks noGrp="1"/>
          </p:cNvSpPr>
          <p:nvPr>
            <p:ph type="title"/>
          </p:nvPr>
        </p:nvSpPr>
        <p:spPr/>
        <p:txBody>
          <a:bodyPr/>
          <a:lstStyle/>
          <a:p>
            <a:r>
              <a:rPr lang="en-US" dirty="0"/>
              <a:t>Epic Cosmos</a:t>
            </a:r>
          </a:p>
        </p:txBody>
      </p:sp>
      <p:pic>
        <p:nvPicPr>
          <p:cNvPr id="5" name="Picture 4">
            <a:extLst>
              <a:ext uri="{FF2B5EF4-FFF2-40B4-BE49-F238E27FC236}">
                <a16:creationId xmlns:a16="http://schemas.microsoft.com/office/drawing/2014/main" id="{D6FB221E-C1CD-E335-0D34-A22ED7291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315" y="1690688"/>
            <a:ext cx="7755370" cy="5130690"/>
          </a:xfrm>
          <a:prstGeom prst="rect">
            <a:avLst/>
          </a:prstGeom>
        </p:spPr>
      </p:pic>
      <p:pic>
        <p:nvPicPr>
          <p:cNvPr id="1026" name="Picture 2" descr="Cosmos | Penn Medicine Clinical Research | Perelman School of Medicine at  the University of Pennsylvania">
            <a:extLst>
              <a:ext uri="{FF2B5EF4-FFF2-40B4-BE49-F238E27FC236}">
                <a16:creationId xmlns:a16="http://schemas.microsoft.com/office/drawing/2014/main" id="{3DC84857-683D-27B6-72A7-279B1E66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047" y="359549"/>
            <a:ext cx="3343275"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0806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F3021-CD92-0DE0-B5E4-576239075D7E}"/>
              </a:ext>
            </a:extLst>
          </p:cNvPr>
          <p:cNvPicPr>
            <a:picLocks noChangeAspect="1"/>
          </p:cNvPicPr>
          <p:nvPr/>
        </p:nvPicPr>
        <p:blipFill>
          <a:blip r:embed="rId3"/>
          <a:stretch>
            <a:fillRect/>
          </a:stretch>
        </p:blipFill>
        <p:spPr>
          <a:xfrm>
            <a:off x="1505314" y="1189191"/>
            <a:ext cx="9181372" cy="5169856"/>
          </a:xfrm>
          <a:prstGeom prst="rect">
            <a:avLst/>
          </a:prstGeom>
        </p:spPr>
      </p:pic>
      <p:sp>
        <p:nvSpPr>
          <p:cNvPr id="5" name="TextBox 4">
            <a:extLst>
              <a:ext uri="{FF2B5EF4-FFF2-40B4-BE49-F238E27FC236}">
                <a16:creationId xmlns:a16="http://schemas.microsoft.com/office/drawing/2014/main" id="{11511117-2938-052D-69C3-7866FBBA70EA}"/>
              </a:ext>
            </a:extLst>
          </p:cNvPr>
          <p:cNvSpPr txBox="1"/>
          <p:nvPr/>
        </p:nvSpPr>
        <p:spPr>
          <a:xfrm>
            <a:off x="3283819" y="358194"/>
            <a:ext cx="562436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University of Michigan Health System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ptos" panose="02110004020202020204"/>
                <a:ea typeface="+mn-ea"/>
                <a:cs typeface="+mn-cs"/>
              </a:rPr>
              <a:t>01/01/2015 to 12/31/2024</a:t>
            </a:r>
          </a:p>
        </p:txBody>
      </p:sp>
    </p:spTree>
    <p:extLst>
      <p:ext uri="{BB962C8B-B14F-4D97-AF65-F5344CB8AC3E}">
        <p14:creationId xmlns:p14="http://schemas.microsoft.com/office/powerpoint/2010/main" val="5534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B5CFD-BEAC-81CE-D8CF-3629540A55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A4D401-F003-7626-12FF-952B38E3DD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5C996C-85AC-494F-BCC1-5B6EFE8AFAF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18422F5C-A3F6-B361-FFBC-5D45E66FEF72}"/>
              </a:ext>
            </a:extLst>
          </p:cNvPr>
          <p:cNvGraphicFramePr>
            <a:graphicFrameLocks noGrp="1"/>
          </p:cNvGraphicFramePr>
          <p:nvPr/>
        </p:nvGraphicFramePr>
        <p:xfrm>
          <a:off x="1066800" y="136525"/>
          <a:ext cx="10058400" cy="6509119"/>
        </p:xfrm>
        <a:graphic>
          <a:graphicData uri="http://schemas.openxmlformats.org/drawingml/2006/table">
            <a:tbl>
              <a:tblPr firstRow="1" bandRow="1">
                <a:tableStyleId>{5C22544A-7EE6-4342-B048-85BDC9FD1C3A}</a:tableStyleId>
              </a:tblPr>
              <a:tblGrid>
                <a:gridCol w="269423">
                  <a:extLst>
                    <a:ext uri="{9D8B030D-6E8A-4147-A177-3AD203B41FA5}">
                      <a16:colId xmlns:a16="http://schemas.microsoft.com/office/drawing/2014/main" val="4055638622"/>
                    </a:ext>
                  </a:extLst>
                </a:gridCol>
                <a:gridCol w="420561">
                  <a:extLst>
                    <a:ext uri="{9D8B030D-6E8A-4147-A177-3AD203B41FA5}">
                      <a16:colId xmlns:a16="http://schemas.microsoft.com/office/drawing/2014/main" val="298882274"/>
                    </a:ext>
                  </a:extLst>
                </a:gridCol>
                <a:gridCol w="4707574">
                  <a:extLst>
                    <a:ext uri="{9D8B030D-6E8A-4147-A177-3AD203B41FA5}">
                      <a16:colId xmlns:a16="http://schemas.microsoft.com/office/drawing/2014/main" val="367168675"/>
                    </a:ext>
                  </a:extLst>
                </a:gridCol>
                <a:gridCol w="1814401">
                  <a:extLst>
                    <a:ext uri="{9D8B030D-6E8A-4147-A177-3AD203B41FA5}">
                      <a16:colId xmlns:a16="http://schemas.microsoft.com/office/drawing/2014/main" val="1544360891"/>
                    </a:ext>
                  </a:extLst>
                </a:gridCol>
                <a:gridCol w="1917102">
                  <a:extLst>
                    <a:ext uri="{9D8B030D-6E8A-4147-A177-3AD203B41FA5}">
                      <a16:colId xmlns:a16="http://schemas.microsoft.com/office/drawing/2014/main" val="606864430"/>
                    </a:ext>
                  </a:extLst>
                </a:gridCol>
                <a:gridCol w="929339">
                  <a:extLst>
                    <a:ext uri="{9D8B030D-6E8A-4147-A177-3AD203B41FA5}">
                      <a16:colId xmlns:a16="http://schemas.microsoft.com/office/drawing/2014/main" val="3022893873"/>
                    </a:ext>
                  </a:extLst>
                </a:gridCol>
              </a:tblGrid>
              <a:tr h="296933">
                <a:tc rowSpan="2" gridSpan="3">
                  <a:txBody>
                    <a:bodyPr/>
                    <a:lstStyle/>
                    <a:p>
                      <a:r>
                        <a:rPr lang="en-US" sz="1600" dirty="0"/>
                        <a:t>ICU Service Line n, (%)</a:t>
                      </a:r>
                    </a:p>
                  </a:txBody>
                  <a:tcPr anchor="ctr"/>
                </a:tc>
                <a:tc rowSpan="2" hMerge="1">
                  <a:txBody>
                    <a:bodyPr/>
                    <a:lstStyle/>
                    <a:p>
                      <a:endParaRPr lang="en-US"/>
                    </a:p>
                  </a:txBody>
                  <a:tcPr/>
                </a:tc>
                <a:tc rowSpan="2" hMerge="1">
                  <a:txBody>
                    <a:bodyPr/>
                    <a:lstStyle/>
                    <a:p>
                      <a:endParaRPr lang="en-US"/>
                    </a:p>
                  </a:txBody>
                  <a:tcPr/>
                </a:tc>
                <a:tc>
                  <a:txBody>
                    <a:bodyPr/>
                    <a:lstStyle/>
                    <a:p>
                      <a:pPr algn="ctr"/>
                      <a:r>
                        <a:rPr lang="en-US" sz="1600" dirty="0"/>
                        <a:t>ADULT</a:t>
                      </a:r>
                    </a:p>
                  </a:txBody>
                  <a:tcPr/>
                </a:tc>
                <a:tc>
                  <a:txBody>
                    <a:bodyPr/>
                    <a:lstStyle/>
                    <a:p>
                      <a:pPr algn="ctr"/>
                      <a:r>
                        <a:rPr lang="en-US" sz="1600" dirty="0"/>
                        <a:t>PEDIATRIC</a:t>
                      </a:r>
                    </a:p>
                  </a:txBody>
                  <a:tcPr/>
                </a:tc>
                <a:tc rowSpan="2">
                  <a:txBody>
                    <a:bodyPr/>
                    <a:lstStyle/>
                    <a:p>
                      <a:pPr algn="ctr"/>
                      <a:r>
                        <a:rPr lang="en-US" sz="1600" dirty="0"/>
                        <a:t>p</a:t>
                      </a:r>
                    </a:p>
                  </a:txBody>
                  <a:tcPr anchor="ctr"/>
                </a:tc>
                <a:extLst>
                  <a:ext uri="{0D108BD9-81ED-4DB2-BD59-A6C34878D82A}">
                    <a16:rowId xmlns:a16="http://schemas.microsoft.com/office/drawing/2014/main" val="854285178"/>
                  </a:ext>
                </a:extLst>
              </a:tr>
              <a:tr h="296933">
                <a:tc gridSpan="3" vMerge="1">
                  <a:txBody>
                    <a:bodyPr/>
                    <a:lstStyle/>
                    <a:p>
                      <a:endParaRPr dirty="0"/>
                    </a:p>
                  </a:txBody>
                  <a:tcPr/>
                </a:tc>
                <a:tc hMerge="1" vMerge="1">
                  <a:txBody>
                    <a:bodyPr/>
                    <a:lstStyle/>
                    <a:p>
                      <a:endParaRPr lang="en-US" dirty="0"/>
                    </a:p>
                  </a:txBody>
                  <a:tcPr/>
                </a:tc>
                <a:tc hMerge="1" vMerge="1">
                  <a:txBody>
                    <a:bodyPr/>
                    <a:lstStyle/>
                    <a:p>
                      <a:endParaRPr lang="en-US"/>
                    </a:p>
                  </a:txBody>
                  <a:tcPr/>
                </a:tc>
                <a:tc>
                  <a:txBody>
                    <a:bodyPr/>
                    <a:lstStyle/>
                    <a:p>
                      <a:pPr algn="ctr"/>
                      <a:r>
                        <a:rPr lang="en-US" sz="1600" dirty="0"/>
                        <a:t>551, (83)</a:t>
                      </a:r>
                    </a:p>
                  </a:txBody>
                  <a:tcPr/>
                </a:tc>
                <a:tc>
                  <a:txBody>
                    <a:bodyPr/>
                    <a:lstStyle/>
                    <a:p>
                      <a:pPr algn="ctr"/>
                      <a:r>
                        <a:rPr lang="en-US" sz="1600" dirty="0"/>
                        <a:t>130, (19)</a:t>
                      </a:r>
                    </a:p>
                  </a:txBody>
                  <a:tcPr/>
                </a:tc>
                <a:tc vMerge="1">
                  <a:txBody>
                    <a:bodyPr/>
                    <a:lstStyle/>
                    <a:p>
                      <a:endParaRPr lang="en-US" dirty="0"/>
                    </a:p>
                  </a:txBody>
                  <a:tcPr/>
                </a:tc>
                <a:extLst>
                  <a:ext uri="{0D108BD9-81ED-4DB2-BD59-A6C34878D82A}">
                    <a16:rowId xmlns:a16="http://schemas.microsoft.com/office/drawing/2014/main" val="775994312"/>
                  </a:ext>
                </a:extLst>
              </a:tr>
              <a:tr h="317412">
                <a:tc>
                  <a:txBody>
                    <a:bodyPr/>
                    <a:lstStyle/>
                    <a:p>
                      <a:endParaRPr lang="en-US" sz="1600" dirty="0"/>
                    </a:p>
                  </a:txBody>
                  <a:tcPr/>
                </a:tc>
                <a:tc gridSpan="2">
                  <a:txBody>
                    <a:bodyPr/>
                    <a:lstStyle/>
                    <a:p>
                      <a:r>
                        <a:rPr lang="en-US" sz="1600" dirty="0"/>
                        <a:t>Age (years)</a:t>
                      </a:r>
                    </a:p>
                  </a:txBody>
                  <a:tcPr/>
                </a:tc>
                <a:tc hMerge="1">
                  <a:txBody>
                    <a:bodyPr/>
                    <a:lstStyle/>
                    <a:p>
                      <a:endParaRPr lang="en-US"/>
                    </a:p>
                  </a:txBody>
                  <a:tcPr/>
                </a:tc>
                <a:tc>
                  <a:txBody>
                    <a:bodyPr/>
                    <a:lstStyle/>
                    <a:p>
                      <a:pPr algn="ctr"/>
                      <a:r>
                        <a:rPr lang="en-US" sz="1600" dirty="0"/>
                        <a:t>23, (21–24)</a:t>
                      </a:r>
                    </a:p>
                  </a:txBody>
                  <a:tcPr/>
                </a:tc>
                <a:tc>
                  <a:txBody>
                    <a:bodyPr/>
                    <a:lstStyle/>
                    <a:p>
                      <a:pPr algn="ctr"/>
                      <a:r>
                        <a:rPr lang="en-US" sz="1600" dirty="0"/>
                        <a:t>19, (18–21)</a:t>
                      </a:r>
                    </a:p>
                  </a:txBody>
                  <a:tcPr/>
                </a:tc>
                <a:tc>
                  <a:txBody>
                    <a:bodyPr/>
                    <a:lstStyle/>
                    <a:p>
                      <a:pPr algn="ctr"/>
                      <a:r>
                        <a:rPr lang="en-US" sz="1600" dirty="0"/>
                        <a:t>&lt;0.001</a:t>
                      </a:r>
                    </a:p>
                  </a:txBody>
                  <a:tcPr/>
                </a:tc>
                <a:extLst>
                  <a:ext uri="{0D108BD9-81ED-4DB2-BD59-A6C34878D82A}">
                    <a16:rowId xmlns:a16="http://schemas.microsoft.com/office/drawing/2014/main" val="2782947162"/>
                  </a:ext>
                </a:extLst>
              </a:tr>
              <a:tr h="393108">
                <a:tc>
                  <a:txBody>
                    <a:bodyPr/>
                    <a:lstStyle/>
                    <a:p>
                      <a:endParaRPr lang="en-US" sz="1600" dirty="0"/>
                    </a:p>
                  </a:txBody>
                  <a:tcPr/>
                </a:tc>
                <a:tc gridSpan="2">
                  <a:txBody>
                    <a:bodyPr/>
                    <a:lstStyle/>
                    <a:p>
                      <a:r>
                        <a:rPr lang="en-US" sz="1600" dirty="0"/>
                        <a:t>Ideal Body Weight (kg)</a:t>
                      </a:r>
                    </a:p>
                  </a:txBody>
                  <a:tcPr/>
                </a:tc>
                <a:tc hMerge="1">
                  <a:txBody>
                    <a:bodyPr/>
                    <a:lstStyle/>
                    <a:p>
                      <a:endParaRPr lang="en-US"/>
                    </a:p>
                  </a:txBody>
                  <a:tcPr/>
                </a:tc>
                <a:tc>
                  <a:txBody>
                    <a:bodyPr/>
                    <a:lstStyle/>
                    <a:p>
                      <a:pPr algn="ctr"/>
                      <a:r>
                        <a:rPr lang="en-US" sz="1600" dirty="0"/>
                        <a:t>66, (55–75)</a:t>
                      </a:r>
                    </a:p>
                  </a:txBody>
                  <a:tcPr/>
                </a:tc>
                <a:tc>
                  <a:txBody>
                    <a:bodyPr/>
                    <a:lstStyle/>
                    <a:p>
                      <a:pPr algn="ctr"/>
                      <a:r>
                        <a:rPr lang="en-US" sz="1600" dirty="0"/>
                        <a:t>59, (50–70)</a:t>
                      </a:r>
                    </a:p>
                  </a:txBody>
                  <a:tcPr/>
                </a:tc>
                <a:tc>
                  <a:txBody>
                    <a:bodyPr/>
                    <a:lstStyle/>
                    <a:p>
                      <a:pPr algn="ctr"/>
                      <a:r>
                        <a:rPr lang="en-US" sz="1600" dirty="0"/>
                        <a:t>&lt;0.001</a:t>
                      </a:r>
                    </a:p>
                  </a:txBody>
                  <a:tcPr/>
                </a:tc>
                <a:extLst>
                  <a:ext uri="{0D108BD9-81ED-4DB2-BD59-A6C34878D82A}">
                    <a16:rowId xmlns:a16="http://schemas.microsoft.com/office/drawing/2014/main" val="2302624218"/>
                  </a:ext>
                </a:extLst>
              </a:tr>
              <a:tr h="416251">
                <a:tc>
                  <a:txBody>
                    <a:bodyPr/>
                    <a:lstStyle/>
                    <a:p>
                      <a:endParaRPr lang="en-US" sz="1600" dirty="0"/>
                    </a:p>
                  </a:txBody>
                  <a:tcPr/>
                </a:tc>
                <a:tc gridSpan="2">
                  <a:txBody>
                    <a:bodyPr/>
                    <a:lstStyle/>
                    <a:p>
                      <a:r>
                        <a:rPr lang="en-US" sz="1600" dirty="0" err="1"/>
                        <a:t>Elixhauser</a:t>
                      </a:r>
                      <a:r>
                        <a:rPr lang="en-US" sz="1600" dirty="0"/>
                        <a:t> Comorbidity Index Score</a:t>
                      </a:r>
                    </a:p>
                  </a:txBody>
                  <a:tcPr/>
                </a:tc>
                <a:tc hMerge="1">
                  <a:txBody>
                    <a:bodyPr/>
                    <a:lstStyle/>
                    <a:p>
                      <a:endParaRPr lang="en-US"/>
                    </a:p>
                  </a:txBody>
                  <a:tcPr/>
                </a:tc>
                <a:tc>
                  <a:txBody>
                    <a:bodyPr/>
                    <a:lstStyle/>
                    <a:p>
                      <a:pPr algn="ctr"/>
                      <a:r>
                        <a:rPr lang="en-US" sz="1600" dirty="0"/>
                        <a:t>15, (4–26)</a:t>
                      </a:r>
                    </a:p>
                  </a:txBody>
                  <a:tcPr/>
                </a:tc>
                <a:tc>
                  <a:txBody>
                    <a:bodyPr/>
                    <a:lstStyle/>
                    <a:p>
                      <a:pPr algn="ctr"/>
                      <a:r>
                        <a:rPr lang="en-US" sz="1600" dirty="0"/>
                        <a:t>22 (14–33)</a:t>
                      </a:r>
                    </a:p>
                  </a:txBody>
                  <a:tcPr/>
                </a:tc>
                <a:tc>
                  <a:txBody>
                    <a:bodyPr/>
                    <a:lstStyle/>
                    <a:p>
                      <a:pPr algn="ctr"/>
                      <a:r>
                        <a:rPr lang="en-US" sz="1600" dirty="0"/>
                        <a:t>&lt;0.001</a:t>
                      </a:r>
                    </a:p>
                  </a:txBody>
                  <a:tcPr/>
                </a:tc>
                <a:extLst>
                  <a:ext uri="{0D108BD9-81ED-4DB2-BD59-A6C34878D82A}">
                    <a16:rowId xmlns:a16="http://schemas.microsoft.com/office/drawing/2014/main" val="1642516358"/>
                  </a:ext>
                </a:extLst>
              </a:tr>
              <a:tr h="296933">
                <a:tc>
                  <a:txBody>
                    <a:bodyPr/>
                    <a:lstStyle/>
                    <a:p>
                      <a:endParaRPr lang="en-US" sz="1600" dirty="0"/>
                    </a:p>
                  </a:txBody>
                  <a:tcPr/>
                </a:tc>
                <a:tc>
                  <a:txBody>
                    <a:bodyPr/>
                    <a:lstStyle/>
                    <a:p>
                      <a:endParaRPr lang="en-US" sz="1600" dirty="0"/>
                    </a:p>
                  </a:txBody>
                  <a:tcPr/>
                </a:tc>
                <a:tc>
                  <a:txBody>
                    <a:bodyPr/>
                    <a:lstStyle/>
                    <a:p>
                      <a:r>
                        <a:rPr lang="en-US" sz="1600" dirty="0"/>
                        <a:t>Chronic Pulmonary Disease n, (%)</a:t>
                      </a:r>
                      <a:endParaRPr lang="en-US" dirty="0"/>
                    </a:p>
                  </a:txBody>
                  <a:tcPr/>
                </a:tc>
                <a:tc>
                  <a:txBody>
                    <a:bodyPr/>
                    <a:lstStyle/>
                    <a:p>
                      <a:pPr algn="ctr"/>
                      <a:r>
                        <a:rPr lang="en-US" sz="1600" dirty="0"/>
                        <a:t>112, (20)</a:t>
                      </a:r>
                    </a:p>
                  </a:txBody>
                  <a:tcPr/>
                </a:tc>
                <a:tc>
                  <a:txBody>
                    <a:bodyPr/>
                    <a:lstStyle/>
                    <a:p>
                      <a:pPr algn="ctr"/>
                      <a:r>
                        <a:rPr lang="en-US" sz="1600" dirty="0"/>
                        <a:t>28, (22)</a:t>
                      </a:r>
                    </a:p>
                  </a:txBody>
                  <a:tcPr/>
                </a:tc>
                <a:tc>
                  <a:txBody>
                    <a:bodyPr/>
                    <a:lstStyle/>
                    <a:p>
                      <a:pPr algn="ctr"/>
                      <a:r>
                        <a:rPr lang="en-US" sz="1600" dirty="0"/>
                        <a:t>0.76</a:t>
                      </a:r>
                    </a:p>
                  </a:txBody>
                  <a:tcPr/>
                </a:tc>
                <a:extLst>
                  <a:ext uri="{0D108BD9-81ED-4DB2-BD59-A6C34878D82A}">
                    <a16:rowId xmlns:a16="http://schemas.microsoft.com/office/drawing/2014/main" val="1183676337"/>
                  </a:ext>
                </a:extLst>
              </a:tr>
              <a:tr h="296933">
                <a:tc>
                  <a:txBody>
                    <a:bodyPr/>
                    <a:lstStyle/>
                    <a:p>
                      <a:endParaRPr lang="en-US" sz="1600" dirty="0"/>
                    </a:p>
                  </a:txBody>
                  <a:tcPr/>
                </a:tc>
                <a:tc gridSpan="2">
                  <a:txBody>
                    <a:bodyPr/>
                    <a:lstStyle/>
                    <a:p>
                      <a:r>
                        <a:rPr lang="en-US" sz="1600" dirty="0"/>
                        <a:t>Admission Diagnosis n, (%)</a:t>
                      </a:r>
                    </a:p>
                  </a:txBody>
                  <a:tcPr/>
                </a:tc>
                <a:tc hMerge="1">
                  <a:txBody>
                    <a:bodyPr/>
                    <a:lstStyle/>
                    <a:p>
                      <a:endParaRPr lang="en-US"/>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extLst>
                  <a:ext uri="{0D108BD9-81ED-4DB2-BD59-A6C34878D82A}">
                    <a16:rowId xmlns:a16="http://schemas.microsoft.com/office/drawing/2014/main" val="3503282380"/>
                  </a:ext>
                </a:extLst>
              </a:tr>
              <a:tr h="296933">
                <a:tc>
                  <a:txBody>
                    <a:bodyPr/>
                    <a:lstStyle/>
                    <a:p>
                      <a:endParaRPr lang="en-US" sz="1600" dirty="0"/>
                    </a:p>
                  </a:txBody>
                  <a:tcPr/>
                </a:tc>
                <a:tc>
                  <a:txBody>
                    <a:bodyPr/>
                    <a:lstStyle/>
                    <a:p>
                      <a:endParaRPr lang="en-US" sz="1600" dirty="0"/>
                    </a:p>
                  </a:txBody>
                  <a:tcPr/>
                </a:tc>
                <a:tc>
                  <a:txBody>
                    <a:bodyPr/>
                    <a:lstStyle/>
                    <a:p>
                      <a:r>
                        <a:rPr lang="en-US" sz="1600" dirty="0"/>
                        <a:t>Pulmonary Infections</a:t>
                      </a:r>
                      <a:endParaRPr lang="en-US" dirty="0"/>
                    </a:p>
                  </a:txBody>
                  <a:tcPr/>
                </a:tc>
                <a:tc>
                  <a:txBody>
                    <a:bodyPr/>
                    <a:lstStyle/>
                    <a:p>
                      <a:pPr algn="ctr"/>
                      <a:r>
                        <a:rPr lang="en-US" sz="1600" dirty="0"/>
                        <a:t>173, (31)</a:t>
                      </a:r>
                    </a:p>
                  </a:txBody>
                  <a:tcPr/>
                </a:tc>
                <a:tc>
                  <a:txBody>
                    <a:bodyPr/>
                    <a:lstStyle/>
                    <a:p>
                      <a:pPr algn="ctr"/>
                      <a:r>
                        <a:rPr lang="en-US" sz="1600" dirty="0"/>
                        <a:t>45, (35)</a:t>
                      </a:r>
                    </a:p>
                  </a:txBody>
                  <a:tcPr/>
                </a:tc>
                <a:tc>
                  <a:txBody>
                    <a:bodyPr/>
                    <a:lstStyle/>
                    <a:p>
                      <a:pPr algn="ctr"/>
                      <a:r>
                        <a:rPr lang="en-US" sz="1600" dirty="0"/>
                        <a:t>0.48</a:t>
                      </a:r>
                    </a:p>
                  </a:txBody>
                  <a:tcPr/>
                </a:tc>
                <a:extLst>
                  <a:ext uri="{0D108BD9-81ED-4DB2-BD59-A6C34878D82A}">
                    <a16:rowId xmlns:a16="http://schemas.microsoft.com/office/drawing/2014/main" val="1701058874"/>
                  </a:ext>
                </a:extLst>
              </a:tr>
              <a:tr h="296933">
                <a:tc>
                  <a:txBody>
                    <a:bodyPr/>
                    <a:lstStyle/>
                    <a:p>
                      <a:endParaRPr lang="en-US" sz="1600" dirty="0"/>
                    </a:p>
                  </a:txBody>
                  <a:tcPr/>
                </a:tc>
                <a:tc>
                  <a:txBody>
                    <a:bodyPr/>
                    <a:lstStyle/>
                    <a:p>
                      <a:endParaRPr lang="en-US" sz="1600" dirty="0"/>
                    </a:p>
                  </a:txBody>
                  <a:tcPr/>
                </a:tc>
                <a:tc>
                  <a:txBody>
                    <a:bodyPr/>
                    <a:lstStyle/>
                    <a:p>
                      <a:r>
                        <a:rPr lang="en-US" sz="1600" dirty="0"/>
                        <a:t>Asthma</a:t>
                      </a:r>
                      <a:endParaRPr lang="en-US" dirty="0"/>
                    </a:p>
                  </a:txBody>
                  <a:tcPr/>
                </a:tc>
                <a:tc>
                  <a:txBody>
                    <a:bodyPr/>
                    <a:lstStyle/>
                    <a:p>
                      <a:pPr algn="ctr"/>
                      <a:r>
                        <a:rPr lang="en-US" sz="1600" dirty="0"/>
                        <a:t>84, (15)</a:t>
                      </a:r>
                    </a:p>
                  </a:txBody>
                  <a:tcPr/>
                </a:tc>
                <a:tc>
                  <a:txBody>
                    <a:bodyPr/>
                    <a:lstStyle/>
                    <a:p>
                      <a:pPr algn="ctr"/>
                      <a:r>
                        <a:rPr lang="en-US" sz="1600" dirty="0"/>
                        <a:t>23, (18)</a:t>
                      </a:r>
                    </a:p>
                  </a:txBody>
                  <a:tcPr/>
                </a:tc>
                <a:tc>
                  <a:txBody>
                    <a:bodyPr/>
                    <a:lstStyle/>
                    <a:p>
                      <a:pPr algn="ctr"/>
                      <a:r>
                        <a:rPr lang="en-US" sz="1600" dirty="0"/>
                        <a:t>0.49</a:t>
                      </a:r>
                    </a:p>
                  </a:txBody>
                  <a:tcPr/>
                </a:tc>
                <a:extLst>
                  <a:ext uri="{0D108BD9-81ED-4DB2-BD59-A6C34878D82A}">
                    <a16:rowId xmlns:a16="http://schemas.microsoft.com/office/drawing/2014/main" val="3881967499"/>
                  </a:ext>
                </a:extLst>
              </a:tr>
              <a:tr h="296933">
                <a:tc>
                  <a:txBody>
                    <a:bodyPr/>
                    <a:lstStyle/>
                    <a:p>
                      <a:endParaRPr lang="en-US" sz="1600" dirty="0"/>
                    </a:p>
                  </a:txBody>
                  <a:tcPr/>
                </a:tc>
                <a:tc>
                  <a:txBody>
                    <a:bodyPr/>
                    <a:lstStyle/>
                    <a:p>
                      <a:endParaRPr lang="en-US" sz="1600" dirty="0"/>
                    </a:p>
                  </a:txBody>
                  <a:tcPr/>
                </a:tc>
                <a:tc>
                  <a:txBody>
                    <a:bodyPr/>
                    <a:lstStyle/>
                    <a:p>
                      <a:r>
                        <a:rPr lang="en-US" sz="1600" dirty="0"/>
                        <a:t>Aspiration</a:t>
                      </a:r>
                      <a:endParaRPr lang="en-US" dirty="0"/>
                    </a:p>
                  </a:txBody>
                  <a:tcPr/>
                </a:tc>
                <a:tc>
                  <a:txBody>
                    <a:bodyPr/>
                    <a:lstStyle/>
                    <a:p>
                      <a:pPr algn="ctr"/>
                      <a:r>
                        <a:rPr lang="en-US" sz="1600" dirty="0"/>
                        <a:t>107, (19)</a:t>
                      </a:r>
                    </a:p>
                  </a:txBody>
                  <a:tcPr/>
                </a:tc>
                <a:tc>
                  <a:txBody>
                    <a:bodyPr/>
                    <a:lstStyle/>
                    <a:p>
                      <a:pPr algn="ctr"/>
                      <a:r>
                        <a:rPr lang="en-US" sz="1600" dirty="0"/>
                        <a:t>18, (14)</a:t>
                      </a:r>
                    </a:p>
                  </a:txBody>
                  <a:tcPr/>
                </a:tc>
                <a:tc>
                  <a:txBody>
                    <a:bodyPr/>
                    <a:lstStyle/>
                    <a:p>
                      <a:pPr algn="ctr"/>
                      <a:r>
                        <a:rPr lang="en-US" sz="1600" dirty="0"/>
                        <a:t>0.14</a:t>
                      </a:r>
                    </a:p>
                  </a:txBody>
                  <a:tcPr/>
                </a:tc>
                <a:extLst>
                  <a:ext uri="{0D108BD9-81ED-4DB2-BD59-A6C34878D82A}">
                    <a16:rowId xmlns:a16="http://schemas.microsoft.com/office/drawing/2014/main" val="4039211191"/>
                  </a:ext>
                </a:extLst>
              </a:tr>
              <a:tr h="296933">
                <a:tc>
                  <a:txBody>
                    <a:bodyPr/>
                    <a:lstStyle/>
                    <a:p>
                      <a:endParaRPr lang="en-US" sz="1600" dirty="0"/>
                    </a:p>
                  </a:txBody>
                  <a:tcPr/>
                </a:tc>
                <a:tc>
                  <a:txBody>
                    <a:bodyPr/>
                    <a:lstStyle/>
                    <a:p>
                      <a:endParaRPr lang="en-US" sz="1600" dirty="0"/>
                    </a:p>
                  </a:txBody>
                  <a:tcPr/>
                </a:tc>
                <a:tc>
                  <a:txBody>
                    <a:bodyPr/>
                    <a:lstStyle/>
                    <a:p>
                      <a:r>
                        <a:rPr lang="en-US" sz="1600" dirty="0"/>
                        <a:t>Other Respiratory Infections</a:t>
                      </a:r>
                      <a:endParaRPr lang="en-US" dirty="0"/>
                    </a:p>
                  </a:txBody>
                  <a:tcPr/>
                </a:tc>
                <a:tc>
                  <a:txBody>
                    <a:bodyPr/>
                    <a:lstStyle/>
                    <a:p>
                      <a:pPr algn="ctr"/>
                      <a:r>
                        <a:rPr lang="en-US" sz="1600" dirty="0"/>
                        <a:t>75, (14)</a:t>
                      </a:r>
                    </a:p>
                  </a:txBody>
                  <a:tcPr/>
                </a:tc>
                <a:tc>
                  <a:txBody>
                    <a:bodyPr/>
                    <a:lstStyle/>
                    <a:p>
                      <a:pPr algn="ctr"/>
                      <a:r>
                        <a:rPr lang="en-US" sz="1600" dirty="0"/>
                        <a:t>17, (13)</a:t>
                      </a:r>
                    </a:p>
                  </a:txBody>
                  <a:tcPr/>
                </a:tc>
                <a:tc>
                  <a:txBody>
                    <a:bodyPr/>
                    <a:lstStyle/>
                    <a:p>
                      <a:pPr algn="ctr"/>
                      <a:r>
                        <a:rPr lang="en-US" sz="1600" dirty="0"/>
                        <a:t>0.87</a:t>
                      </a:r>
                    </a:p>
                  </a:txBody>
                  <a:tcPr/>
                </a:tc>
                <a:extLst>
                  <a:ext uri="{0D108BD9-81ED-4DB2-BD59-A6C34878D82A}">
                    <a16:rowId xmlns:a16="http://schemas.microsoft.com/office/drawing/2014/main" val="3678415614"/>
                  </a:ext>
                </a:extLst>
              </a:tr>
              <a:tr h="296933">
                <a:tc>
                  <a:txBody>
                    <a:bodyPr/>
                    <a:lstStyle/>
                    <a:p>
                      <a:endParaRPr lang="en-US" sz="1600" dirty="0"/>
                    </a:p>
                  </a:txBody>
                  <a:tcPr/>
                </a:tc>
                <a:tc gridSpan="2">
                  <a:txBody>
                    <a:bodyPr/>
                    <a:lstStyle/>
                    <a:p>
                      <a:r>
                        <a:rPr lang="en-US" sz="1600" dirty="0"/>
                        <a:t>SOFA Score</a:t>
                      </a:r>
                    </a:p>
                  </a:txBody>
                  <a:tcPr/>
                </a:tc>
                <a:tc hMerge="1">
                  <a:txBody>
                    <a:bodyPr/>
                    <a:lstStyle/>
                    <a:p>
                      <a:endParaRPr lang="en-US"/>
                    </a:p>
                  </a:txBody>
                  <a:tcPr/>
                </a:tc>
                <a:tc>
                  <a:txBody>
                    <a:bodyPr/>
                    <a:lstStyle/>
                    <a:p>
                      <a:pPr algn="ctr"/>
                      <a:r>
                        <a:rPr lang="en-US" sz="1600" dirty="0"/>
                        <a:t>9, (6–12)</a:t>
                      </a:r>
                    </a:p>
                  </a:txBody>
                  <a:tcPr/>
                </a:tc>
                <a:tc>
                  <a:txBody>
                    <a:bodyPr/>
                    <a:lstStyle/>
                    <a:p>
                      <a:pPr algn="ctr"/>
                      <a:r>
                        <a:rPr lang="en-US" sz="1600" dirty="0"/>
                        <a:t>9, (7–12)</a:t>
                      </a:r>
                    </a:p>
                  </a:txBody>
                  <a:tcPr/>
                </a:tc>
                <a:tc>
                  <a:txBody>
                    <a:bodyPr/>
                    <a:lstStyle/>
                    <a:p>
                      <a:pPr algn="ctr"/>
                      <a:r>
                        <a:rPr lang="en-US" sz="1600" dirty="0"/>
                        <a:t>0.079</a:t>
                      </a:r>
                    </a:p>
                  </a:txBody>
                  <a:tcPr/>
                </a:tc>
                <a:extLst>
                  <a:ext uri="{0D108BD9-81ED-4DB2-BD59-A6C34878D82A}">
                    <a16:rowId xmlns:a16="http://schemas.microsoft.com/office/drawing/2014/main" val="253554473"/>
                  </a:ext>
                </a:extLst>
              </a:tr>
              <a:tr h="296933">
                <a:tc>
                  <a:txBody>
                    <a:bodyPr/>
                    <a:lstStyle/>
                    <a:p>
                      <a:endParaRPr lang="en-US" sz="1600" dirty="0"/>
                    </a:p>
                  </a:txBody>
                  <a:tcPr/>
                </a:tc>
                <a:tc gridSpan="2">
                  <a:txBody>
                    <a:bodyPr/>
                    <a:lstStyle/>
                    <a:p>
                      <a:r>
                        <a:rPr lang="en-US" sz="1600" dirty="0"/>
                        <a:t>P/F Ratio</a:t>
                      </a:r>
                    </a:p>
                  </a:txBody>
                  <a:tcPr/>
                </a:tc>
                <a:tc hMerge="1">
                  <a:txBody>
                    <a:bodyPr/>
                    <a:lstStyle/>
                    <a:p>
                      <a:endParaRPr lang="en-US"/>
                    </a:p>
                  </a:txBody>
                  <a:tcPr/>
                </a:tc>
                <a:tc>
                  <a:txBody>
                    <a:bodyPr/>
                    <a:lstStyle/>
                    <a:p>
                      <a:pPr algn="ctr"/>
                      <a:r>
                        <a:rPr lang="en-US" sz="1600" dirty="0"/>
                        <a:t>170, (99–233)</a:t>
                      </a:r>
                    </a:p>
                  </a:txBody>
                  <a:tcPr/>
                </a:tc>
                <a:tc>
                  <a:txBody>
                    <a:bodyPr/>
                    <a:lstStyle/>
                    <a:p>
                      <a:pPr algn="ctr"/>
                      <a:r>
                        <a:rPr lang="en-US" sz="1600" dirty="0"/>
                        <a:t>170, (105–233)</a:t>
                      </a:r>
                    </a:p>
                  </a:txBody>
                  <a:tcPr/>
                </a:tc>
                <a:tc>
                  <a:txBody>
                    <a:bodyPr/>
                    <a:lstStyle/>
                    <a:p>
                      <a:pPr algn="ctr"/>
                      <a:r>
                        <a:rPr lang="en-US" sz="1600" dirty="0"/>
                        <a:t>0.53</a:t>
                      </a:r>
                    </a:p>
                  </a:txBody>
                  <a:tcPr/>
                </a:tc>
                <a:extLst>
                  <a:ext uri="{0D108BD9-81ED-4DB2-BD59-A6C34878D82A}">
                    <a16:rowId xmlns:a16="http://schemas.microsoft.com/office/drawing/2014/main" val="674262067"/>
                  </a:ext>
                </a:extLst>
              </a:tr>
              <a:tr h="332189">
                <a:tc>
                  <a:txBody>
                    <a:bodyPr/>
                    <a:lstStyle/>
                    <a:p>
                      <a:endParaRPr lang="en-US" sz="1600" dirty="0"/>
                    </a:p>
                  </a:txBody>
                  <a:tcPr/>
                </a:tc>
                <a:tc gridSpan="2">
                  <a:txBody>
                    <a:bodyPr/>
                    <a:lstStyle/>
                    <a:p>
                      <a:r>
                        <a:rPr lang="en-US" sz="1600" dirty="0"/>
                        <a:t>24 hours after initiation of mechanical ventilation</a:t>
                      </a:r>
                    </a:p>
                  </a:txBody>
                  <a:tcPr/>
                </a:tc>
                <a:tc hMerge="1">
                  <a:txBody>
                    <a:bodyPr/>
                    <a:lstStyle/>
                    <a:p>
                      <a:endParaRPr lang="en-US"/>
                    </a:p>
                  </a:txBody>
                  <a:tcPr/>
                </a:tc>
                <a:tc>
                  <a:txBody>
                    <a:bodyPr/>
                    <a:lstStyle/>
                    <a:p>
                      <a:pPr algn="ctr"/>
                      <a:endParaRPr lang="en-US" sz="1600" dirty="0"/>
                    </a:p>
                  </a:txBody>
                  <a:tcPr/>
                </a:tc>
                <a:tc>
                  <a:txBody>
                    <a:bodyPr/>
                    <a:lstStyle/>
                    <a:p>
                      <a:pPr algn="ctr"/>
                      <a:endParaRPr lang="en-US" sz="1600" dirty="0"/>
                    </a:p>
                  </a:txBody>
                  <a:tcPr/>
                </a:tc>
                <a:tc>
                  <a:txBody>
                    <a:bodyPr/>
                    <a:lstStyle/>
                    <a:p>
                      <a:pPr algn="ctr"/>
                      <a:endParaRPr lang="en-US" sz="1600" dirty="0"/>
                    </a:p>
                  </a:txBody>
                  <a:tcPr/>
                </a:tc>
                <a:extLst>
                  <a:ext uri="{0D108BD9-81ED-4DB2-BD59-A6C34878D82A}">
                    <a16:rowId xmlns:a16="http://schemas.microsoft.com/office/drawing/2014/main" val="2779093986"/>
                  </a:ext>
                </a:extLst>
              </a:tr>
              <a:tr h="296933">
                <a:tc>
                  <a:txBody>
                    <a:bodyPr/>
                    <a:lstStyle/>
                    <a:p>
                      <a:endParaRPr lang="en-US" sz="1600" dirty="0"/>
                    </a:p>
                  </a:txBody>
                  <a:tcPr/>
                </a:tc>
                <a:tc>
                  <a:txBody>
                    <a:bodyPr/>
                    <a:lstStyle/>
                    <a:p>
                      <a:endParaRPr lang="en-US" sz="1600" dirty="0"/>
                    </a:p>
                  </a:txBody>
                  <a:tcPr/>
                </a:tc>
                <a:tc>
                  <a:txBody>
                    <a:bodyPr/>
                    <a:lstStyle/>
                    <a:p>
                      <a:r>
                        <a:rPr lang="en-US" sz="1600"/>
                        <a:t>Oxygenation Index</a:t>
                      </a:r>
                      <a:endParaRPr lang="en-US" sz="1600" dirty="0"/>
                    </a:p>
                  </a:txBody>
                  <a:tcPr/>
                </a:tc>
                <a:tc>
                  <a:txBody>
                    <a:bodyPr/>
                    <a:lstStyle/>
                    <a:p>
                      <a:pPr algn="ctr"/>
                      <a:r>
                        <a:rPr lang="en-US" sz="1600" dirty="0"/>
                        <a:t>4, (2–8)</a:t>
                      </a:r>
                    </a:p>
                  </a:txBody>
                  <a:tcPr/>
                </a:tc>
                <a:tc>
                  <a:txBody>
                    <a:bodyPr/>
                    <a:lstStyle/>
                    <a:p>
                      <a:pPr algn="ctr"/>
                      <a:r>
                        <a:rPr lang="en-US" sz="1600" dirty="0"/>
                        <a:t>5, (3–12)</a:t>
                      </a:r>
                    </a:p>
                  </a:txBody>
                  <a:tcPr/>
                </a:tc>
                <a:tc>
                  <a:txBody>
                    <a:bodyPr/>
                    <a:lstStyle/>
                    <a:p>
                      <a:pPr algn="ctr"/>
                      <a:r>
                        <a:rPr lang="en-US" sz="1600" dirty="0"/>
                        <a:t>0.08</a:t>
                      </a:r>
                    </a:p>
                  </a:txBody>
                  <a:tcPr/>
                </a:tc>
                <a:extLst>
                  <a:ext uri="{0D108BD9-81ED-4DB2-BD59-A6C34878D82A}">
                    <a16:rowId xmlns:a16="http://schemas.microsoft.com/office/drawing/2014/main" val="1264586248"/>
                  </a:ext>
                </a:extLst>
              </a:tr>
              <a:tr h="296933">
                <a:tc>
                  <a:txBody>
                    <a:bodyPr/>
                    <a:lstStyle/>
                    <a:p>
                      <a:endParaRPr lang="en-US" sz="1600" dirty="0"/>
                    </a:p>
                  </a:txBody>
                  <a:tcPr/>
                </a:tc>
                <a:tc>
                  <a:txBody>
                    <a:bodyPr/>
                    <a:lstStyle/>
                    <a:p>
                      <a:endParaRPr lang="en-US" sz="1600" dirty="0"/>
                    </a:p>
                  </a:txBody>
                  <a:tcPr/>
                </a:tc>
                <a:tc>
                  <a:txBody>
                    <a:bodyPr/>
                    <a:lstStyle/>
                    <a:p>
                      <a:r>
                        <a:rPr lang="en-US" sz="1600"/>
                        <a:t>Minute Ventilation (L/min)</a:t>
                      </a:r>
                      <a:endParaRPr lang="en-US" sz="1600" dirty="0"/>
                    </a:p>
                  </a:txBody>
                  <a:tcPr/>
                </a:tc>
                <a:tc>
                  <a:txBody>
                    <a:bodyPr/>
                    <a:lstStyle/>
                    <a:p>
                      <a:pPr algn="ctr"/>
                      <a:r>
                        <a:rPr lang="en-US" sz="1600" dirty="0"/>
                        <a:t>8, (6–10)</a:t>
                      </a:r>
                    </a:p>
                  </a:txBody>
                  <a:tcPr/>
                </a:tc>
                <a:tc>
                  <a:txBody>
                    <a:bodyPr/>
                    <a:lstStyle/>
                    <a:p>
                      <a:pPr algn="ctr"/>
                      <a:r>
                        <a:rPr lang="en-US" sz="1600" dirty="0"/>
                        <a:t>7, (6–10)</a:t>
                      </a:r>
                    </a:p>
                  </a:txBody>
                  <a:tcPr/>
                </a:tc>
                <a:tc>
                  <a:txBody>
                    <a:bodyPr/>
                    <a:lstStyle/>
                    <a:p>
                      <a:pPr algn="ctr"/>
                      <a:r>
                        <a:rPr lang="en-US" sz="1600" dirty="0"/>
                        <a:t>0.037</a:t>
                      </a:r>
                    </a:p>
                  </a:txBody>
                  <a:tcPr/>
                </a:tc>
                <a:extLst>
                  <a:ext uri="{0D108BD9-81ED-4DB2-BD59-A6C34878D82A}">
                    <a16:rowId xmlns:a16="http://schemas.microsoft.com/office/drawing/2014/main" val="1263690932"/>
                  </a:ext>
                </a:extLst>
              </a:tr>
              <a:tr h="296933">
                <a:tc>
                  <a:txBody>
                    <a:bodyPr/>
                    <a:lstStyle/>
                    <a:p>
                      <a:endParaRPr lang="en-US" sz="1600" dirty="0"/>
                    </a:p>
                  </a:txBody>
                  <a:tcPr/>
                </a:tc>
                <a:tc>
                  <a:txBody>
                    <a:bodyPr/>
                    <a:lstStyle/>
                    <a:p>
                      <a:endParaRPr lang="en-US" sz="1600" dirty="0"/>
                    </a:p>
                  </a:txBody>
                  <a:tcPr/>
                </a:tc>
                <a:tc>
                  <a:txBody>
                    <a:bodyPr/>
                    <a:lstStyle/>
                    <a:p>
                      <a:r>
                        <a:rPr lang="en-US" sz="1600"/>
                        <a:t>Estimated Dead Space Fraction</a:t>
                      </a:r>
                      <a:endParaRPr lang="en-US" sz="1600" dirty="0"/>
                    </a:p>
                  </a:txBody>
                  <a:tcPr/>
                </a:tc>
                <a:tc>
                  <a:txBody>
                    <a:bodyPr/>
                    <a:lstStyle/>
                    <a:p>
                      <a:pPr algn="ctr"/>
                      <a:r>
                        <a:rPr lang="en-US" sz="1600" dirty="0"/>
                        <a:t>28, (16–42)</a:t>
                      </a:r>
                    </a:p>
                  </a:txBody>
                  <a:tcPr/>
                </a:tc>
                <a:tc>
                  <a:txBody>
                    <a:bodyPr/>
                    <a:lstStyle/>
                    <a:p>
                      <a:pPr algn="ctr"/>
                      <a:r>
                        <a:rPr lang="en-US" sz="1600" dirty="0"/>
                        <a:t>34, (20–48)</a:t>
                      </a:r>
                    </a:p>
                  </a:txBody>
                  <a:tcPr/>
                </a:tc>
                <a:tc>
                  <a:txBody>
                    <a:bodyPr/>
                    <a:lstStyle/>
                    <a:p>
                      <a:pPr algn="ctr"/>
                      <a:r>
                        <a:rPr lang="en-US" sz="1600" dirty="0"/>
                        <a:t>0.089</a:t>
                      </a:r>
                    </a:p>
                  </a:txBody>
                  <a:tcPr/>
                </a:tc>
                <a:extLst>
                  <a:ext uri="{0D108BD9-81ED-4DB2-BD59-A6C34878D82A}">
                    <a16:rowId xmlns:a16="http://schemas.microsoft.com/office/drawing/2014/main" val="1872746094"/>
                  </a:ext>
                </a:extLst>
              </a:tr>
              <a:tr h="262821">
                <a:tc>
                  <a:txBody>
                    <a:bodyPr/>
                    <a:lstStyle/>
                    <a:p>
                      <a:endParaRPr lang="en-US" sz="1600" dirty="0"/>
                    </a:p>
                  </a:txBody>
                  <a:tcPr/>
                </a:tc>
                <a:tc>
                  <a:txBody>
                    <a:bodyPr/>
                    <a:lstStyle/>
                    <a:p>
                      <a:endParaRPr lang="en-US" sz="1600" dirty="0"/>
                    </a:p>
                  </a:txBody>
                  <a:tcPr/>
                </a:tc>
                <a:tc>
                  <a:txBody>
                    <a:bodyPr/>
                    <a:lstStyle/>
                    <a:p>
                      <a:r>
                        <a:rPr lang="en-US" sz="1600" dirty="0"/>
                        <a:t>Arterial pH</a:t>
                      </a:r>
                    </a:p>
                  </a:txBody>
                  <a:tcPr/>
                </a:tc>
                <a:tc>
                  <a:txBody>
                    <a:bodyPr/>
                    <a:lstStyle/>
                    <a:p>
                      <a:pPr algn="ctr"/>
                      <a:r>
                        <a:rPr lang="en-US" sz="1600" dirty="0"/>
                        <a:t>7.4, (7.36–7.44)</a:t>
                      </a:r>
                    </a:p>
                  </a:txBody>
                  <a:tcPr/>
                </a:tc>
                <a:tc>
                  <a:txBody>
                    <a:bodyPr/>
                    <a:lstStyle/>
                    <a:p>
                      <a:pPr algn="ctr"/>
                      <a:r>
                        <a:rPr lang="en-US" sz="1600" dirty="0"/>
                        <a:t>7.4, (7.33–7.42)</a:t>
                      </a:r>
                    </a:p>
                  </a:txBody>
                  <a:tcPr/>
                </a:tc>
                <a:tc>
                  <a:txBody>
                    <a:bodyPr/>
                    <a:lstStyle/>
                    <a:p>
                      <a:pPr algn="ctr"/>
                      <a:r>
                        <a:rPr lang="en-US" sz="1600" dirty="0"/>
                        <a:t>0.004</a:t>
                      </a:r>
                    </a:p>
                  </a:txBody>
                  <a:tcPr/>
                </a:tc>
                <a:extLst>
                  <a:ext uri="{0D108BD9-81ED-4DB2-BD59-A6C34878D82A}">
                    <a16:rowId xmlns:a16="http://schemas.microsoft.com/office/drawing/2014/main" val="2629508560"/>
                  </a:ext>
                </a:extLst>
              </a:tr>
              <a:tr h="296933">
                <a:tc>
                  <a:txBody>
                    <a:bodyPr/>
                    <a:lstStyle/>
                    <a:p>
                      <a:endParaRPr lang="en-US" sz="1600" dirty="0"/>
                    </a:p>
                  </a:txBody>
                  <a:tcPr/>
                </a:tc>
                <a:tc>
                  <a:txBody>
                    <a:bodyPr/>
                    <a:lstStyle/>
                    <a:p>
                      <a:endParaRPr lang="en-US" sz="1600" dirty="0"/>
                    </a:p>
                  </a:txBody>
                  <a:tcPr/>
                </a:tc>
                <a:tc>
                  <a:txBody>
                    <a:bodyPr/>
                    <a:lstStyle/>
                    <a:p>
                      <a:r>
                        <a:rPr lang="en-US" sz="1600" dirty="0"/>
                        <a:t>Arterial Lactate (mmol/L)</a:t>
                      </a:r>
                    </a:p>
                  </a:txBody>
                  <a:tcPr/>
                </a:tc>
                <a:tc>
                  <a:txBody>
                    <a:bodyPr/>
                    <a:lstStyle/>
                    <a:p>
                      <a:pPr algn="ctr"/>
                      <a:r>
                        <a:rPr lang="en-US" sz="1600" dirty="0"/>
                        <a:t>1.7, (1.1–3.1)</a:t>
                      </a:r>
                    </a:p>
                  </a:txBody>
                  <a:tcPr/>
                </a:tc>
                <a:tc>
                  <a:txBody>
                    <a:bodyPr/>
                    <a:lstStyle/>
                    <a:p>
                      <a:pPr algn="ctr"/>
                      <a:r>
                        <a:rPr lang="en-US" sz="1600" dirty="0"/>
                        <a:t>1.9, (1.3–3.6)</a:t>
                      </a:r>
                    </a:p>
                  </a:txBody>
                  <a:tcPr/>
                </a:tc>
                <a:tc>
                  <a:txBody>
                    <a:bodyPr/>
                    <a:lstStyle/>
                    <a:p>
                      <a:pPr algn="ctr"/>
                      <a:r>
                        <a:rPr lang="en-US" sz="1600" dirty="0"/>
                        <a:t>0.077</a:t>
                      </a:r>
                    </a:p>
                  </a:txBody>
                  <a:tcPr/>
                </a:tc>
                <a:extLst>
                  <a:ext uri="{0D108BD9-81ED-4DB2-BD59-A6C34878D82A}">
                    <a16:rowId xmlns:a16="http://schemas.microsoft.com/office/drawing/2014/main" val="1240257913"/>
                  </a:ext>
                </a:extLst>
              </a:tr>
            </a:tbl>
          </a:graphicData>
        </a:graphic>
      </p:graphicFrame>
    </p:spTree>
    <p:extLst>
      <p:ext uri="{BB962C8B-B14F-4D97-AF65-F5344CB8AC3E}">
        <p14:creationId xmlns:p14="http://schemas.microsoft.com/office/powerpoint/2010/main" val="987061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6667ED-A3F0-FDB3-DED4-D76D53E9089C}"/>
              </a:ext>
            </a:extLst>
          </p:cNvPr>
          <p:cNvSpPr>
            <a:spLocks noGrp="1"/>
          </p:cNvSpPr>
          <p:nvPr>
            <p:ph type="title"/>
          </p:nvPr>
        </p:nvSpPr>
        <p:spPr/>
        <p:txBody>
          <a:bodyPr/>
          <a:lstStyle/>
          <a:p>
            <a:r>
              <a:rPr lang="en-US" dirty="0" err="1">
                <a:solidFill>
                  <a:schemeClr val="tx1"/>
                </a:solidFill>
              </a:rPr>
              <a:t>Elixhauser</a:t>
            </a:r>
            <a:r>
              <a:rPr lang="en-US" dirty="0">
                <a:solidFill>
                  <a:schemeClr val="tx1"/>
                </a:solidFill>
              </a:rPr>
              <a:t> &amp; CCC are different</a:t>
            </a:r>
          </a:p>
        </p:txBody>
      </p:sp>
      <p:sp>
        <p:nvSpPr>
          <p:cNvPr id="2" name="Slide Number Placeholder 1">
            <a:extLst>
              <a:ext uri="{FF2B5EF4-FFF2-40B4-BE49-F238E27FC236}">
                <a16:creationId xmlns:a16="http://schemas.microsoft.com/office/drawing/2014/main" id="{6858E011-35FA-D8F0-F572-55742C38496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5C996C-85AC-494F-BCC1-5B6EFE8AFAFD}" type="slidenum">
              <a:rPr kumimoji="0" lang="en-US" sz="1200" b="0" i="0" u="none" strike="noStrike" kern="1200" cap="none" spc="0" normalizeH="0" baseline="0" noProof="0" smtClean="0">
                <a:ln>
                  <a:noFill/>
                </a:ln>
                <a:solidFill>
                  <a:srgbClr val="0E2841"/>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srgbClr val="0E2841"/>
              </a:solidFill>
              <a:effectLst/>
              <a:uLnTx/>
              <a:uFillTx/>
              <a:latin typeface="Aptos" panose="02110004020202020204"/>
              <a:ea typeface="+mn-ea"/>
              <a:cs typeface="+mn-cs"/>
            </a:endParaRPr>
          </a:p>
        </p:txBody>
      </p:sp>
      <p:graphicFrame>
        <p:nvGraphicFramePr>
          <p:cNvPr id="6" name="Content Placeholder 5">
            <a:extLst>
              <a:ext uri="{FF2B5EF4-FFF2-40B4-BE49-F238E27FC236}">
                <a16:creationId xmlns:a16="http://schemas.microsoft.com/office/drawing/2014/main" id="{60DF03BB-09B7-A77C-3169-D6B956A4E902}"/>
              </a:ext>
            </a:extLst>
          </p:cNvPr>
          <p:cNvGraphicFramePr>
            <a:graphicFrameLocks noGrp="1"/>
          </p:cNvGraphicFramePr>
          <p:nvPr>
            <p:ph sz="quarter" idx="13"/>
          </p:nvPr>
        </p:nvGraphicFramePr>
        <p:xfrm>
          <a:off x="264131" y="1561148"/>
          <a:ext cx="5832475" cy="3337560"/>
        </p:xfrm>
        <a:graphic>
          <a:graphicData uri="http://schemas.openxmlformats.org/drawingml/2006/table">
            <a:tbl>
              <a:tblPr firstRow="1" bandRow="1">
                <a:tableStyleId>{5C22544A-7EE6-4342-B048-85BDC9FD1C3A}</a:tableStyleId>
              </a:tblPr>
              <a:tblGrid>
                <a:gridCol w="2220595">
                  <a:extLst>
                    <a:ext uri="{9D8B030D-6E8A-4147-A177-3AD203B41FA5}">
                      <a16:colId xmlns:a16="http://schemas.microsoft.com/office/drawing/2014/main" val="2825584239"/>
                    </a:ext>
                  </a:extLst>
                </a:gridCol>
                <a:gridCol w="651231">
                  <a:extLst>
                    <a:ext uri="{9D8B030D-6E8A-4147-A177-3AD203B41FA5}">
                      <a16:colId xmlns:a16="http://schemas.microsoft.com/office/drawing/2014/main" val="414383087"/>
                    </a:ext>
                  </a:extLst>
                </a:gridCol>
                <a:gridCol w="659409">
                  <a:extLst>
                    <a:ext uri="{9D8B030D-6E8A-4147-A177-3AD203B41FA5}">
                      <a16:colId xmlns:a16="http://schemas.microsoft.com/office/drawing/2014/main" val="4023326760"/>
                    </a:ext>
                  </a:extLst>
                </a:gridCol>
                <a:gridCol w="634133">
                  <a:extLst>
                    <a:ext uri="{9D8B030D-6E8A-4147-A177-3AD203B41FA5}">
                      <a16:colId xmlns:a16="http://schemas.microsoft.com/office/drawing/2014/main" val="1812851894"/>
                    </a:ext>
                  </a:extLst>
                </a:gridCol>
                <a:gridCol w="706987">
                  <a:extLst>
                    <a:ext uri="{9D8B030D-6E8A-4147-A177-3AD203B41FA5}">
                      <a16:colId xmlns:a16="http://schemas.microsoft.com/office/drawing/2014/main" val="1068209499"/>
                    </a:ext>
                  </a:extLst>
                </a:gridCol>
                <a:gridCol w="960120">
                  <a:extLst>
                    <a:ext uri="{9D8B030D-6E8A-4147-A177-3AD203B41FA5}">
                      <a16:colId xmlns:a16="http://schemas.microsoft.com/office/drawing/2014/main" val="2985754847"/>
                    </a:ext>
                  </a:extLst>
                </a:gridCol>
              </a:tblGrid>
              <a:tr h="370840">
                <a:tc rowSpan="2">
                  <a:txBody>
                    <a:bodyPr/>
                    <a:lstStyle/>
                    <a:p>
                      <a:pPr algn="l"/>
                      <a:r>
                        <a:rPr lang="en-US" dirty="0"/>
                        <a:t>Category</a:t>
                      </a:r>
                    </a:p>
                  </a:txBody>
                  <a:tcPr anchor="ctr"/>
                </a:tc>
                <a:tc gridSpan="2">
                  <a:txBody>
                    <a:bodyPr/>
                    <a:lstStyle/>
                    <a:p>
                      <a:pPr algn="ctr"/>
                      <a:r>
                        <a:rPr lang="en-US" dirty="0"/>
                        <a:t>Adult</a:t>
                      </a:r>
                    </a:p>
                  </a:txBody>
                  <a:tcPr/>
                </a:tc>
                <a:tc hMerge="1">
                  <a:txBody>
                    <a:bodyPr/>
                    <a:lstStyle/>
                    <a:p>
                      <a:pPr algn="ctr"/>
                      <a:endParaRPr lang="en-US" dirty="0"/>
                    </a:p>
                  </a:txBody>
                  <a:tcPr/>
                </a:tc>
                <a:tc gridSpan="2">
                  <a:txBody>
                    <a:bodyPr/>
                    <a:lstStyle/>
                    <a:p>
                      <a:pPr algn="ctr"/>
                      <a:r>
                        <a:rPr lang="en-US" dirty="0"/>
                        <a:t>Pediatric</a:t>
                      </a:r>
                    </a:p>
                  </a:txBody>
                  <a:tcPr/>
                </a:tc>
                <a:tc hMerge="1">
                  <a:txBody>
                    <a:bodyPr/>
                    <a:lstStyle/>
                    <a:p>
                      <a:pPr algn="ctr"/>
                      <a:endParaRPr lang="en-US" dirty="0"/>
                    </a:p>
                  </a:txBody>
                  <a:tcPr/>
                </a:tc>
                <a:tc rowSpan="2">
                  <a:txBody>
                    <a:bodyPr/>
                    <a:lstStyle/>
                    <a:p>
                      <a:pPr algn="ctr"/>
                      <a:r>
                        <a:rPr lang="en-US" dirty="0"/>
                        <a:t>p</a:t>
                      </a:r>
                    </a:p>
                  </a:txBody>
                  <a:tcPr anchor="ctr"/>
                </a:tc>
                <a:extLst>
                  <a:ext uri="{0D108BD9-81ED-4DB2-BD59-A6C34878D82A}">
                    <a16:rowId xmlns:a16="http://schemas.microsoft.com/office/drawing/2014/main" val="1102226159"/>
                  </a:ext>
                </a:extLst>
              </a:tr>
              <a:tr h="370840">
                <a:tc vMerge="1">
                  <a:txBody>
                    <a:bodyPr/>
                    <a:lstStyle/>
                    <a:p>
                      <a:endParaRPr lang="en-US" dirty="0"/>
                    </a:p>
                  </a:txBody>
                  <a:tcPr/>
                </a:tc>
                <a:tc>
                  <a:txBody>
                    <a:bodyPr/>
                    <a:lstStyle/>
                    <a:p>
                      <a:pPr algn="ctr"/>
                      <a:r>
                        <a:rPr lang="en-US" dirty="0"/>
                        <a:t>551</a:t>
                      </a:r>
                    </a:p>
                  </a:txBody>
                  <a:tcPr/>
                </a:tc>
                <a:tc>
                  <a:txBody>
                    <a:bodyPr/>
                    <a:lstStyle/>
                    <a:p>
                      <a:pPr algn="ctr"/>
                      <a:r>
                        <a:rPr lang="en-US" dirty="0"/>
                        <a:t>81%</a:t>
                      </a:r>
                    </a:p>
                  </a:txBody>
                  <a:tcPr/>
                </a:tc>
                <a:tc>
                  <a:txBody>
                    <a:bodyPr/>
                    <a:lstStyle/>
                    <a:p>
                      <a:pPr algn="ctr"/>
                      <a:r>
                        <a:rPr lang="en-US" dirty="0"/>
                        <a:t>130</a:t>
                      </a:r>
                    </a:p>
                  </a:txBody>
                  <a:tcPr/>
                </a:tc>
                <a:tc>
                  <a:txBody>
                    <a:bodyPr/>
                    <a:lstStyle/>
                    <a:p>
                      <a:pPr algn="ctr"/>
                      <a:r>
                        <a:rPr lang="en-US" dirty="0"/>
                        <a:t>19%</a:t>
                      </a:r>
                    </a:p>
                  </a:txBody>
                  <a:tcPr/>
                </a:tc>
                <a:tc vMerge="1">
                  <a:txBody>
                    <a:bodyPr/>
                    <a:lstStyle/>
                    <a:p>
                      <a:pPr algn="ctr"/>
                      <a:endParaRPr lang="en-US" dirty="0"/>
                    </a:p>
                  </a:txBody>
                  <a:tcPr/>
                </a:tc>
                <a:extLst>
                  <a:ext uri="{0D108BD9-81ED-4DB2-BD59-A6C34878D82A}">
                    <a16:rowId xmlns:a16="http://schemas.microsoft.com/office/drawing/2014/main" val="2400303463"/>
                  </a:ext>
                </a:extLst>
              </a:tr>
              <a:tr h="370840">
                <a:tc>
                  <a:txBody>
                    <a:bodyPr/>
                    <a:lstStyle/>
                    <a:p>
                      <a:r>
                        <a:rPr lang="en-US" dirty="0"/>
                        <a:t>Heart Failure</a:t>
                      </a:r>
                    </a:p>
                  </a:txBody>
                  <a:tcPr/>
                </a:tc>
                <a:tc>
                  <a:txBody>
                    <a:bodyPr/>
                    <a:lstStyle/>
                    <a:p>
                      <a:pPr algn="ctr"/>
                      <a:r>
                        <a:rPr lang="en-US" dirty="0"/>
                        <a:t>86</a:t>
                      </a:r>
                    </a:p>
                  </a:txBody>
                  <a:tcPr/>
                </a:tc>
                <a:tc>
                  <a:txBody>
                    <a:bodyPr/>
                    <a:lstStyle/>
                    <a:p>
                      <a:pPr algn="ctr"/>
                      <a:r>
                        <a:rPr lang="en-US" dirty="0"/>
                        <a:t>16%</a:t>
                      </a:r>
                    </a:p>
                  </a:txBody>
                  <a:tcPr/>
                </a:tc>
                <a:tc>
                  <a:txBody>
                    <a:bodyPr/>
                    <a:lstStyle/>
                    <a:p>
                      <a:pPr algn="ctr"/>
                      <a:r>
                        <a:rPr lang="en-US" dirty="0"/>
                        <a:t>30</a:t>
                      </a:r>
                    </a:p>
                  </a:txBody>
                  <a:tcPr/>
                </a:tc>
                <a:tc>
                  <a:txBody>
                    <a:bodyPr/>
                    <a:lstStyle/>
                    <a:p>
                      <a:pPr algn="ctr"/>
                      <a:r>
                        <a:rPr lang="en-US" dirty="0"/>
                        <a:t>23%</a:t>
                      </a:r>
                    </a:p>
                  </a:txBody>
                  <a:tcPr/>
                </a:tc>
                <a:tc>
                  <a:txBody>
                    <a:bodyPr/>
                    <a:lstStyle/>
                    <a:p>
                      <a:pPr algn="ctr"/>
                      <a:r>
                        <a:rPr lang="en-US" dirty="0"/>
                        <a:t>0.042</a:t>
                      </a:r>
                    </a:p>
                  </a:txBody>
                  <a:tcPr/>
                </a:tc>
                <a:extLst>
                  <a:ext uri="{0D108BD9-81ED-4DB2-BD59-A6C34878D82A}">
                    <a16:rowId xmlns:a16="http://schemas.microsoft.com/office/drawing/2014/main" val="1934175929"/>
                  </a:ext>
                </a:extLst>
              </a:tr>
              <a:tr h="370840">
                <a:tc>
                  <a:txBody>
                    <a:bodyPr/>
                    <a:lstStyle/>
                    <a:p>
                      <a:r>
                        <a:rPr lang="en-US" dirty="0"/>
                        <a:t>Complicated HTN</a:t>
                      </a:r>
                    </a:p>
                  </a:txBody>
                  <a:tcPr/>
                </a:tc>
                <a:tc>
                  <a:txBody>
                    <a:bodyPr/>
                    <a:lstStyle/>
                    <a:p>
                      <a:pPr algn="ctr"/>
                      <a:r>
                        <a:rPr lang="en-US" dirty="0"/>
                        <a:t>53</a:t>
                      </a:r>
                    </a:p>
                  </a:txBody>
                  <a:tcPr/>
                </a:tc>
                <a:tc>
                  <a:txBody>
                    <a:bodyPr/>
                    <a:lstStyle/>
                    <a:p>
                      <a:pPr algn="ctr"/>
                      <a:r>
                        <a:rPr lang="en-US" dirty="0"/>
                        <a:t>10%</a:t>
                      </a:r>
                    </a:p>
                  </a:txBody>
                  <a:tcPr/>
                </a:tc>
                <a:tc>
                  <a:txBody>
                    <a:bodyPr/>
                    <a:lstStyle/>
                    <a:p>
                      <a:pPr algn="ctr"/>
                      <a:r>
                        <a:rPr lang="en-US" dirty="0"/>
                        <a:t>22</a:t>
                      </a:r>
                    </a:p>
                  </a:txBody>
                  <a:tcPr/>
                </a:tc>
                <a:tc>
                  <a:txBody>
                    <a:bodyPr/>
                    <a:lstStyle/>
                    <a:p>
                      <a:pPr algn="ctr"/>
                      <a:r>
                        <a:rPr lang="en-US" dirty="0"/>
                        <a:t>17%</a:t>
                      </a:r>
                    </a:p>
                  </a:txBody>
                  <a:tcPr/>
                </a:tc>
                <a:tc>
                  <a:txBody>
                    <a:bodyPr/>
                    <a:lstStyle/>
                    <a:p>
                      <a:pPr algn="ctr"/>
                      <a:r>
                        <a:rPr lang="en-US" dirty="0"/>
                        <a:t>0.017</a:t>
                      </a:r>
                    </a:p>
                  </a:txBody>
                  <a:tcPr/>
                </a:tc>
                <a:extLst>
                  <a:ext uri="{0D108BD9-81ED-4DB2-BD59-A6C34878D82A}">
                    <a16:rowId xmlns:a16="http://schemas.microsoft.com/office/drawing/2014/main" val="1839676827"/>
                  </a:ext>
                </a:extLst>
              </a:tr>
              <a:tr h="370840">
                <a:tc>
                  <a:txBody>
                    <a:bodyPr/>
                    <a:lstStyle/>
                    <a:p>
                      <a:r>
                        <a:rPr lang="en-US" dirty="0"/>
                        <a:t>Other Neuro Dis</a:t>
                      </a:r>
                    </a:p>
                  </a:txBody>
                  <a:tcPr/>
                </a:tc>
                <a:tc>
                  <a:txBody>
                    <a:bodyPr/>
                    <a:lstStyle/>
                    <a:p>
                      <a:pPr algn="ctr"/>
                      <a:r>
                        <a:rPr lang="en-US" dirty="0"/>
                        <a:t>102</a:t>
                      </a:r>
                    </a:p>
                  </a:txBody>
                  <a:tcPr/>
                </a:tc>
                <a:tc>
                  <a:txBody>
                    <a:bodyPr/>
                    <a:lstStyle/>
                    <a:p>
                      <a:pPr algn="ctr"/>
                      <a:r>
                        <a:rPr lang="en-US" dirty="0"/>
                        <a:t>19%</a:t>
                      </a:r>
                    </a:p>
                  </a:txBody>
                  <a:tcPr/>
                </a:tc>
                <a:tc>
                  <a:txBody>
                    <a:bodyPr/>
                    <a:lstStyle/>
                    <a:p>
                      <a:pPr algn="ctr"/>
                      <a:r>
                        <a:rPr lang="en-US" dirty="0"/>
                        <a:t>44</a:t>
                      </a:r>
                    </a:p>
                  </a:txBody>
                  <a:tcPr/>
                </a:tc>
                <a:tc>
                  <a:txBody>
                    <a:bodyPr/>
                    <a:lstStyle/>
                    <a:p>
                      <a:pPr algn="ctr"/>
                      <a:r>
                        <a:rPr lang="en-US" dirty="0"/>
                        <a:t>34%</a:t>
                      </a:r>
                    </a:p>
                  </a:txBody>
                  <a:tcPr/>
                </a:tc>
                <a:tc>
                  <a:txBody>
                    <a:bodyPr/>
                    <a:lstStyle/>
                    <a:p>
                      <a:pPr algn="ctr"/>
                      <a:r>
                        <a:rPr lang="en-US" dirty="0"/>
                        <a:t>&lt;0.001</a:t>
                      </a:r>
                    </a:p>
                  </a:txBody>
                  <a:tcPr/>
                </a:tc>
                <a:extLst>
                  <a:ext uri="{0D108BD9-81ED-4DB2-BD59-A6C34878D82A}">
                    <a16:rowId xmlns:a16="http://schemas.microsoft.com/office/drawing/2014/main" val="3395434937"/>
                  </a:ext>
                </a:extLst>
              </a:tr>
              <a:tr h="370840">
                <a:tc>
                  <a:txBody>
                    <a:bodyPr/>
                    <a:lstStyle/>
                    <a:p>
                      <a:r>
                        <a:rPr lang="en-US" dirty="0"/>
                        <a:t>Renal Failure</a:t>
                      </a:r>
                    </a:p>
                  </a:txBody>
                  <a:tcPr/>
                </a:tc>
                <a:tc>
                  <a:txBody>
                    <a:bodyPr/>
                    <a:lstStyle/>
                    <a:p>
                      <a:pPr algn="ctr"/>
                      <a:r>
                        <a:rPr lang="en-US" dirty="0"/>
                        <a:t>52</a:t>
                      </a:r>
                    </a:p>
                  </a:txBody>
                  <a:tcPr/>
                </a:tc>
                <a:tc>
                  <a:txBody>
                    <a:bodyPr/>
                    <a:lstStyle/>
                    <a:p>
                      <a:pPr algn="ctr"/>
                      <a:r>
                        <a:rPr lang="en-US" dirty="0"/>
                        <a:t>9%</a:t>
                      </a:r>
                    </a:p>
                  </a:txBody>
                  <a:tcPr/>
                </a:tc>
                <a:tc>
                  <a:txBody>
                    <a:bodyPr/>
                    <a:lstStyle/>
                    <a:p>
                      <a:pPr algn="ctr"/>
                      <a:r>
                        <a:rPr lang="en-US" dirty="0"/>
                        <a:t>21</a:t>
                      </a:r>
                    </a:p>
                  </a:txBody>
                  <a:tcPr/>
                </a:tc>
                <a:tc>
                  <a:txBody>
                    <a:bodyPr/>
                    <a:lstStyle/>
                    <a:p>
                      <a:pPr algn="ctr"/>
                      <a:r>
                        <a:rPr lang="en-US" dirty="0"/>
                        <a:t>16%</a:t>
                      </a:r>
                    </a:p>
                  </a:txBody>
                  <a:tcPr/>
                </a:tc>
                <a:tc>
                  <a:txBody>
                    <a:bodyPr/>
                    <a:lstStyle/>
                    <a:p>
                      <a:pPr algn="ctr"/>
                      <a:r>
                        <a:rPr lang="en-US" dirty="0"/>
                        <a:t>0.026</a:t>
                      </a:r>
                    </a:p>
                  </a:txBody>
                  <a:tcPr/>
                </a:tc>
                <a:extLst>
                  <a:ext uri="{0D108BD9-81ED-4DB2-BD59-A6C34878D82A}">
                    <a16:rowId xmlns:a16="http://schemas.microsoft.com/office/drawing/2014/main" val="2549737805"/>
                  </a:ext>
                </a:extLst>
              </a:tr>
              <a:tr h="370840">
                <a:tc>
                  <a:txBody>
                    <a:bodyPr/>
                    <a:lstStyle/>
                    <a:p>
                      <a:r>
                        <a:rPr lang="en-US" dirty="0"/>
                        <a:t>Hem Malignancy</a:t>
                      </a:r>
                    </a:p>
                  </a:txBody>
                  <a:tcPr/>
                </a:tc>
                <a:tc>
                  <a:txBody>
                    <a:bodyPr/>
                    <a:lstStyle/>
                    <a:p>
                      <a:pPr algn="ctr"/>
                      <a:r>
                        <a:rPr lang="en-US" dirty="0"/>
                        <a:t>35</a:t>
                      </a:r>
                    </a:p>
                  </a:txBody>
                  <a:tcPr/>
                </a:tc>
                <a:tc>
                  <a:txBody>
                    <a:bodyPr/>
                    <a:lstStyle/>
                    <a:p>
                      <a:pPr algn="ctr"/>
                      <a:r>
                        <a:rPr lang="en-US" dirty="0"/>
                        <a:t>6%</a:t>
                      </a:r>
                    </a:p>
                  </a:txBody>
                  <a:tcPr/>
                </a:tc>
                <a:tc>
                  <a:txBody>
                    <a:bodyPr/>
                    <a:lstStyle/>
                    <a:p>
                      <a:pPr algn="ctr"/>
                      <a:r>
                        <a:rPr lang="en-US" dirty="0"/>
                        <a:t>18</a:t>
                      </a:r>
                    </a:p>
                  </a:txBody>
                  <a:tcPr/>
                </a:tc>
                <a:tc>
                  <a:txBody>
                    <a:bodyPr/>
                    <a:lstStyle/>
                    <a:p>
                      <a:pPr algn="ctr"/>
                      <a:r>
                        <a:rPr lang="en-US" dirty="0"/>
                        <a:t>14%</a:t>
                      </a:r>
                    </a:p>
                  </a:txBody>
                  <a:tcPr/>
                </a:tc>
                <a:tc>
                  <a:txBody>
                    <a:bodyPr/>
                    <a:lstStyle/>
                    <a:p>
                      <a:pPr algn="ctr"/>
                      <a:r>
                        <a:rPr lang="en-US" dirty="0"/>
                        <a:t>0.004</a:t>
                      </a:r>
                    </a:p>
                  </a:txBody>
                  <a:tcPr/>
                </a:tc>
                <a:extLst>
                  <a:ext uri="{0D108BD9-81ED-4DB2-BD59-A6C34878D82A}">
                    <a16:rowId xmlns:a16="http://schemas.microsoft.com/office/drawing/2014/main" val="2860360701"/>
                  </a:ext>
                </a:extLst>
              </a:tr>
              <a:tr h="370840">
                <a:tc>
                  <a:txBody>
                    <a:bodyPr/>
                    <a:lstStyle/>
                    <a:p>
                      <a:r>
                        <a:rPr lang="en-US" dirty="0"/>
                        <a:t>Obesity</a:t>
                      </a:r>
                    </a:p>
                  </a:txBody>
                  <a:tcPr/>
                </a:tc>
                <a:tc>
                  <a:txBody>
                    <a:bodyPr/>
                    <a:lstStyle/>
                    <a:p>
                      <a:pPr algn="ctr"/>
                      <a:r>
                        <a:rPr lang="en-US" dirty="0"/>
                        <a:t>117</a:t>
                      </a:r>
                    </a:p>
                  </a:txBody>
                  <a:tcPr/>
                </a:tc>
                <a:tc>
                  <a:txBody>
                    <a:bodyPr/>
                    <a:lstStyle/>
                    <a:p>
                      <a:pPr algn="ctr"/>
                      <a:r>
                        <a:rPr lang="en-US" dirty="0"/>
                        <a:t>21%</a:t>
                      </a:r>
                    </a:p>
                  </a:txBody>
                  <a:tcPr/>
                </a:tc>
                <a:tc>
                  <a:txBody>
                    <a:bodyPr/>
                    <a:lstStyle/>
                    <a:p>
                      <a:pPr algn="ctr"/>
                      <a:r>
                        <a:rPr lang="en-US" dirty="0"/>
                        <a:t>15</a:t>
                      </a:r>
                    </a:p>
                  </a:txBody>
                  <a:tcPr/>
                </a:tc>
                <a:tc>
                  <a:txBody>
                    <a:bodyPr/>
                    <a:lstStyle/>
                    <a:p>
                      <a:pPr algn="ctr"/>
                      <a:r>
                        <a:rPr lang="en-US" dirty="0"/>
                        <a:t>12%</a:t>
                      </a:r>
                    </a:p>
                  </a:txBody>
                  <a:tcPr/>
                </a:tc>
                <a:tc>
                  <a:txBody>
                    <a:bodyPr/>
                    <a:lstStyle/>
                    <a:p>
                      <a:pPr algn="ctr"/>
                      <a:r>
                        <a:rPr lang="en-US" dirty="0"/>
                        <a:t>0.012</a:t>
                      </a:r>
                    </a:p>
                  </a:txBody>
                  <a:tcPr/>
                </a:tc>
                <a:extLst>
                  <a:ext uri="{0D108BD9-81ED-4DB2-BD59-A6C34878D82A}">
                    <a16:rowId xmlns:a16="http://schemas.microsoft.com/office/drawing/2014/main" val="3676213823"/>
                  </a:ext>
                </a:extLst>
              </a:tr>
              <a:tr h="370840">
                <a:tc>
                  <a:txBody>
                    <a:bodyPr/>
                    <a:lstStyle/>
                    <a:p>
                      <a:r>
                        <a:rPr lang="en-US" dirty="0"/>
                        <a:t>Fluid &amp; Elec Dis</a:t>
                      </a:r>
                    </a:p>
                  </a:txBody>
                  <a:tcPr/>
                </a:tc>
                <a:tc>
                  <a:txBody>
                    <a:bodyPr/>
                    <a:lstStyle/>
                    <a:p>
                      <a:pPr algn="ctr"/>
                      <a:r>
                        <a:rPr lang="en-US" dirty="0"/>
                        <a:t>341</a:t>
                      </a:r>
                    </a:p>
                  </a:txBody>
                  <a:tcPr/>
                </a:tc>
                <a:tc>
                  <a:txBody>
                    <a:bodyPr/>
                    <a:lstStyle/>
                    <a:p>
                      <a:pPr algn="ctr"/>
                      <a:r>
                        <a:rPr lang="en-US" dirty="0"/>
                        <a:t>62%</a:t>
                      </a:r>
                    </a:p>
                  </a:txBody>
                  <a:tcPr/>
                </a:tc>
                <a:tc>
                  <a:txBody>
                    <a:bodyPr/>
                    <a:lstStyle/>
                    <a:p>
                      <a:pPr algn="ctr"/>
                      <a:r>
                        <a:rPr lang="en-US" dirty="0"/>
                        <a:t>102</a:t>
                      </a:r>
                    </a:p>
                  </a:txBody>
                  <a:tcPr/>
                </a:tc>
                <a:tc>
                  <a:txBody>
                    <a:bodyPr/>
                    <a:lstStyle/>
                    <a:p>
                      <a:pPr algn="ctr"/>
                      <a:r>
                        <a:rPr lang="en-US" dirty="0"/>
                        <a:t>78%</a:t>
                      </a:r>
                    </a:p>
                  </a:txBody>
                  <a:tcPr/>
                </a:tc>
                <a:tc>
                  <a:txBody>
                    <a:bodyPr/>
                    <a:lstStyle/>
                    <a:p>
                      <a:pPr algn="ctr"/>
                      <a:r>
                        <a:rPr lang="en-US" dirty="0"/>
                        <a:t>&lt;0.001</a:t>
                      </a:r>
                    </a:p>
                  </a:txBody>
                  <a:tcPr/>
                </a:tc>
                <a:extLst>
                  <a:ext uri="{0D108BD9-81ED-4DB2-BD59-A6C34878D82A}">
                    <a16:rowId xmlns:a16="http://schemas.microsoft.com/office/drawing/2014/main" val="3057540741"/>
                  </a:ext>
                </a:extLst>
              </a:tr>
            </a:tbl>
          </a:graphicData>
        </a:graphic>
      </p:graphicFrame>
      <p:graphicFrame>
        <p:nvGraphicFramePr>
          <p:cNvPr id="7" name="Content Placeholder 6">
            <a:extLst>
              <a:ext uri="{FF2B5EF4-FFF2-40B4-BE49-F238E27FC236}">
                <a16:creationId xmlns:a16="http://schemas.microsoft.com/office/drawing/2014/main" id="{ECE68EE7-1D41-37DA-464C-66382FD4993E}"/>
              </a:ext>
            </a:extLst>
          </p:cNvPr>
          <p:cNvGraphicFramePr>
            <a:graphicFrameLocks noGrp="1"/>
          </p:cNvGraphicFramePr>
          <p:nvPr>
            <p:ph sz="quarter" idx="14"/>
          </p:nvPr>
        </p:nvGraphicFramePr>
        <p:xfrm>
          <a:off x="6309331" y="1561148"/>
          <a:ext cx="5649912" cy="3337560"/>
        </p:xfrm>
        <a:graphic>
          <a:graphicData uri="http://schemas.openxmlformats.org/drawingml/2006/table">
            <a:tbl>
              <a:tblPr firstRow="1" bandRow="1">
                <a:tableStyleId>{5C22544A-7EE6-4342-B048-85BDC9FD1C3A}</a:tableStyleId>
              </a:tblPr>
              <a:tblGrid>
                <a:gridCol w="2339471">
                  <a:extLst>
                    <a:ext uri="{9D8B030D-6E8A-4147-A177-3AD203B41FA5}">
                      <a16:colId xmlns:a16="http://schemas.microsoft.com/office/drawing/2014/main" val="270452868"/>
                    </a:ext>
                  </a:extLst>
                </a:gridCol>
                <a:gridCol w="568712">
                  <a:extLst>
                    <a:ext uri="{9D8B030D-6E8A-4147-A177-3AD203B41FA5}">
                      <a16:colId xmlns:a16="http://schemas.microsoft.com/office/drawing/2014/main" val="3831250323"/>
                    </a:ext>
                  </a:extLst>
                </a:gridCol>
                <a:gridCol w="635620">
                  <a:extLst>
                    <a:ext uri="{9D8B030D-6E8A-4147-A177-3AD203B41FA5}">
                      <a16:colId xmlns:a16="http://schemas.microsoft.com/office/drawing/2014/main" val="2329644858"/>
                    </a:ext>
                  </a:extLst>
                </a:gridCol>
                <a:gridCol w="568712">
                  <a:extLst>
                    <a:ext uri="{9D8B030D-6E8A-4147-A177-3AD203B41FA5}">
                      <a16:colId xmlns:a16="http://schemas.microsoft.com/office/drawing/2014/main" val="2535204312"/>
                    </a:ext>
                  </a:extLst>
                </a:gridCol>
                <a:gridCol w="669073">
                  <a:extLst>
                    <a:ext uri="{9D8B030D-6E8A-4147-A177-3AD203B41FA5}">
                      <a16:colId xmlns:a16="http://schemas.microsoft.com/office/drawing/2014/main" val="3266223604"/>
                    </a:ext>
                  </a:extLst>
                </a:gridCol>
                <a:gridCol w="868324">
                  <a:extLst>
                    <a:ext uri="{9D8B030D-6E8A-4147-A177-3AD203B41FA5}">
                      <a16:colId xmlns:a16="http://schemas.microsoft.com/office/drawing/2014/main" val="112796058"/>
                    </a:ext>
                  </a:extLst>
                </a:gridCol>
              </a:tblGrid>
              <a:tr h="370840">
                <a:tc rowSpan="2">
                  <a:txBody>
                    <a:bodyPr/>
                    <a:lstStyle/>
                    <a:p>
                      <a:r>
                        <a:rPr lang="en-US" dirty="0"/>
                        <a:t>Category</a:t>
                      </a:r>
                    </a:p>
                  </a:txBody>
                  <a:tcPr anchor="ctr"/>
                </a:tc>
                <a:tc gridSpan="2">
                  <a:txBody>
                    <a:bodyPr/>
                    <a:lstStyle/>
                    <a:p>
                      <a:pPr algn="ctr"/>
                      <a:r>
                        <a:rPr lang="en-US" dirty="0"/>
                        <a:t>Adult</a:t>
                      </a:r>
                    </a:p>
                  </a:txBody>
                  <a:tcPr/>
                </a:tc>
                <a:tc hMerge="1">
                  <a:txBody>
                    <a:bodyPr/>
                    <a:lstStyle/>
                    <a:p>
                      <a:endParaRPr lang="en-US" dirty="0"/>
                    </a:p>
                  </a:txBody>
                  <a:tcPr/>
                </a:tc>
                <a:tc gridSpan="2">
                  <a:txBody>
                    <a:bodyPr/>
                    <a:lstStyle/>
                    <a:p>
                      <a:pPr algn="ctr"/>
                      <a:r>
                        <a:rPr lang="en-US" dirty="0"/>
                        <a:t>Pediatric</a:t>
                      </a:r>
                    </a:p>
                  </a:txBody>
                  <a:tcPr/>
                </a:tc>
                <a:tc hMerge="1">
                  <a:txBody>
                    <a:bodyPr/>
                    <a:lstStyle/>
                    <a:p>
                      <a:endParaRPr lang="en-US" dirty="0"/>
                    </a:p>
                  </a:txBody>
                  <a:tcPr/>
                </a:tc>
                <a:tc rowSpan="2">
                  <a:txBody>
                    <a:bodyPr/>
                    <a:lstStyle/>
                    <a:p>
                      <a:pPr algn="ctr"/>
                      <a:r>
                        <a:rPr lang="en-US" dirty="0"/>
                        <a:t>p</a:t>
                      </a:r>
                    </a:p>
                  </a:txBody>
                  <a:tcPr anchor="ctr"/>
                </a:tc>
                <a:extLst>
                  <a:ext uri="{0D108BD9-81ED-4DB2-BD59-A6C34878D82A}">
                    <a16:rowId xmlns:a16="http://schemas.microsoft.com/office/drawing/2014/main" val="1896382816"/>
                  </a:ext>
                </a:extLst>
              </a:tr>
              <a:tr h="370840">
                <a:tc vMerge="1">
                  <a:txBody>
                    <a:bodyPr/>
                    <a:lstStyle/>
                    <a:p>
                      <a:endParaRPr lang="en-US" dirty="0"/>
                    </a:p>
                  </a:txBody>
                  <a:tcPr/>
                </a:tc>
                <a:tc>
                  <a:txBody>
                    <a:bodyPr/>
                    <a:lstStyle/>
                    <a:p>
                      <a:pPr algn="ctr"/>
                      <a:r>
                        <a:rPr lang="en-US" dirty="0"/>
                        <a:t>551</a:t>
                      </a:r>
                    </a:p>
                  </a:txBody>
                  <a:tcPr/>
                </a:tc>
                <a:tc>
                  <a:txBody>
                    <a:bodyPr/>
                    <a:lstStyle/>
                    <a:p>
                      <a:pPr algn="ctr"/>
                      <a:r>
                        <a:rPr lang="en-US" dirty="0"/>
                        <a:t>81%</a:t>
                      </a:r>
                    </a:p>
                  </a:txBody>
                  <a:tcPr/>
                </a:tc>
                <a:tc>
                  <a:txBody>
                    <a:bodyPr/>
                    <a:lstStyle/>
                    <a:p>
                      <a:pPr algn="ctr"/>
                      <a:r>
                        <a:rPr lang="en-US" dirty="0"/>
                        <a:t>130</a:t>
                      </a:r>
                    </a:p>
                  </a:txBody>
                  <a:tcPr/>
                </a:tc>
                <a:tc>
                  <a:txBody>
                    <a:bodyPr/>
                    <a:lstStyle/>
                    <a:p>
                      <a:pPr algn="ctr"/>
                      <a:r>
                        <a:rPr lang="en-US" dirty="0"/>
                        <a:t>19%</a:t>
                      </a:r>
                    </a:p>
                  </a:txBody>
                  <a:tcPr/>
                </a:tc>
                <a:tc vMerge="1">
                  <a:txBody>
                    <a:bodyPr/>
                    <a:lstStyle/>
                    <a:p>
                      <a:pPr algn="ctr"/>
                      <a:endParaRPr lang="en-US" dirty="0"/>
                    </a:p>
                  </a:txBody>
                  <a:tcPr/>
                </a:tc>
                <a:extLst>
                  <a:ext uri="{0D108BD9-81ED-4DB2-BD59-A6C34878D82A}">
                    <a16:rowId xmlns:a16="http://schemas.microsoft.com/office/drawing/2014/main" val="1245921635"/>
                  </a:ext>
                </a:extLst>
              </a:tr>
              <a:tr h="370840">
                <a:tc>
                  <a:txBody>
                    <a:bodyPr/>
                    <a:lstStyle/>
                    <a:p>
                      <a:r>
                        <a:rPr lang="en-US" dirty="0"/>
                        <a:t>Neurologic</a:t>
                      </a:r>
                    </a:p>
                  </a:txBody>
                  <a:tcPr/>
                </a:tc>
                <a:tc>
                  <a:txBody>
                    <a:bodyPr/>
                    <a:lstStyle/>
                    <a:p>
                      <a:pPr algn="ctr"/>
                      <a:r>
                        <a:rPr lang="en-US" dirty="0"/>
                        <a:t>158</a:t>
                      </a:r>
                    </a:p>
                  </a:txBody>
                  <a:tcPr/>
                </a:tc>
                <a:tc>
                  <a:txBody>
                    <a:bodyPr/>
                    <a:lstStyle/>
                    <a:p>
                      <a:pPr algn="ctr"/>
                      <a:r>
                        <a:rPr lang="en-US" dirty="0"/>
                        <a:t>29%</a:t>
                      </a:r>
                    </a:p>
                  </a:txBody>
                  <a:tcPr/>
                </a:tc>
                <a:tc>
                  <a:txBody>
                    <a:bodyPr/>
                    <a:lstStyle/>
                    <a:p>
                      <a:pPr algn="ctr"/>
                      <a:r>
                        <a:rPr lang="en-US" dirty="0"/>
                        <a:t>53</a:t>
                      </a:r>
                    </a:p>
                  </a:txBody>
                  <a:tcPr/>
                </a:tc>
                <a:tc>
                  <a:txBody>
                    <a:bodyPr/>
                    <a:lstStyle/>
                    <a:p>
                      <a:pPr algn="ctr"/>
                      <a:r>
                        <a:rPr lang="en-US" dirty="0"/>
                        <a:t>41%</a:t>
                      </a:r>
                    </a:p>
                  </a:txBody>
                  <a:tcPr/>
                </a:tc>
                <a:tc>
                  <a:txBody>
                    <a:bodyPr/>
                    <a:lstStyle/>
                    <a:p>
                      <a:pPr algn="ctr"/>
                      <a:r>
                        <a:rPr lang="en-US" dirty="0"/>
                        <a:t>&lt;0.001</a:t>
                      </a:r>
                    </a:p>
                  </a:txBody>
                  <a:tcPr/>
                </a:tc>
                <a:extLst>
                  <a:ext uri="{0D108BD9-81ED-4DB2-BD59-A6C34878D82A}">
                    <a16:rowId xmlns:a16="http://schemas.microsoft.com/office/drawing/2014/main" val="4155753805"/>
                  </a:ext>
                </a:extLst>
              </a:tr>
              <a:tr h="370840">
                <a:tc>
                  <a:txBody>
                    <a:bodyPr/>
                    <a:lstStyle/>
                    <a:p>
                      <a:r>
                        <a:rPr lang="en-US" dirty="0"/>
                        <a:t>Metabolic</a:t>
                      </a:r>
                    </a:p>
                  </a:txBody>
                  <a:tcPr/>
                </a:tc>
                <a:tc>
                  <a:txBody>
                    <a:bodyPr/>
                    <a:lstStyle/>
                    <a:p>
                      <a:pPr algn="ctr"/>
                      <a:r>
                        <a:rPr lang="en-US" dirty="0"/>
                        <a:t>231</a:t>
                      </a:r>
                    </a:p>
                  </a:txBody>
                  <a:tcPr/>
                </a:tc>
                <a:tc>
                  <a:txBody>
                    <a:bodyPr/>
                    <a:lstStyle/>
                    <a:p>
                      <a:pPr algn="ctr"/>
                      <a:r>
                        <a:rPr lang="en-US" dirty="0"/>
                        <a:t>42%</a:t>
                      </a:r>
                    </a:p>
                  </a:txBody>
                  <a:tcPr/>
                </a:tc>
                <a:tc>
                  <a:txBody>
                    <a:bodyPr/>
                    <a:lstStyle/>
                    <a:p>
                      <a:pPr algn="ctr"/>
                      <a:r>
                        <a:rPr lang="en-US" dirty="0"/>
                        <a:t>72</a:t>
                      </a:r>
                    </a:p>
                  </a:txBody>
                  <a:tcPr/>
                </a:tc>
                <a:tc>
                  <a:txBody>
                    <a:bodyPr/>
                    <a:lstStyle/>
                    <a:p>
                      <a:pPr algn="ctr"/>
                      <a:r>
                        <a:rPr lang="en-US" dirty="0"/>
                        <a:t>55%</a:t>
                      </a:r>
                    </a:p>
                  </a:txBody>
                  <a:tcPr/>
                </a:tc>
                <a:tc>
                  <a:txBody>
                    <a:bodyPr/>
                    <a:lstStyle/>
                    <a:p>
                      <a:pPr algn="ctr"/>
                      <a:r>
                        <a:rPr lang="en-US" dirty="0"/>
                        <a:t>0.005</a:t>
                      </a:r>
                    </a:p>
                  </a:txBody>
                  <a:tcPr/>
                </a:tc>
                <a:extLst>
                  <a:ext uri="{0D108BD9-81ED-4DB2-BD59-A6C34878D82A}">
                    <a16:rowId xmlns:a16="http://schemas.microsoft.com/office/drawing/2014/main" val="2018001077"/>
                  </a:ext>
                </a:extLst>
              </a:tr>
              <a:tr h="370840">
                <a:tc>
                  <a:txBody>
                    <a:bodyPr/>
                    <a:lstStyle/>
                    <a:p>
                      <a:r>
                        <a:rPr lang="en-US" dirty="0"/>
                        <a:t>Gastrointestinal</a:t>
                      </a:r>
                    </a:p>
                  </a:txBody>
                  <a:tcPr/>
                </a:tc>
                <a:tc>
                  <a:txBody>
                    <a:bodyPr/>
                    <a:lstStyle/>
                    <a:p>
                      <a:pPr algn="ctr"/>
                      <a:r>
                        <a:rPr lang="en-US" dirty="0"/>
                        <a:t>158</a:t>
                      </a:r>
                    </a:p>
                  </a:txBody>
                  <a:tcPr/>
                </a:tc>
                <a:tc>
                  <a:txBody>
                    <a:bodyPr/>
                    <a:lstStyle/>
                    <a:p>
                      <a:pPr algn="ctr"/>
                      <a:r>
                        <a:rPr lang="en-US" dirty="0"/>
                        <a:t>29%</a:t>
                      </a:r>
                    </a:p>
                  </a:txBody>
                  <a:tcPr/>
                </a:tc>
                <a:tc>
                  <a:txBody>
                    <a:bodyPr/>
                    <a:lstStyle/>
                    <a:p>
                      <a:pPr algn="ctr"/>
                      <a:r>
                        <a:rPr lang="en-US" dirty="0"/>
                        <a:t>55</a:t>
                      </a:r>
                    </a:p>
                  </a:txBody>
                  <a:tcPr/>
                </a:tc>
                <a:tc>
                  <a:txBody>
                    <a:bodyPr/>
                    <a:lstStyle/>
                    <a:p>
                      <a:pPr algn="ctr"/>
                      <a:r>
                        <a:rPr lang="en-US" dirty="0"/>
                        <a:t>42%</a:t>
                      </a:r>
                    </a:p>
                  </a:txBody>
                  <a:tcPr/>
                </a:tc>
                <a:tc>
                  <a:txBody>
                    <a:bodyPr/>
                    <a:lstStyle/>
                    <a:p>
                      <a:pPr algn="ctr"/>
                      <a:r>
                        <a:rPr lang="en-US" dirty="0"/>
                        <a:t>0.003</a:t>
                      </a:r>
                    </a:p>
                  </a:txBody>
                  <a:tcPr/>
                </a:tc>
                <a:extLst>
                  <a:ext uri="{0D108BD9-81ED-4DB2-BD59-A6C34878D82A}">
                    <a16:rowId xmlns:a16="http://schemas.microsoft.com/office/drawing/2014/main" val="2899092540"/>
                  </a:ext>
                </a:extLst>
              </a:tr>
              <a:tr h="370840">
                <a:tc>
                  <a:txBody>
                    <a:bodyPr/>
                    <a:lstStyle/>
                    <a:p>
                      <a:r>
                        <a:rPr lang="en-US" dirty="0"/>
                        <a:t>Heme &amp; </a:t>
                      </a:r>
                      <a:r>
                        <a:rPr lang="en-US" dirty="0" err="1"/>
                        <a:t>Immuno</a:t>
                      </a:r>
                      <a:endParaRPr lang="en-US" dirty="0"/>
                    </a:p>
                  </a:txBody>
                  <a:tcPr/>
                </a:tc>
                <a:tc>
                  <a:txBody>
                    <a:bodyPr/>
                    <a:lstStyle/>
                    <a:p>
                      <a:pPr algn="ctr"/>
                      <a:r>
                        <a:rPr lang="en-US" dirty="0"/>
                        <a:t>111</a:t>
                      </a:r>
                    </a:p>
                  </a:txBody>
                  <a:tcPr/>
                </a:tc>
                <a:tc>
                  <a:txBody>
                    <a:bodyPr/>
                    <a:lstStyle/>
                    <a:p>
                      <a:pPr algn="ctr"/>
                      <a:r>
                        <a:rPr lang="en-US" dirty="0"/>
                        <a:t>20%</a:t>
                      </a:r>
                    </a:p>
                  </a:txBody>
                  <a:tcPr/>
                </a:tc>
                <a:tc>
                  <a:txBody>
                    <a:bodyPr/>
                    <a:lstStyle/>
                    <a:p>
                      <a:pPr algn="ctr"/>
                      <a:r>
                        <a:rPr lang="en-US" dirty="0"/>
                        <a:t>66</a:t>
                      </a:r>
                    </a:p>
                  </a:txBody>
                  <a:tcPr/>
                </a:tc>
                <a:tc>
                  <a:txBody>
                    <a:bodyPr/>
                    <a:lstStyle/>
                    <a:p>
                      <a:pPr algn="ctr"/>
                      <a:r>
                        <a:rPr lang="en-US" dirty="0"/>
                        <a:t>51%</a:t>
                      </a:r>
                    </a:p>
                  </a:txBody>
                  <a:tcPr/>
                </a:tc>
                <a:tc>
                  <a:txBody>
                    <a:bodyPr/>
                    <a:lstStyle/>
                    <a:p>
                      <a:pPr algn="ctr"/>
                      <a:r>
                        <a:rPr lang="en-US" dirty="0"/>
                        <a:t>&lt;0.001</a:t>
                      </a:r>
                    </a:p>
                  </a:txBody>
                  <a:tcPr/>
                </a:tc>
                <a:extLst>
                  <a:ext uri="{0D108BD9-81ED-4DB2-BD59-A6C34878D82A}">
                    <a16:rowId xmlns:a16="http://schemas.microsoft.com/office/drawing/2014/main" val="61008924"/>
                  </a:ext>
                </a:extLst>
              </a:tr>
              <a:tr h="370840">
                <a:tc>
                  <a:txBody>
                    <a:bodyPr/>
                    <a:lstStyle/>
                    <a:p>
                      <a:r>
                        <a:rPr lang="en-US" dirty="0"/>
                        <a:t>Oncologic</a:t>
                      </a:r>
                    </a:p>
                  </a:txBody>
                  <a:tcPr/>
                </a:tc>
                <a:tc>
                  <a:txBody>
                    <a:bodyPr/>
                    <a:lstStyle/>
                    <a:p>
                      <a:pPr algn="ctr"/>
                      <a:r>
                        <a:rPr lang="en-US" dirty="0"/>
                        <a:t>126</a:t>
                      </a:r>
                    </a:p>
                  </a:txBody>
                  <a:tcPr/>
                </a:tc>
                <a:tc>
                  <a:txBody>
                    <a:bodyPr/>
                    <a:lstStyle/>
                    <a:p>
                      <a:pPr algn="ctr"/>
                      <a:r>
                        <a:rPr lang="en-US" dirty="0"/>
                        <a:t>23%</a:t>
                      </a:r>
                    </a:p>
                  </a:txBody>
                  <a:tcPr/>
                </a:tc>
                <a:tc>
                  <a:txBody>
                    <a:bodyPr/>
                    <a:lstStyle/>
                    <a:p>
                      <a:pPr algn="ctr"/>
                      <a:r>
                        <a:rPr lang="en-US" dirty="0"/>
                        <a:t>49</a:t>
                      </a:r>
                    </a:p>
                  </a:txBody>
                  <a:tcPr/>
                </a:tc>
                <a:tc>
                  <a:txBody>
                    <a:bodyPr/>
                    <a:lstStyle/>
                    <a:p>
                      <a:pPr algn="ctr"/>
                      <a:r>
                        <a:rPr lang="en-US" dirty="0"/>
                        <a:t>38%</a:t>
                      </a:r>
                    </a:p>
                  </a:txBody>
                  <a:tcPr/>
                </a:tc>
                <a:tc>
                  <a:txBody>
                    <a:bodyPr/>
                    <a:lstStyle/>
                    <a:p>
                      <a:pPr algn="ctr"/>
                      <a:r>
                        <a:rPr lang="en-US" dirty="0"/>
                        <a:t>&lt;0.001</a:t>
                      </a:r>
                    </a:p>
                  </a:txBody>
                  <a:tcPr/>
                </a:tc>
                <a:extLst>
                  <a:ext uri="{0D108BD9-81ED-4DB2-BD59-A6C34878D82A}">
                    <a16:rowId xmlns:a16="http://schemas.microsoft.com/office/drawing/2014/main" val="2694780476"/>
                  </a:ext>
                </a:extLst>
              </a:tr>
              <a:tr h="370840">
                <a:tc>
                  <a:txBody>
                    <a:bodyPr/>
                    <a:lstStyle/>
                    <a:p>
                      <a:r>
                        <a:rPr lang="en-US" dirty="0"/>
                        <a:t>Other Congenital</a:t>
                      </a:r>
                    </a:p>
                  </a:txBody>
                  <a:tcPr/>
                </a:tc>
                <a:tc>
                  <a:txBody>
                    <a:bodyPr/>
                    <a:lstStyle/>
                    <a:p>
                      <a:pPr algn="ctr"/>
                      <a:r>
                        <a:rPr lang="en-US" dirty="0"/>
                        <a:t>97</a:t>
                      </a:r>
                    </a:p>
                  </a:txBody>
                  <a:tcPr/>
                </a:tc>
                <a:tc>
                  <a:txBody>
                    <a:bodyPr/>
                    <a:lstStyle/>
                    <a:p>
                      <a:pPr algn="ctr"/>
                      <a:r>
                        <a:rPr lang="en-US" dirty="0"/>
                        <a:t>18%</a:t>
                      </a:r>
                    </a:p>
                  </a:txBody>
                  <a:tcPr/>
                </a:tc>
                <a:tc>
                  <a:txBody>
                    <a:bodyPr/>
                    <a:lstStyle/>
                    <a:p>
                      <a:pPr algn="ctr"/>
                      <a:r>
                        <a:rPr lang="en-US" dirty="0"/>
                        <a:t>37</a:t>
                      </a:r>
                    </a:p>
                  </a:txBody>
                  <a:tcPr/>
                </a:tc>
                <a:tc>
                  <a:txBody>
                    <a:bodyPr/>
                    <a:lstStyle/>
                    <a:p>
                      <a:pPr algn="ctr"/>
                      <a:r>
                        <a:rPr lang="en-US" dirty="0"/>
                        <a:t>28%</a:t>
                      </a:r>
                    </a:p>
                  </a:txBody>
                  <a:tcPr/>
                </a:tc>
                <a:tc>
                  <a:txBody>
                    <a:bodyPr/>
                    <a:lstStyle/>
                    <a:p>
                      <a:pPr algn="ctr"/>
                      <a:r>
                        <a:rPr lang="en-US" dirty="0"/>
                        <a:t>0.005</a:t>
                      </a:r>
                    </a:p>
                  </a:txBody>
                  <a:tcPr/>
                </a:tc>
                <a:extLst>
                  <a:ext uri="{0D108BD9-81ED-4DB2-BD59-A6C34878D82A}">
                    <a16:rowId xmlns:a16="http://schemas.microsoft.com/office/drawing/2014/main" val="3670166261"/>
                  </a:ext>
                </a:extLst>
              </a:tr>
              <a:tr h="370840">
                <a:tc>
                  <a:txBody>
                    <a:bodyPr/>
                    <a:lstStyle/>
                    <a:p>
                      <a:r>
                        <a:rPr lang="en-US" dirty="0"/>
                        <a:t>Transplant</a:t>
                      </a:r>
                    </a:p>
                  </a:txBody>
                  <a:tcPr/>
                </a:tc>
                <a:tc>
                  <a:txBody>
                    <a:bodyPr/>
                    <a:lstStyle/>
                    <a:p>
                      <a:pPr algn="ctr"/>
                      <a:r>
                        <a:rPr lang="en-US" dirty="0"/>
                        <a:t>69</a:t>
                      </a:r>
                    </a:p>
                  </a:txBody>
                  <a:tcPr/>
                </a:tc>
                <a:tc>
                  <a:txBody>
                    <a:bodyPr/>
                    <a:lstStyle/>
                    <a:p>
                      <a:pPr algn="ctr"/>
                      <a:r>
                        <a:rPr lang="en-US" dirty="0"/>
                        <a:t>13%</a:t>
                      </a:r>
                    </a:p>
                  </a:txBody>
                  <a:tcPr/>
                </a:tc>
                <a:tc>
                  <a:txBody>
                    <a:bodyPr/>
                    <a:lstStyle/>
                    <a:p>
                      <a:pPr algn="ctr"/>
                      <a:r>
                        <a:rPr lang="en-US" dirty="0"/>
                        <a:t>31</a:t>
                      </a:r>
                    </a:p>
                  </a:txBody>
                  <a:tcPr/>
                </a:tc>
                <a:tc>
                  <a:txBody>
                    <a:bodyPr/>
                    <a:lstStyle/>
                    <a:p>
                      <a:pPr algn="ctr"/>
                      <a:r>
                        <a:rPr lang="en-US" dirty="0"/>
                        <a:t>24%</a:t>
                      </a:r>
                    </a:p>
                  </a:txBody>
                  <a:tcPr/>
                </a:tc>
                <a:tc>
                  <a:txBody>
                    <a:bodyPr/>
                    <a:lstStyle/>
                    <a:p>
                      <a:pPr algn="ctr"/>
                      <a:r>
                        <a:rPr lang="en-US" dirty="0"/>
                        <a:t>0.001</a:t>
                      </a:r>
                    </a:p>
                  </a:txBody>
                  <a:tcPr/>
                </a:tc>
                <a:extLst>
                  <a:ext uri="{0D108BD9-81ED-4DB2-BD59-A6C34878D82A}">
                    <a16:rowId xmlns:a16="http://schemas.microsoft.com/office/drawing/2014/main" val="544638100"/>
                  </a:ext>
                </a:extLst>
              </a:tr>
            </a:tbl>
          </a:graphicData>
        </a:graphic>
      </p:graphicFrame>
    </p:spTree>
    <p:extLst>
      <p:ext uri="{BB962C8B-B14F-4D97-AF65-F5344CB8AC3E}">
        <p14:creationId xmlns:p14="http://schemas.microsoft.com/office/powerpoint/2010/main" val="84313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8A040-2F5F-16F9-16F9-251B6B424E4C}"/>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1B8F334-E614-EB45-4301-ED2095160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361" y="0"/>
            <a:ext cx="10467278" cy="5887844"/>
          </a:xfrm>
          <a:prstGeom prst="rect">
            <a:avLst/>
          </a:prstGeom>
        </p:spPr>
      </p:pic>
      <p:sp>
        <p:nvSpPr>
          <p:cNvPr id="6" name="TextBox 5">
            <a:extLst>
              <a:ext uri="{FF2B5EF4-FFF2-40B4-BE49-F238E27FC236}">
                <a16:creationId xmlns:a16="http://schemas.microsoft.com/office/drawing/2014/main" id="{4D41928A-FF26-87E8-A595-E27511F22CE5}"/>
              </a:ext>
            </a:extLst>
          </p:cNvPr>
          <p:cNvSpPr txBox="1"/>
          <p:nvPr/>
        </p:nvSpPr>
        <p:spPr>
          <a:xfrm>
            <a:off x="7258049" y="6178065"/>
            <a:ext cx="4819650"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solidFill>
                <a:effectLst/>
                <a:uLnTx/>
                <a:uFillTx/>
                <a:latin typeface="Aptos" panose="02110004020202020204"/>
                <a:ea typeface="+mn-ea"/>
                <a:cs typeface="+mn-cs"/>
              </a:rPr>
              <a:t>* = p &lt; 0.05 | ** = p &lt; 0.01 | *** =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solidFill>
                <a:effectLst/>
                <a:uLnTx/>
                <a:uFillTx/>
                <a:latin typeface="Aptos" panose="02110004020202020204"/>
                <a:ea typeface="+mn-ea"/>
                <a:cs typeface="+mn-cs"/>
              </a:rPr>
              <a:t>Using quantile regression</a:t>
            </a:r>
          </a:p>
        </p:txBody>
      </p:sp>
      <p:sp>
        <p:nvSpPr>
          <p:cNvPr id="2" name="Slide Number Placeholder 1">
            <a:extLst>
              <a:ext uri="{FF2B5EF4-FFF2-40B4-BE49-F238E27FC236}">
                <a16:creationId xmlns:a16="http://schemas.microsoft.com/office/drawing/2014/main" id="{03805FF8-FA07-24EC-64DC-70913B6CA5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5C996C-85AC-494F-BCC1-5B6EFE8AFAF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450CD8A0-2C1C-957B-7140-5F5E6884AAA1}"/>
              </a:ext>
            </a:extLst>
          </p:cNvPr>
          <p:cNvSpPr txBox="1"/>
          <p:nvPr/>
        </p:nvSpPr>
        <p:spPr>
          <a:xfrm>
            <a:off x="-1" y="5605880"/>
            <a:ext cx="725804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Controlling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Presence of chronic pulmonary disease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Median SOFA score, oxygenation index, minute ventilation, estimated dead space fraction, and arterial pH and lactate all within 24 hours of initiation of invasive mechanical ventilation</a:t>
            </a:r>
          </a:p>
        </p:txBody>
      </p:sp>
    </p:spTree>
    <p:extLst>
      <p:ext uri="{BB962C8B-B14F-4D97-AF65-F5344CB8AC3E}">
        <p14:creationId xmlns:p14="http://schemas.microsoft.com/office/powerpoint/2010/main" val="31032395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D4EB1-AA27-AFE3-4CE5-58AD2407A38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29AEA91-346E-54C8-DF21-27B1BCDFD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63" y="0"/>
            <a:ext cx="10280073" cy="5782541"/>
          </a:xfrm>
          <a:prstGeom prst="rect">
            <a:avLst/>
          </a:prstGeom>
        </p:spPr>
      </p:pic>
      <p:sp>
        <p:nvSpPr>
          <p:cNvPr id="2" name="Slide Number Placeholder 1">
            <a:extLst>
              <a:ext uri="{FF2B5EF4-FFF2-40B4-BE49-F238E27FC236}">
                <a16:creationId xmlns:a16="http://schemas.microsoft.com/office/drawing/2014/main" id="{C226AE33-1544-642B-303E-0CC154AE34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5C996C-85AC-494F-BCC1-5B6EFE8AFAFD}"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EAF02A39-56CA-51E7-EA95-52FDF4E85658}"/>
              </a:ext>
            </a:extLst>
          </p:cNvPr>
          <p:cNvSpPr txBox="1"/>
          <p:nvPr/>
        </p:nvSpPr>
        <p:spPr>
          <a:xfrm>
            <a:off x="0" y="5534561"/>
            <a:ext cx="737235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Controlling for: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Presence of chronic pulmonary disease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Median SOFA score, FiO</a:t>
            </a:r>
            <a:r>
              <a:rPr kumimoji="0" lang="en-US" sz="1600" b="0" i="0" u="none" strike="noStrike" kern="1200" cap="none" spc="0" normalizeH="0" baseline="-25000" noProof="0" dirty="0">
                <a:ln>
                  <a:noFill/>
                </a:ln>
                <a:solidFill>
                  <a:prstClr val="black"/>
                </a:solidFill>
                <a:effectLst/>
                <a:uLnTx/>
                <a:uFillTx/>
                <a:latin typeface="Aptos" panose="02110004020202020204"/>
                <a:ea typeface="+mn-ea"/>
                <a:cs typeface="+mn-cs"/>
              </a:rPr>
              <a:t>2</a:t>
            </a:r>
            <a:r>
              <a:rPr kumimoji="0" lang="en-US" sz="1600" b="0" i="0" u="none" strike="noStrike" kern="1200" cap="none" spc="0" normalizeH="0" baseline="0" noProof="0" dirty="0">
                <a:ln>
                  <a:noFill/>
                </a:ln>
                <a:solidFill>
                  <a:prstClr val="black"/>
                </a:solidFill>
                <a:effectLst/>
                <a:uLnTx/>
                <a:uFillTx/>
                <a:latin typeface="Aptos" panose="02110004020202020204"/>
                <a:ea typeface="+mn-ea"/>
                <a:cs typeface="+mn-cs"/>
              </a:rPr>
              <a:t>, oxygenation index, minute ventilation, estimated dead space fraction, and arterial pH and lactate all within 24 hours of initiation of invasive mechanical ventilation</a:t>
            </a:r>
          </a:p>
        </p:txBody>
      </p:sp>
      <p:sp>
        <p:nvSpPr>
          <p:cNvPr id="3" name="TextBox 2">
            <a:extLst>
              <a:ext uri="{FF2B5EF4-FFF2-40B4-BE49-F238E27FC236}">
                <a16:creationId xmlns:a16="http://schemas.microsoft.com/office/drawing/2014/main" id="{C74BA65D-361A-D6E6-AF10-695D4BB593DE}"/>
              </a:ext>
            </a:extLst>
          </p:cNvPr>
          <p:cNvSpPr txBox="1"/>
          <p:nvPr/>
        </p:nvSpPr>
        <p:spPr>
          <a:xfrm>
            <a:off x="7372350" y="6211669"/>
            <a:ext cx="4819650"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solidFill>
                <a:effectLst/>
                <a:uLnTx/>
                <a:uFillTx/>
                <a:latin typeface="Aptos" panose="02110004020202020204"/>
                <a:ea typeface="+mn-ea"/>
                <a:cs typeface="+mn-cs"/>
              </a:rPr>
              <a:t>* = p &lt; 0.05 | ** = p &lt; 0.01 | *** = p &lt; 0.001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E2841"/>
                </a:solidFill>
                <a:effectLst/>
                <a:uLnTx/>
                <a:uFillTx/>
                <a:latin typeface="Aptos" panose="02110004020202020204"/>
                <a:ea typeface="+mn-ea"/>
                <a:cs typeface="+mn-cs"/>
              </a:rPr>
              <a:t>Using quantile regression</a:t>
            </a:r>
          </a:p>
        </p:txBody>
      </p:sp>
    </p:spTree>
    <p:extLst>
      <p:ext uri="{BB962C8B-B14F-4D97-AF65-F5344CB8AC3E}">
        <p14:creationId xmlns:p14="http://schemas.microsoft.com/office/powerpoint/2010/main" val="178373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12A3-23B6-346A-1F68-EA645CFD631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BF68EF8-DB86-2ECB-6D78-A75ED832B52A}"/>
              </a:ext>
            </a:extLst>
          </p:cNvPr>
          <p:cNvSpPr/>
          <p:nvPr/>
        </p:nvSpPr>
        <p:spPr>
          <a:xfrm>
            <a:off x="-1" y="1246095"/>
            <a:ext cx="12186761" cy="5611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8">
            <a:extLst>
              <a:ext uri="{FF2B5EF4-FFF2-40B4-BE49-F238E27FC236}">
                <a16:creationId xmlns:a16="http://schemas.microsoft.com/office/drawing/2014/main" id="{23178794-52F4-A09B-0AB6-DF9780E1681F}"/>
              </a:ext>
            </a:extLst>
          </p:cNvPr>
          <p:cNvSpPr txBox="1">
            <a:spLocks/>
          </p:cNvSpPr>
          <p:nvPr/>
        </p:nvSpPr>
        <p:spPr>
          <a:xfrm>
            <a:off x="0" y="3"/>
            <a:ext cx="12192000" cy="1308324"/>
          </a:xfrm>
          <a:prstGeom prst="rect">
            <a:avLst/>
          </a:prstGeom>
          <a:solidFill>
            <a:srgbClr val="00274B"/>
          </a:solidFill>
        </p:spPr>
        <p:txBody>
          <a:bodyPr anchor="ctr"/>
          <a:lstStyle>
            <a:lvl1pPr algn="l" defTabSz="914400" rtl="0" eaLnBrk="1" latinLnBrk="0" hangingPunct="1">
              <a:lnSpc>
                <a:spcPct val="90000"/>
              </a:lnSpc>
              <a:spcBef>
                <a:spcPct val="0"/>
              </a:spcBef>
              <a:buNone/>
              <a:defRPr sz="4800" b="1" kern="1200">
                <a:solidFill>
                  <a:srgbClr val="00274C"/>
                </a:solidFill>
                <a:latin typeface="+mj-lt"/>
                <a:ea typeface="+mj-ea"/>
                <a:cs typeface="+mj-cs"/>
              </a:defRPr>
            </a:lvl1pPr>
          </a:lstStyle>
          <a:p>
            <a:pPr algn="ctr"/>
            <a:r>
              <a:rPr lang="en-US" sz="4000" b="0" dirty="0">
                <a:solidFill>
                  <a:schemeClr val="bg1"/>
                </a:solidFill>
              </a:rPr>
              <a:t>Clinical Covariates Associated with </a:t>
            </a:r>
          </a:p>
          <a:p>
            <a:pPr algn="ctr"/>
            <a:r>
              <a:rPr lang="en-US" sz="4000" b="0" dirty="0">
                <a:solidFill>
                  <a:schemeClr val="bg1"/>
                </a:solidFill>
              </a:rPr>
              <a:t>Worse NPOD Trajectories</a:t>
            </a:r>
          </a:p>
        </p:txBody>
      </p:sp>
      <p:graphicFrame>
        <p:nvGraphicFramePr>
          <p:cNvPr id="3" name="Table 2">
            <a:extLst>
              <a:ext uri="{FF2B5EF4-FFF2-40B4-BE49-F238E27FC236}">
                <a16:creationId xmlns:a16="http://schemas.microsoft.com/office/drawing/2014/main" id="{7202A6A2-4A31-B36B-09AE-A54A35C46460}"/>
              </a:ext>
            </a:extLst>
          </p:cNvPr>
          <p:cNvGraphicFramePr>
            <a:graphicFrameLocks noGrp="1"/>
          </p:cNvGraphicFramePr>
          <p:nvPr>
            <p:extLst>
              <p:ext uri="{D42A27DB-BD31-4B8C-83A1-F6EECF244321}">
                <p14:modId xmlns:p14="http://schemas.microsoft.com/office/powerpoint/2010/main" val="209496211"/>
              </p:ext>
            </p:extLst>
          </p:nvPr>
        </p:nvGraphicFramePr>
        <p:xfrm>
          <a:off x="108632" y="1308327"/>
          <a:ext cx="11969494" cy="4811011"/>
        </p:xfrm>
        <a:graphic>
          <a:graphicData uri="http://schemas.openxmlformats.org/drawingml/2006/table">
            <a:tbl>
              <a:tblPr/>
              <a:tblGrid>
                <a:gridCol w="2764649">
                  <a:extLst>
                    <a:ext uri="{9D8B030D-6E8A-4147-A177-3AD203B41FA5}">
                      <a16:colId xmlns:a16="http://schemas.microsoft.com/office/drawing/2014/main" val="1667638837"/>
                    </a:ext>
                  </a:extLst>
                </a:gridCol>
                <a:gridCol w="2046241">
                  <a:extLst>
                    <a:ext uri="{9D8B030D-6E8A-4147-A177-3AD203B41FA5}">
                      <a16:colId xmlns:a16="http://schemas.microsoft.com/office/drawing/2014/main" val="3100726518"/>
                    </a:ext>
                  </a:extLst>
                </a:gridCol>
                <a:gridCol w="2035007">
                  <a:extLst>
                    <a:ext uri="{9D8B030D-6E8A-4147-A177-3AD203B41FA5}">
                      <a16:colId xmlns:a16="http://schemas.microsoft.com/office/drawing/2014/main" val="2846212441"/>
                    </a:ext>
                  </a:extLst>
                </a:gridCol>
                <a:gridCol w="2208199">
                  <a:extLst>
                    <a:ext uri="{9D8B030D-6E8A-4147-A177-3AD203B41FA5}">
                      <a16:colId xmlns:a16="http://schemas.microsoft.com/office/drawing/2014/main" val="334780973"/>
                    </a:ext>
                  </a:extLst>
                </a:gridCol>
                <a:gridCol w="1977275">
                  <a:extLst>
                    <a:ext uri="{9D8B030D-6E8A-4147-A177-3AD203B41FA5}">
                      <a16:colId xmlns:a16="http://schemas.microsoft.com/office/drawing/2014/main" val="2119355297"/>
                    </a:ext>
                  </a:extLst>
                </a:gridCol>
                <a:gridCol w="938123">
                  <a:extLst>
                    <a:ext uri="{9D8B030D-6E8A-4147-A177-3AD203B41FA5}">
                      <a16:colId xmlns:a16="http://schemas.microsoft.com/office/drawing/2014/main" val="3194017310"/>
                    </a:ext>
                  </a:extLst>
                </a:gridCol>
              </a:tblGrid>
              <a:tr h="298873">
                <a:tc gridSpan="6">
                  <a:txBody>
                    <a:bodyPr/>
                    <a:lstStyle/>
                    <a:p>
                      <a:pPr algn="ctr" fontAlgn="b"/>
                      <a:r>
                        <a:rPr lang="en-US" sz="1800" b="0" i="0" u="none" strike="noStrike">
                          <a:solidFill>
                            <a:srgbClr val="000000"/>
                          </a:solidFill>
                          <a:effectLst/>
                          <a:latin typeface="+mj-lt"/>
                        </a:rPr>
                        <a:t>NPOD Trajectory (n=383)</a:t>
                      </a:r>
                    </a:p>
                  </a:txBody>
                  <a:tcPr marL="6672" marR="6672" marT="6672" marB="0" anchor="b">
                    <a:lnL>
                      <a:noFill/>
                    </a:lnL>
                    <a:lnR>
                      <a:noFill/>
                    </a:lnR>
                    <a:lnT>
                      <a:noFill/>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94514"/>
                  </a:ext>
                </a:extLst>
              </a:tr>
              <a:tr h="590649">
                <a:tc>
                  <a:txBody>
                    <a:bodyPr/>
                    <a:lstStyle/>
                    <a:p>
                      <a:pPr algn="l" fontAlgn="b"/>
                      <a:r>
                        <a:rPr lang="en-US" sz="1800" b="0" i="0" u="none" strike="noStrike" dirty="0">
                          <a:solidFill>
                            <a:srgbClr val="000000"/>
                          </a:solidFill>
                          <a:effectLst/>
                          <a:latin typeface="+mj-lt"/>
                        </a:rPr>
                        <a:t> </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Low </a:t>
                      </a:r>
                    </a:p>
                    <a:p>
                      <a:pPr algn="ctr" fontAlgn="b"/>
                      <a:r>
                        <a:rPr lang="en-US" sz="1800" b="0" i="0" u="none" strike="noStrike" dirty="0">
                          <a:solidFill>
                            <a:srgbClr val="000000"/>
                          </a:solidFill>
                          <a:effectLst/>
                          <a:latin typeface="+mj-lt"/>
                        </a:rPr>
                        <a:t>(n=87)</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Medium-Low </a:t>
                      </a:r>
                      <a:br>
                        <a:rPr lang="en-US" sz="1800" b="0" i="0" u="none" strike="noStrike" dirty="0">
                          <a:solidFill>
                            <a:srgbClr val="000000"/>
                          </a:solidFill>
                          <a:effectLst/>
                          <a:latin typeface="+mj-lt"/>
                        </a:rPr>
                      </a:br>
                      <a:r>
                        <a:rPr lang="en-US" sz="1800" b="0" i="0" u="none" strike="noStrike" dirty="0">
                          <a:solidFill>
                            <a:srgbClr val="000000"/>
                          </a:solidFill>
                          <a:effectLst/>
                          <a:latin typeface="+mj-lt"/>
                        </a:rPr>
                        <a:t>(n=65)</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Medium-High </a:t>
                      </a:r>
                      <a:br>
                        <a:rPr lang="en-US" sz="1800" b="0" i="0" u="none" strike="noStrike" dirty="0">
                          <a:solidFill>
                            <a:srgbClr val="000000"/>
                          </a:solidFill>
                          <a:effectLst/>
                          <a:latin typeface="+mj-lt"/>
                        </a:rPr>
                      </a:br>
                      <a:r>
                        <a:rPr lang="en-US" sz="1800" b="0" i="0" u="none" strike="noStrike" dirty="0">
                          <a:solidFill>
                            <a:srgbClr val="000000"/>
                          </a:solidFill>
                          <a:effectLst/>
                          <a:latin typeface="+mj-lt"/>
                        </a:rPr>
                        <a:t>(n=132)</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High </a:t>
                      </a:r>
                    </a:p>
                    <a:p>
                      <a:pPr algn="ctr" fontAlgn="b"/>
                      <a:r>
                        <a:rPr lang="en-US" sz="1800" b="0" i="0" u="none" strike="noStrike" dirty="0">
                          <a:solidFill>
                            <a:srgbClr val="000000"/>
                          </a:solidFill>
                          <a:effectLst/>
                          <a:latin typeface="+mj-lt"/>
                        </a:rPr>
                        <a:t>(n=99)</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0" i="0" u="none" strike="noStrike" dirty="0">
                          <a:solidFill>
                            <a:srgbClr val="000000"/>
                          </a:solidFill>
                          <a:effectLst/>
                          <a:latin typeface="+mj-lt"/>
                        </a:rPr>
                        <a:t>p-value</a:t>
                      </a:r>
                    </a:p>
                  </a:txBody>
                  <a:tcPr marL="6672" marR="6672" marT="667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130286"/>
                  </a:ext>
                </a:extLst>
              </a:tr>
              <a:tr h="575605">
                <a:tc>
                  <a:txBody>
                    <a:bodyPr/>
                    <a:lstStyle/>
                    <a:p>
                      <a:pPr algn="l" fontAlgn="b"/>
                      <a:r>
                        <a:rPr lang="en-US" sz="1800" b="0" i="0" u="none" strike="noStrike" dirty="0">
                          <a:solidFill>
                            <a:schemeClr val="tx1"/>
                          </a:solidFill>
                          <a:effectLst/>
                          <a:latin typeface="+mj-lt"/>
                        </a:rPr>
                        <a:t> Age (y), median (IQR)*</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1.1 </a:t>
                      </a:r>
                    </a:p>
                    <a:p>
                      <a:pPr algn="ctr" fontAlgn="b"/>
                      <a:r>
                        <a:rPr lang="en-US" sz="1800" b="0" i="0" u="none" strike="noStrike" dirty="0">
                          <a:solidFill>
                            <a:schemeClr val="tx1"/>
                          </a:solidFill>
                          <a:effectLst/>
                          <a:latin typeface="+mj-lt"/>
                        </a:rPr>
                        <a:t>(0.3-4.1)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a:t>
                      </a:r>
                    </a:p>
                    <a:p>
                      <a:pPr algn="ctr" fontAlgn="b"/>
                      <a:r>
                        <a:rPr lang="en-US" sz="1800" b="0" i="0" u="none" strike="noStrike" dirty="0">
                          <a:solidFill>
                            <a:schemeClr val="tx1"/>
                          </a:solidFill>
                          <a:effectLst/>
                          <a:latin typeface="+mj-lt"/>
                        </a:rPr>
                        <a:t>(0.6-8.0)</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6.9 </a:t>
                      </a:r>
                    </a:p>
                    <a:p>
                      <a:pPr algn="ctr" fontAlgn="b"/>
                      <a:r>
                        <a:rPr lang="en-US" sz="1800" b="0" i="0" u="none" strike="noStrike" dirty="0">
                          <a:solidFill>
                            <a:schemeClr val="tx1"/>
                          </a:solidFill>
                          <a:effectLst/>
                          <a:latin typeface="+mj-lt"/>
                        </a:rPr>
                        <a:t>(1.0-12.1)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7.3 </a:t>
                      </a:r>
                    </a:p>
                    <a:p>
                      <a:pPr algn="ctr" fontAlgn="b"/>
                      <a:r>
                        <a:rPr lang="en-US" sz="1800" b="0" i="0" u="none" strike="noStrike" dirty="0">
                          <a:solidFill>
                            <a:schemeClr val="tx1"/>
                          </a:solidFill>
                          <a:effectLst/>
                          <a:latin typeface="+mj-lt"/>
                        </a:rPr>
                        <a:t>(1.9-15.1)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6335936"/>
                  </a:ext>
                </a:extLst>
              </a:tr>
              <a:tr h="357154">
                <a:tc>
                  <a:txBody>
                    <a:bodyPr/>
                    <a:lstStyle/>
                    <a:p>
                      <a:pPr algn="l" fontAlgn="b"/>
                      <a:r>
                        <a:rPr lang="en-US" sz="1800" b="0" i="0" u="none" strike="noStrike" dirty="0">
                          <a:solidFill>
                            <a:srgbClr val="000000"/>
                          </a:solidFill>
                          <a:effectLst/>
                          <a:latin typeface="+mj-lt"/>
                        </a:rPr>
                        <a:t> Female</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38 (43.7%)</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34 (52.3%)</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60 (45.5%)</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46 (46.5%)</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0.749</a:t>
                      </a:r>
                    </a:p>
                  </a:txBody>
                  <a:tcPr marL="6672" marR="6672" marT="6672"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4582822"/>
                  </a:ext>
                </a:extLst>
              </a:tr>
              <a:tr h="298873">
                <a:tc>
                  <a:txBody>
                    <a:bodyPr/>
                    <a:lstStyle/>
                    <a:p>
                      <a:pPr algn="l" fontAlgn="b"/>
                      <a:r>
                        <a:rPr lang="en-US" sz="1800" b="0" i="0" u="none" strike="noStrike" dirty="0">
                          <a:solidFill>
                            <a:srgbClr val="000000"/>
                          </a:solidFill>
                          <a:effectLst/>
                          <a:latin typeface="+mj-lt"/>
                        </a:rPr>
                        <a:t> Primary Diagnosis</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1849680"/>
                  </a:ext>
                </a:extLst>
              </a:tr>
              <a:tr h="298873">
                <a:tc>
                  <a:txBody>
                    <a:bodyPr/>
                    <a:lstStyle/>
                    <a:p>
                      <a:pPr algn="l" fontAlgn="b"/>
                      <a:r>
                        <a:rPr lang="en-US" sz="1800" b="0" i="0" u="none" strike="noStrike" dirty="0">
                          <a:solidFill>
                            <a:schemeClr val="tx1"/>
                          </a:solidFill>
                          <a:effectLst/>
                          <a:latin typeface="+mj-lt"/>
                        </a:rPr>
                        <a:t>     Sepsis*</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 (1.1%)</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 (4.6%)</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25 (18.9%)</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43 (43.4%)</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8015279"/>
                  </a:ext>
                </a:extLst>
              </a:tr>
              <a:tr h="298873">
                <a:tc>
                  <a:txBody>
                    <a:bodyPr/>
                    <a:lstStyle/>
                    <a:p>
                      <a:pPr algn="l" fontAlgn="b"/>
                      <a:r>
                        <a:rPr lang="en-US" sz="1800" b="0" i="0" u="none" strike="noStrike" dirty="0">
                          <a:solidFill>
                            <a:schemeClr val="tx1"/>
                          </a:solidFill>
                          <a:effectLst/>
                          <a:latin typeface="+mj-lt"/>
                        </a:rPr>
                        <a:t>     Bronchiolitis*</a:t>
                      </a:r>
                    </a:p>
                  </a:txBody>
                  <a:tcPr marL="6672" marR="6672" marT="6672" marB="0" anchor="ctr">
                    <a:lnL w="12700" cap="flat" cmpd="sng" algn="ctr">
                      <a:solidFill>
                        <a:schemeClr val="tx1"/>
                      </a:solidFill>
                      <a:prstDash val="solid"/>
                      <a:round/>
                      <a:headEnd type="none" w="med" len="med"/>
                      <a:tailEnd type="none" w="med" len="med"/>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37 (42.5%)</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12 (18.5%)</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20 (15.2%)</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4 (4.0%)</a:t>
                      </a:r>
                    </a:p>
                  </a:txBody>
                  <a:tcPr marL="6672" marR="6672" marT="6672" marB="0" anchor="ctr">
                    <a:lnL>
                      <a:noFill/>
                    </a:lnL>
                    <a:lnR>
                      <a:noFill/>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chemeClr val="tx1"/>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6220691"/>
                  </a:ext>
                </a:extLst>
              </a:tr>
              <a:tr h="298873">
                <a:tc>
                  <a:txBody>
                    <a:bodyPr/>
                    <a:lstStyle/>
                    <a:p>
                      <a:pPr algn="l" fontAlgn="b"/>
                      <a:r>
                        <a:rPr lang="en-US" sz="1800" b="0" i="0" u="none" strike="noStrike" dirty="0">
                          <a:solidFill>
                            <a:srgbClr val="000000"/>
                          </a:solidFill>
                          <a:effectLst/>
                          <a:latin typeface="+mj-lt"/>
                        </a:rPr>
                        <a:t>     Pneumonia</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(28.7%)</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(38.5%)</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58 (43.9%)</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(29.3%)</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0.052</a:t>
                      </a:r>
                    </a:p>
                  </a:txBody>
                  <a:tcPr marL="6672" marR="6672" marT="6672" marB="0" anchor="ctr">
                    <a:lnL>
                      <a:noFill/>
                    </a:lnL>
                    <a:lnR>
                      <a:noFill/>
                    </a:lnR>
                    <a:lnT w="12700" cap="flat" cmpd="sng" algn="ctr">
                      <a:solidFill>
                        <a:schemeClr val="tx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8438746"/>
                  </a:ext>
                </a:extLst>
              </a:tr>
              <a:tr h="298873">
                <a:tc>
                  <a:txBody>
                    <a:bodyPr/>
                    <a:lstStyle/>
                    <a:p>
                      <a:pPr algn="l" fontAlgn="b"/>
                      <a:r>
                        <a:rPr lang="en-US" sz="1800" b="0" i="0" u="none" strike="noStrike" dirty="0">
                          <a:solidFill>
                            <a:srgbClr val="000000"/>
                          </a:solidFill>
                          <a:effectLst/>
                          <a:latin typeface="+mj-lt"/>
                        </a:rPr>
                        <a:t>     Other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24 (27.6 %)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25 (15.4 %)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29 (22 %)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23 (23.2 %)</a:t>
                      </a: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w="762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5236512"/>
                  </a:ext>
                </a:extLst>
              </a:tr>
              <a:tr h="298873">
                <a:tc>
                  <a:txBody>
                    <a:bodyPr/>
                    <a:lstStyle/>
                    <a:p>
                      <a:pPr algn="l" fontAlgn="b"/>
                      <a:r>
                        <a:rPr lang="en-US" sz="1800" b="0" i="0" u="none" strike="noStrike" dirty="0">
                          <a:solidFill>
                            <a:srgbClr val="000000"/>
                          </a:solidFill>
                          <a:effectLst/>
                          <a:latin typeface="+mj-lt"/>
                        </a:rPr>
                        <a:t> Past Medical History</a:t>
                      </a: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dirty="0">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800" b="0" i="0" u="none" strike="noStrike">
                        <a:solidFill>
                          <a:srgbClr val="000000"/>
                        </a:solidFill>
                        <a:effectLst/>
                        <a:latin typeface="+mj-lt"/>
                      </a:endParaRPr>
                    </a:p>
                  </a:txBody>
                  <a:tcPr marL="6672" marR="6672" marT="6672"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1298598"/>
                  </a:ext>
                </a:extLst>
              </a:tr>
              <a:tr h="298873">
                <a:tc>
                  <a:txBody>
                    <a:bodyPr/>
                    <a:lstStyle/>
                    <a:p>
                      <a:pPr algn="l" fontAlgn="b"/>
                      <a:r>
                        <a:rPr lang="en-US" sz="1800" b="0" i="0" u="none" strike="noStrike" dirty="0">
                          <a:solidFill>
                            <a:srgbClr val="000000"/>
                          </a:solidFill>
                          <a:effectLst/>
                          <a:latin typeface="+mj-lt"/>
                        </a:rPr>
                        <a:t>     Asthma†</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(17.2%)</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24 (36.9%)</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23 (17.4%)</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6 (6.1%)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427303"/>
                  </a:ext>
                </a:extLst>
              </a:tr>
              <a:tr h="298873">
                <a:tc>
                  <a:txBody>
                    <a:bodyPr/>
                    <a:lstStyle/>
                    <a:p>
                      <a:pPr algn="l" fontAlgn="b"/>
                      <a:r>
                        <a:rPr lang="en-US" sz="1800" b="0" i="0" u="none" strike="noStrike" dirty="0">
                          <a:solidFill>
                            <a:srgbClr val="000000"/>
                          </a:solidFill>
                          <a:effectLst/>
                          <a:latin typeface="+mj-lt"/>
                        </a:rPr>
                        <a:t>     Cancer*</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 (0.0%)</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 (1.5%)</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 (6.1%)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(15.2%)</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&lt;0.001</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0574812"/>
                  </a:ext>
                </a:extLst>
              </a:tr>
              <a:tr h="298873">
                <a:tc>
                  <a:txBody>
                    <a:bodyPr/>
                    <a:lstStyle/>
                    <a:p>
                      <a:pPr algn="l" fontAlgn="b"/>
                      <a:r>
                        <a:rPr lang="en-US" sz="1800" b="0" i="0" u="none" strike="noStrike" dirty="0">
                          <a:solidFill>
                            <a:srgbClr val="000000"/>
                          </a:solidFill>
                          <a:effectLst/>
                          <a:latin typeface="+mj-lt"/>
                        </a:rPr>
                        <a:t>     Prematurity</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 (11.5%)</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10 (15.4%)</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15 (11.4%)</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a:solidFill>
                            <a:srgbClr val="000000"/>
                          </a:solidFill>
                          <a:effectLst/>
                          <a:latin typeface="+mj-lt"/>
                        </a:rPr>
                        <a:t>10 (10.1%)</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0.764</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2710115"/>
                  </a:ext>
                </a:extLst>
              </a:tr>
              <a:tr h="298873">
                <a:tc>
                  <a:txBody>
                    <a:bodyPr/>
                    <a:lstStyle/>
                    <a:p>
                      <a:pPr algn="l" fontAlgn="b"/>
                      <a:r>
                        <a:rPr lang="en-US" sz="1800" b="0" i="0" u="none" strike="noStrike" dirty="0">
                          <a:solidFill>
                            <a:srgbClr val="000000"/>
                          </a:solidFill>
                          <a:effectLst/>
                          <a:latin typeface="+mj-lt"/>
                        </a:rPr>
                        <a:t> PARDS†</a:t>
                      </a:r>
                    </a:p>
                  </a:txBody>
                  <a:tcPr marL="6672" marR="6672" marT="6672"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59 (67.8%)</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36 (55.4%)</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93 (70.5%)</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81 (81.8%)</a:t>
                      </a:r>
                    </a:p>
                  </a:txBody>
                  <a:tcPr marL="6672" marR="6672" marT="6672"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800" b="0" i="0" u="none" strike="noStrike" dirty="0">
                          <a:solidFill>
                            <a:srgbClr val="000000"/>
                          </a:solidFill>
                          <a:effectLst/>
                          <a:latin typeface="+mj-lt"/>
                        </a:rPr>
                        <a:t>0.004</a:t>
                      </a:r>
                    </a:p>
                  </a:txBody>
                  <a:tcPr marL="6672" marR="6672" marT="6672"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9612742"/>
                  </a:ext>
                </a:extLst>
              </a:tr>
            </a:tbl>
          </a:graphicData>
        </a:graphic>
      </p:graphicFrame>
      <p:sp>
        <p:nvSpPr>
          <p:cNvPr id="5" name="TextBox 4">
            <a:extLst>
              <a:ext uri="{FF2B5EF4-FFF2-40B4-BE49-F238E27FC236}">
                <a16:creationId xmlns:a16="http://schemas.microsoft.com/office/drawing/2014/main" id="{FD0E0A3E-4A1C-DB91-F5DD-5D05B9E00534}"/>
              </a:ext>
            </a:extLst>
          </p:cNvPr>
          <p:cNvSpPr txBox="1"/>
          <p:nvPr/>
        </p:nvSpPr>
        <p:spPr>
          <a:xfrm>
            <a:off x="6584696" y="6251143"/>
            <a:ext cx="5612224" cy="584775"/>
          </a:xfrm>
          <a:prstGeom prst="rect">
            <a:avLst/>
          </a:prstGeom>
          <a:noFill/>
          <a:ln>
            <a:noFill/>
          </a:ln>
        </p:spPr>
        <p:txBody>
          <a:bodyPr wrap="square" rtlCol="0">
            <a:spAutoFit/>
          </a:bodyPr>
          <a:lstStyle/>
          <a:p>
            <a:r>
              <a:rPr lang="en-US" sz="1600" dirty="0">
                <a:latin typeface="+mj-lt"/>
              </a:rPr>
              <a:t>*=Included in final model</a:t>
            </a:r>
          </a:p>
          <a:p>
            <a:r>
              <a:rPr lang="en-US" sz="1600" dirty="0">
                <a:latin typeface="+mj-lt"/>
              </a:rPr>
              <a:t>†=Included in initial model, removed after backwards elimination</a:t>
            </a:r>
          </a:p>
        </p:txBody>
      </p:sp>
    </p:spTree>
    <p:extLst>
      <p:ext uri="{BB962C8B-B14F-4D97-AF65-F5344CB8AC3E}">
        <p14:creationId xmlns:p14="http://schemas.microsoft.com/office/powerpoint/2010/main" val="2486014783"/>
      </p:ext>
    </p:extLst>
  </p:cSld>
  <p:clrMapOvr>
    <a:masterClrMapping/>
  </p:clrMapOvr>
</p:sld>
</file>

<file path=ppt/theme/theme1.xml><?xml version="1.0" encoding="utf-8"?>
<a:theme xmlns:a="http://schemas.openxmlformats.org/drawingml/2006/main" name="Title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2DDA6803-5E4B-E048-BD09-45CEC1C0453F}"/>
    </a:ext>
  </a:extLst>
</a:theme>
</file>

<file path=ppt/theme/theme10.xml><?xml version="1.0" encoding="utf-8"?>
<a:theme xmlns:a="http://schemas.openxmlformats.org/drawingml/2006/main" name="Content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DD84D58F-B3C1-5349-86DC-5635294D09F1}"/>
    </a:ext>
  </a:extLst>
</a:theme>
</file>

<file path=ppt/theme/theme11.xml><?xml version="1.0" encoding="utf-8"?>
<a:theme xmlns:a="http://schemas.openxmlformats.org/drawingml/2006/main" name="Content Slide 6">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56C3F207-E5A1-1540-93F8-0DDEBAFCE5D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University of Michiga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ity of Michigan Template" id="{002DDF46-F361-482C-867C-0849E6B4E9A4}" vid="{AA0FCFE7-D365-461C-A1C3-94A16E9DA866}"/>
    </a:ext>
  </a:extLst>
</a:theme>
</file>

<file path=ppt/theme/theme1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itle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AD0DAB23-738B-4348-A145-98C471E47BBD}"/>
    </a:ext>
  </a:extLst>
</a:theme>
</file>

<file path=ppt/theme/theme3.xml><?xml version="1.0" encoding="utf-8"?>
<a:theme xmlns:a="http://schemas.openxmlformats.org/drawingml/2006/main" name="Title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2DDE725E-0F07-A041-9E46-AE5E890F60AD}"/>
    </a:ext>
  </a:extLst>
</a:theme>
</file>

<file path=ppt/theme/theme4.xml><?xml version="1.0" encoding="utf-8"?>
<a:theme xmlns:a="http://schemas.openxmlformats.org/drawingml/2006/main" name="Title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F7ACC3F3-0BCB-0A4C-BA35-48550108D858}"/>
    </a:ext>
  </a:extLst>
</a:theme>
</file>

<file path=ppt/theme/theme5.xml><?xml version="1.0" encoding="utf-8"?>
<a:theme xmlns:a="http://schemas.openxmlformats.org/drawingml/2006/main" name="Title Slide 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B5C826E8-89F7-F149-9A61-61C94B9BF9EF}"/>
    </a:ext>
  </a:extLst>
</a:theme>
</file>

<file path=ppt/theme/theme6.xml><?xml version="1.0" encoding="utf-8"?>
<a:theme xmlns:a="http://schemas.openxmlformats.org/drawingml/2006/main" name="Content Slide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5C98EE55-E578-A243-AE31-AF80855DF27B}"/>
    </a:ext>
  </a:extLst>
</a:theme>
</file>

<file path=ppt/theme/theme7.xml><?xml version="1.0" encoding="utf-8"?>
<a:theme xmlns:a="http://schemas.openxmlformats.org/drawingml/2006/main" name="Content Slide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55B2A3E2-78AB-9C4B-B4CD-700CFB6B1DD4}"/>
    </a:ext>
  </a:extLst>
</a:theme>
</file>

<file path=ppt/theme/theme8.xml><?xml version="1.0" encoding="utf-8"?>
<a:theme xmlns:a="http://schemas.openxmlformats.org/drawingml/2006/main" name="Content Slide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4FEB1A2D-3F85-1E4A-A1AF-045B3CC81730}"/>
    </a:ext>
  </a:extLst>
</a:theme>
</file>

<file path=ppt/theme/theme9.xml><?xml version="1.0" encoding="utf-8"?>
<a:theme xmlns:a="http://schemas.openxmlformats.org/drawingml/2006/main" name="Content Slide 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717628-6346-3146-BE42-76820BBE628C}" vid="{D0EB7BE9-5069-F246-B6F1-E1EC2AA74056}"/>
    </a:ext>
  </a:extLst>
</a:theme>
</file>

<file path=docProps/app.xml><?xml version="1.0" encoding="utf-8"?>
<Properties xmlns="http://schemas.openxmlformats.org/officeDocument/2006/extended-properties" xmlns:vt="http://schemas.openxmlformats.org/officeDocument/2006/docPropsVTypes">
  <Template>Title Slide 1</Template>
  <TotalTime>1342</TotalTime>
  <Words>11601</Words>
  <Application>Microsoft Office PowerPoint</Application>
  <PresentationFormat>Widescreen</PresentationFormat>
  <Paragraphs>1725</Paragraphs>
  <Slides>87</Slides>
  <Notes>69</Notes>
  <HiddenSlides>1</HiddenSlides>
  <MMClips>0</MMClips>
  <ScaleCrop>false</ScaleCrop>
  <HeadingPairs>
    <vt:vector size="6" baseType="variant">
      <vt:variant>
        <vt:lpstr>Fonts Used</vt:lpstr>
      </vt:variant>
      <vt:variant>
        <vt:i4>7</vt:i4>
      </vt:variant>
      <vt:variant>
        <vt:lpstr>Theme</vt:lpstr>
      </vt:variant>
      <vt:variant>
        <vt:i4>14</vt:i4>
      </vt:variant>
      <vt:variant>
        <vt:lpstr>Slide Titles</vt:lpstr>
      </vt:variant>
      <vt:variant>
        <vt:i4>87</vt:i4>
      </vt:variant>
    </vt:vector>
  </HeadingPairs>
  <TitlesOfParts>
    <vt:vector size="108" baseType="lpstr">
      <vt:lpstr>Aptos</vt:lpstr>
      <vt:lpstr>Aptos Display</vt:lpstr>
      <vt:lpstr>Arial</vt:lpstr>
      <vt:lpstr>Average</vt:lpstr>
      <vt:lpstr>Calibri</vt:lpstr>
      <vt:lpstr>Calibri Light</vt:lpstr>
      <vt:lpstr>System Font Regular</vt:lpstr>
      <vt:lpstr>Title Slide 1</vt:lpstr>
      <vt:lpstr>Title Slide 2</vt:lpstr>
      <vt:lpstr>Title Slide 3</vt:lpstr>
      <vt:lpstr>Title Slide 4</vt:lpstr>
      <vt:lpstr>Title Slide 5</vt:lpstr>
      <vt:lpstr>Content Slide 1</vt:lpstr>
      <vt:lpstr>Content Slide 2</vt:lpstr>
      <vt:lpstr>Content Slide 3</vt:lpstr>
      <vt:lpstr>Content Slide 4</vt:lpstr>
      <vt:lpstr>Content Slide 5</vt:lpstr>
      <vt:lpstr>Content Slide 6</vt:lpstr>
      <vt:lpstr>Office Theme</vt:lpstr>
      <vt:lpstr>University of Michigan Template</vt:lpstr>
      <vt:lpstr>1_Office Theme</vt:lpstr>
      <vt:lpstr>Early Inflammatory Subphenotyping is Associated with Worsening Organ Failure Trajectory In Acute Respiratory Failure</vt:lpstr>
      <vt:lpstr>Disclosure to Learners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Franklin Privette MD privettf@med.umich.edu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Utilization of Neurally adjusted ventilatory assist (NAVA) across pediatric critical care centers:  a clinician-based survey   Megan Kabara do  University of Michigan  Division of Pediatric Critical care 2/18/26</vt:lpstr>
      <vt:lpstr>Research Goal: </vt:lpstr>
      <vt:lpstr>Background:</vt:lpstr>
      <vt:lpstr> Neural trigger leads to reduction in wasted respiratory efforts</vt:lpstr>
      <vt:lpstr>Overview of pediatric data is a gap…</vt:lpstr>
      <vt:lpstr>There is a gap…</vt:lpstr>
      <vt:lpstr>To address this gap…</vt:lpstr>
      <vt:lpstr>Utilization of Neurally Adjusted Ventilatory Assist Across Pediatric Critical Care Centers:  A Clinician-Based Survey</vt:lpstr>
      <vt:lpstr>Aims: </vt:lpstr>
      <vt:lpstr>Hypothesis: </vt:lpstr>
      <vt:lpstr>Methods: Study Design and Participants </vt:lpstr>
      <vt:lpstr>Breakdown of Responses:</vt:lpstr>
      <vt:lpstr> NAVA most commonly used in patients with ventilatory asynchrony</vt:lpstr>
      <vt:lpstr> NAVA is most commonly started in weaning phase</vt:lpstr>
      <vt:lpstr> Heterogeneity of NAVA Usage</vt:lpstr>
      <vt:lpstr> Catheter issues main barrier to NAVA at institutional level</vt:lpstr>
      <vt:lpstr>Lack of NAVA usage secondary to lack of availability </vt:lpstr>
      <vt:lpstr>Summary:</vt:lpstr>
      <vt:lpstr>Next Steps: </vt:lpstr>
      <vt:lpstr>Future directions and Questions:</vt:lpstr>
      <vt:lpstr>Thank you for your attention!</vt:lpstr>
      <vt:lpstr>PowerPoint Presentation</vt:lpstr>
      <vt:lpstr>ECMO Utilization in  “High-Risk” Populations</vt:lpstr>
      <vt:lpstr>Objectives</vt:lpstr>
      <vt:lpstr>Who gets ECMO</vt:lpstr>
      <vt:lpstr>Changes in ECMO Contraindications</vt:lpstr>
      <vt:lpstr>Defining High-Risk Populations</vt:lpstr>
      <vt:lpstr>Our Questions</vt:lpstr>
      <vt:lpstr>PowerPoint Presentation</vt:lpstr>
      <vt:lpstr>What are the trends in ECMO utilization?</vt:lpstr>
      <vt:lpstr>Has ECMO receipt changed for trauma patients?</vt:lpstr>
      <vt:lpstr>Has ECMO receipt changed for everyone else?</vt:lpstr>
      <vt:lpstr>Has ECMO receipt changed for trisomy patients?</vt:lpstr>
      <vt:lpstr>Has ECMO receipt changed for oncologic/HSCT patients?</vt:lpstr>
      <vt:lpstr>Making the model</vt:lpstr>
      <vt:lpstr>Patient level factors that influence ECMO Utilization</vt:lpstr>
      <vt:lpstr>Effect of Hospital Level ECMO on ECMO Utilization</vt:lpstr>
      <vt:lpstr>Effect of PICU Admissions on ECMO Utilization</vt:lpstr>
      <vt:lpstr>Acknowledgements</vt:lpstr>
      <vt:lpstr>Questions</vt:lpstr>
      <vt:lpstr>References</vt:lpstr>
      <vt:lpstr>PowerPoint Presentation</vt:lpstr>
      <vt:lpstr>Respiratory Failure Management Variation in Adolescents and Young Adults in Pediatric and Adult ICUs</vt:lpstr>
      <vt:lpstr>Research Career Motivation</vt:lpstr>
      <vt:lpstr>PowerPoint Presentation</vt:lpstr>
      <vt:lpstr>AYA aged patients are a minority population in ARDS studies</vt:lpstr>
      <vt:lpstr>We hypothesized pediatric &amp; adult ICUs  use different ventilator strategies for AYA </vt:lpstr>
      <vt:lpstr>PowerPoint Presentation</vt:lpstr>
      <vt:lpstr>PowerPoint Presentation</vt:lpstr>
      <vt:lpstr>PowerPoint Presentation</vt:lpstr>
      <vt:lpstr>PowerPoint Presentation</vt:lpstr>
      <vt:lpstr>Outcomes for AYA are Different in the Pediatric &amp; Adult ICUs</vt:lpstr>
      <vt:lpstr>AYA receiving IMV in the Pediatric &amp; Adult ICUs at our institution ARE NOT homogenous, receive different care, and have different patient centered outcomes</vt:lpstr>
      <vt:lpstr>Future Projects</vt:lpstr>
      <vt:lpstr>Scholarly Oversight Committee</vt:lpstr>
      <vt:lpstr>Feedback &amp; Questions</vt:lpstr>
      <vt:lpstr>Prompts for Feedback</vt:lpstr>
      <vt:lpstr>Common Longitudinal ICU Format (CLIF)</vt:lpstr>
      <vt:lpstr>Epic Cosmos</vt:lpstr>
      <vt:lpstr>PowerPoint Presentation</vt:lpstr>
      <vt:lpstr>PowerPoint Presentation</vt:lpstr>
      <vt:lpstr>Elixhauser &amp; CCC are different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Privette, Franklin</dc:creator>
  <cp:lastModifiedBy>Rumlow, Zachary</cp:lastModifiedBy>
  <cp:revision>9</cp:revision>
  <cp:lastPrinted>2025-04-17T15:30:07Z</cp:lastPrinted>
  <dcterms:created xsi:type="dcterms:W3CDTF">2026-02-14T13:31:37Z</dcterms:created>
  <dcterms:modified xsi:type="dcterms:W3CDTF">2026-02-18T19:21:14Z</dcterms:modified>
</cp:coreProperties>
</file>